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73" r:id="rId2"/>
    <p:sldId id="256" r:id="rId3"/>
    <p:sldId id="257" r:id="rId4"/>
    <p:sldId id="266" r:id="rId5"/>
    <p:sldId id="258" r:id="rId6"/>
    <p:sldId id="259" r:id="rId7"/>
    <p:sldId id="260" r:id="rId8"/>
    <p:sldId id="261" r:id="rId9"/>
    <p:sldId id="262" r:id="rId10"/>
    <p:sldId id="263" r:id="rId11"/>
    <p:sldId id="265" r:id="rId12"/>
    <p:sldId id="267" r:id="rId13"/>
    <p:sldId id="268" r:id="rId14"/>
    <p:sldId id="269" r:id="rId15"/>
    <p:sldId id="270" r:id="rId16"/>
    <p:sldId id="264" r:id="rId17"/>
    <p:sldId id="272" r:id="rId18"/>
    <p:sldId id="27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620"/>
    <p:restoredTop sz="94660"/>
  </p:normalViewPr>
  <p:slideViewPr>
    <p:cSldViewPr>
      <p:cViewPr varScale="1">
        <p:scale>
          <a:sx n="110" d="100"/>
          <a:sy n="110" d="100"/>
        </p:scale>
        <p:origin x="1644" y="114"/>
      </p:cViewPr>
      <p:guideLst>
        <p:guide orient="horz" pos="2160"/>
        <p:guide pos="2880"/>
      </p:guideLst>
    </p:cSldViewPr>
  </p:slideViewPr>
  <p:notesTextViewPr>
    <p:cViewPr>
      <p:scale>
        <a:sx n="100" d="100"/>
        <a:sy n="100" d="100"/>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C9DC19-F5A1-45FD-86F3-83CCD5F6F56F}" type="datetimeFigureOut">
              <a:rPr lang="en-US" smtClean="0"/>
              <a:t>1/11/2026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5583D4-D9AA-4269-AF61-A1499FE2E28B}" type="slidenum">
              <a:rPr lang="en-US" smtClean="0"/>
              <a:t>‹#›</a:t>
            </a:fld>
            <a:endParaRPr lang="en-US"/>
          </a:p>
        </p:txBody>
      </p:sp>
    </p:spTree>
    <p:extLst>
      <p:ext uri="{BB962C8B-B14F-4D97-AF65-F5344CB8AC3E}">
        <p14:creationId xmlns:p14="http://schemas.microsoft.com/office/powerpoint/2010/main" val="7588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45583D4-D9AA-4269-AF61-A1499FE2E28B}" type="slidenum">
              <a:rPr lang="en-US" smtClean="0"/>
              <a:t>2</a:t>
            </a:fld>
            <a:endParaRPr lang="en-US"/>
          </a:p>
        </p:txBody>
      </p:sp>
    </p:spTree>
    <p:extLst>
      <p:ext uri="{BB962C8B-B14F-4D97-AF65-F5344CB8AC3E}">
        <p14:creationId xmlns:p14="http://schemas.microsoft.com/office/powerpoint/2010/main" val="299710612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2" name="Picture 11" descr="9_02.jpg"/>
          <p:cNvPicPr preferRelativeResize="0">
            <a:picLocks/>
          </p:cNvPicPr>
          <p:nvPr/>
        </p:nvPicPr>
        <p:blipFill>
          <a:blip r:embed="rId2">
            <a:duotone>
              <a:schemeClr val="accent1">
                <a:shade val="45000"/>
                <a:satMod val="135000"/>
              </a:schemeClr>
              <a:prstClr val="white"/>
            </a:duotone>
          </a:blip>
          <a:stretch>
            <a:fillRect/>
          </a:stretch>
        </p:blipFill>
        <p:spPr>
          <a:xfrm>
            <a:off x="7754112" y="0"/>
            <a:ext cx="73152" cy="6858000"/>
          </a:xfrm>
          <a:prstGeom prst="rect">
            <a:avLst/>
          </a:prstGeom>
        </p:spPr>
      </p:pic>
      <p:pic>
        <p:nvPicPr>
          <p:cNvPr id="7" name="Picture 6" descr="1_05.jpg"/>
          <p:cNvPicPr>
            <a:picLocks noChangeAspect="1"/>
          </p:cNvPicPr>
          <p:nvPr/>
        </p:nvPicPr>
        <p:blipFill>
          <a:blip r:embed="rId3"/>
          <a:stretch>
            <a:fillRect/>
          </a:stretch>
        </p:blipFill>
        <p:spPr>
          <a:xfrm>
            <a:off x="7810500" y="0"/>
            <a:ext cx="1333500" cy="6858000"/>
          </a:xfrm>
          <a:prstGeom prst="rect">
            <a:avLst/>
          </a:prstGeom>
        </p:spPr>
      </p:pic>
      <p:grpSp>
        <p:nvGrpSpPr>
          <p:cNvPr id="4" name="Group 17"/>
          <p:cNvGrpSpPr/>
          <p:nvPr/>
        </p:nvGrpSpPr>
        <p:grpSpPr>
          <a:xfrm>
            <a:off x="0" y="6630352"/>
            <a:ext cx="9144000" cy="228600"/>
            <a:chOff x="0" y="6582727"/>
            <a:chExt cx="9144000" cy="228600"/>
          </a:xfrm>
        </p:grpSpPr>
        <p:sp>
          <p:nvSpPr>
            <p:cNvPr id="10" name="Rectangle 9"/>
            <p:cNvSpPr/>
            <p:nvPr/>
          </p:nvSpPr>
          <p:spPr>
            <a:xfrm>
              <a:off x="7813040" y="6582727"/>
              <a:ext cx="1330960" cy="2286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134101" y="6582727"/>
              <a:ext cx="1609724" cy="2286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6582727"/>
              <a:ext cx="6096000" cy="2286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ctrTitle"/>
          </p:nvPr>
        </p:nvSpPr>
        <p:spPr>
          <a:xfrm>
            <a:off x="457200" y="1371600"/>
            <a:ext cx="6781800" cy="1069975"/>
          </a:xfrm>
        </p:spPr>
        <p:txBody>
          <a:bodyPr bIns="0" anchor="b" anchorCtr="0">
            <a:noAutofit/>
          </a:bodyPr>
          <a:lstStyle>
            <a:lvl1pPr>
              <a:defRPr sz="4200" baseline="0"/>
            </a:lvl1pPr>
          </a:lstStyle>
          <a:p>
            <a:r>
              <a:rPr lang="en-US" smtClean="0"/>
              <a:t>Click to edit Master title style</a:t>
            </a:r>
            <a:endParaRPr lang="en-US" dirty="0"/>
          </a:p>
        </p:txBody>
      </p:sp>
      <p:sp>
        <p:nvSpPr>
          <p:cNvPr id="3" name="Subtitle 2"/>
          <p:cNvSpPr>
            <a:spLocks noGrp="1"/>
          </p:cNvSpPr>
          <p:nvPr>
            <p:ph type="subTitle" idx="1"/>
          </p:nvPr>
        </p:nvSpPr>
        <p:spPr>
          <a:xfrm>
            <a:off x="457200" y="2438400"/>
            <a:ext cx="6781800" cy="762000"/>
          </a:xfrm>
        </p:spPr>
        <p:txBody>
          <a:bodyPr lIns="0" tIns="0" rIns="0">
            <a:normAutofit/>
          </a:bodyPr>
          <a:lstStyle>
            <a:lvl1pPr marL="0" indent="0" algn="l">
              <a:buNone/>
              <a:defRPr sz="2400"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9" name="Date Placeholder 18"/>
          <p:cNvSpPr>
            <a:spLocks noGrp="1"/>
          </p:cNvSpPr>
          <p:nvPr>
            <p:ph type="dt" sz="half" idx="10"/>
          </p:nvPr>
        </p:nvSpPr>
        <p:spPr>
          <a:xfrm>
            <a:off x="6210300" y="6610350"/>
            <a:ext cx="1524000" cy="228600"/>
          </a:xfrm>
        </p:spPr>
        <p:txBody>
          <a:bodyPr/>
          <a:lstStyle/>
          <a:p>
            <a:fld id="{0EA02F8C-4338-41FA-B752-46D0EA138BFF}" type="datetime1">
              <a:rPr lang="en-US" smtClean="0"/>
              <a:t>1/11/2026</a:t>
            </a:fld>
            <a:endParaRPr lang="en-US"/>
          </a:p>
        </p:txBody>
      </p:sp>
      <p:sp>
        <p:nvSpPr>
          <p:cNvPr id="20" name="Slide Number Placeholder 19"/>
          <p:cNvSpPr>
            <a:spLocks noGrp="1"/>
          </p:cNvSpPr>
          <p:nvPr>
            <p:ph type="sldNum" sz="quarter" idx="11"/>
          </p:nvPr>
        </p:nvSpPr>
        <p:spPr>
          <a:xfrm>
            <a:off x="7924800" y="6610350"/>
            <a:ext cx="1198880" cy="228600"/>
          </a:xfrm>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a:xfrm>
            <a:off x="457200" y="6611112"/>
            <a:ext cx="5600700" cy="228600"/>
          </a:xfrm>
        </p:spPr>
        <p:txBody>
          <a:bodyPr/>
          <a:lstStyle/>
          <a:p>
            <a:r>
              <a:rPr lang="fa-IR" smtClean="0"/>
              <a:t>سايت جزوه  باما</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grpSp>
        <p:nvGrpSpPr>
          <p:cNvPr id="4" name="Group 10"/>
          <p:cNvGrpSpPr/>
          <p:nvPr/>
        </p:nvGrpSpPr>
        <p:grpSpPr>
          <a:xfrm>
            <a:off x="0" y="6631305"/>
            <a:ext cx="9144000" cy="228600"/>
            <a:chOff x="0" y="6583680"/>
            <a:chExt cx="9144000" cy="228600"/>
          </a:xfrm>
        </p:grpSpPr>
        <p:sp>
          <p:nvSpPr>
            <p:cNvPr id="12" name="Rectangle 11"/>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 name="Date Placeholder 21"/>
          <p:cNvSpPr>
            <a:spLocks noGrp="1"/>
          </p:cNvSpPr>
          <p:nvPr>
            <p:ph type="dt" sz="half" idx="10"/>
          </p:nvPr>
        </p:nvSpPr>
        <p:spPr/>
        <p:txBody>
          <a:bodyPr/>
          <a:lstStyle/>
          <a:p>
            <a:fld id="{54CE403E-9AF5-48A5-9092-44BEE9ECDDD9}" type="datetime1">
              <a:rPr lang="en-US" smtClean="0"/>
              <a:t>1/11/2026</a:t>
            </a:fld>
            <a:endParaRPr lang="en-US"/>
          </a:p>
        </p:txBody>
      </p:sp>
      <p:sp>
        <p:nvSpPr>
          <p:cNvPr id="23" name="Slide Number Placeholder 22"/>
          <p:cNvSpPr>
            <a:spLocks noGrp="1"/>
          </p:cNvSpPr>
          <p:nvPr>
            <p:ph type="sldNum" sz="quarter" idx="11"/>
          </p:nvPr>
        </p:nvSpPr>
        <p:spPr/>
        <p:txBody>
          <a:bodyPr/>
          <a:lstStyle/>
          <a:p>
            <a:fld id="{B6F15528-21DE-4FAA-801E-634DDDAF4B2B}" type="slidenum">
              <a:rPr lang="en-US" smtClean="0"/>
              <a:pPr/>
              <a:t>‹#›</a:t>
            </a:fld>
            <a:endParaRPr lang="en-US"/>
          </a:p>
        </p:txBody>
      </p:sp>
      <p:sp>
        <p:nvSpPr>
          <p:cNvPr id="24" name="Footer Placeholder 23"/>
          <p:cNvSpPr>
            <a:spLocks noGrp="1"/>
          </p:cNvSpPr>
          <p:nvPr>
            <p:ph type="ftr" sz="quarter" idx="12"/>
          </p:nvPr>
        </p:nvSpPr>
        <p:spPr/>
        <p:txBody>
          <a:bodyPr/>
          <a:lstStyle/>
          <a:p>
            <a:r>
              <a:rPr lang="fa-IR" smtClean="0"/>
              <a:t>سايت جزوه  باما</a:t>
            </a:r>
            <a:endParaRPr lang="en-US"/>
          </a:p>
        </p:txBody>
      </p:sp>
      <p:pic>
        <p:nvPicPr>
          <p:cNvPr id="11" name="Picture 10" descr="bar_06.png"/>
          <p:cNvPicPr>
            <a:picLocks noChangeAspect="1"/>
          </p:cNvPicPr>
          <p:nvPr/>
        </p:nvPicPr>
        <p:blipFill>
          <a:blip r:embed="rId2">
            <a:duotone>
              <a:schemeClr val="accent2">
                <a:shade val="45000"/>
                <a:satMod val="135000"/>
              </a:schemeClr>
              <a:prstClr val="white"/>
            </a:duotone>
          </a:blip>
          <a:stretch>
            <a:fillRect/>
          </a:stretch>
        </p:blipFill>
        <p:spPr>
          <a:xfrm>
            <a:off x="0" y="403860"/>
            <a:ext cx="9144000" cy="53340"/>
          </a:xfrm>
          <a:prstGeom prst="rect">
            <a:avLst/>
          </a:prstGeom>
        </p:spPr>
      </p:pic>
      <p:pic>
        <p:nvPicPr>
          <p:cNvPr id="14" name="Picture 13" descr="2_01.jpg"/>
          <p:cNvPicPr>
            <a:picLocks noChangeAspect="1"/>
          </p:cNvPicPr>
          <p:nvPr/>
        </p:nvPicPr>
        <p:blipFill>
          <a:blip r:embed="rId3"/>
          <a:stretch>
            <a:fillRect/>
          </a:stretch>
        </p:blipFill>
        <p:spPr>
          <a:xfrm>
            <a:off x="0" y="0"/>
            <a:ext cx="9144000" cy="403860"/>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89085"/>
            <a:ext cx="2057400" cy="553707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585216"/>
            <a:ext cx="6019800" cy="55412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grpSp>
        <p:nvGrpSpPr>
          <p:cNvPr id="4" name="Group 10"/>
          <p:cNvGrpSpPr/>
          <p:nvPr/>
        </p:nvGrpSpPr>
        <p:grpSpPr>
          <a:xfrm>
            <a:off x="0" y="6631305"/>
            <a:ext cx="9144000" cy="228600"/>
            <a:chOff x="0" y="6583680"/>
            <a:chExt cx="9144000" cy="228600"/>
          </a:xfrm>
        </p:grpSpPr>
        <p:sp>
          <p:nvSpPr>
            <p:cNvPr id="12" name="Rectangle 11"/>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 name="Date Placeholder 21"/>
          <p:cNvSpPr>
            <a:spLocks noGrp="1"/>
          </p:cNvSpPr>
          <p:nvPr>
            <p:ph type="dt" sz="half" idx="10"/>
          </p:nvPr>
        </p:nvSpPr>
        <p:spPr/>
        <p:txBody>
          <a:bodyPr/>
          <a:lstStyle/>
          <a:p>
            <a:fld id="{CC189619-99CF-4157-93FD-E91907E3B51F}" type="datetime1">
              <a:rPr lang="en-US" smtClean="0"/>
              <a:t>1/11/2026</a:t>
            </a:fld>
            <a:endParaRPr lang="en-US"/>
          </a:p>
        </p:txBody>
      </p:sp>
      <p:sp>
        <p:nvSpPr>
          <p:cNvPr id="23" name="Slide Number Placeholder 22"/>
          <p:cNvSpPr>
            <a:spLocks noGrp="1"/>
          </p:cNvSpPr>
          <p:nvPr>
            <p:ph type="sldNum" sz="quarter" idx="11"/>
          </p:nvPr>
        </p:nvSpPr>
        <p:spPr/>
        <p:txBody>
          <a:bodyPr/>
          <a:lstStyle/>
          <a:p>
            <a:fld id="{B6F15528-21DE-4FAA-801E-634DDDAF4B2B}" type="slidenum">
              <a:rPr lang="en-US" smtClean="0"/>
              <a:pPr/>
              <a:t>‹#›</a:t>
            </a:fld>
            <a:endParaRPr lang="en-US"/>
          </a:p>
        </p:txBody>
      </p:sp>
      <p:sp>
        <p:nvSpPr>
          <p:cNvPr id="24" name="Footer Placeholder 23"/>
          <p:cNvSpPr>
            <a:spLocks noGrp="1"/>
          </p:cNvSpPr>
          <p:nvPr>
            <p:ph type="ftr" sz="quarter" idx="12"/>
          </p:nvPr>
        </p:nvSpPr>
        <p:spPr/>
        <p:txBody>
          <a:bodyPr/>
          <a:lstStyle/>
          <a:p>
            <a:r>
              <a:rPr lang="fa-IR" smtClean="0"/>
              <a:t>سايت جزوه  باما</a:t>
            </a:r>
            <a:endParaRPr lang="en-US"/>
          </a:p>
        </p:txBody>
      </p:sp>
      <p:pic>
        <p:nvPicPr>
          <p:cNvPr id="11" name="Picture 10" descr="bar_06.png"/>
          <p:cNvPicPr>
            <a:picLocks noChangeAspect="1"/>
          </p:cNvPicPr>
          <p:nvPr/>
        </p:nvPicPr>
        <p:blipFill>
          <a:blip r:embed="rId2">
            <a:duotone>
              <a:schemeClr val="accent2">
                <a:shade val="45000"/>
                <a:satMod val="135000"/>
              </a:schemeClr>
              <a:prstClr val="white"/>
            </a:duotone>
          </a:blip>
          <a:stretch>
            <a:fillRect/>
          </a:stretch>
        </p:blipFill>
        <p:spPr>
          <a:xfrm>
            <a:off x="0" y="403860"/>
            <a:ext cx="9144000" cy="53340"/>
          </a:xfrm>
          <a:prstGeom prst="rect">
            <a:avLst/>
          </a:prstGeom>
        </p:spPr>
      </p:pic>
      <p:pic>
        <p:nvPicPr>
          <p:cNvPr id="14" name="Picture 13" descr="2_01.jpg"/>
          <p:cNvPicPr>
            <a:picLocks noChangeAspect="1"/>
          </p:cNvPicPr>
          <p:nvPr/>
        </p:nvPicPr>
        <p:blipFill>
          <a:blip r:embed="rId3"/>
          <a:stretch>
            <a:fillRect/>
          </a:stretch>
        </p:blipFill>
        <p:spPr>
          <a:xfrm>
            <a:off x="0" y="0"/>
            <a:ext cx="9144000" cy="40386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4" name="Group 20"/>
          <p:cNvGrpSpPr/>
          <p:nvPr/>
        </p:nvGrpSpPr>
        <p:grpSpPr>
          <a:xfrm>
            <a:off x="0" y="6631305"/>
            <a:ext cx="9144000" cy="228600"/>
            <a:chOff x="0" y="6583680"/>
            <a:chExt cx="9144000" cy="228600"/>
          </a:xfrm>
        </p:grpSpPr>
        <p:sp>
          <p:nvSpPr>
            <p:cNvPr id="32" name="Rectangle 31"/>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3" name="Picture 12" descr="bar_06.png"/>
          <p:cNvPicPr>
            <a:picLocks noChangeAspect="1"/>
          </p:cNvPicPr>
          <p:nvPr/>
        </p:nvPicPr>
        <p:blipFill>
          <a:blip r:embed="rId2">
            <a:duotone>
              <a:schemeClr val="accent2">
                <a:shade val="45000"/>
                <a:satMod val="135000"/>
              </a:schemeClr>
              <a:prstClr val="white"/>
            </a:duotone>
          </a:blip>
          <a:stretch>
            <a:fillRect/>
          </a:stretch>
        </p:blipFill>
        <p:spPr>
          <a:xfrm>
            <a:off x="0" y="403860"/>
            <a:ext cx="9144000" cy="53340"/>
          </a:xfrm>
          <a:prstGeom prst="rect">
            <a:avLst/>
          </a:prstGeom>
        </p:spPr>
      </p:pic>
      <p:pic>
        <p:nvPicPr>
          <p:cNvPr id="10" name="Picture 9" descr="2_01.jpg"/>
          <p:cNvPicPr>
            <a:picLocks noChangeAspect="1"/>
          </p:cNvPicPr>
          <p:nvPr/>
        </p:nvPicPr>
        <p:blipFill>
          <a:blip r:embed="rId3"/>
          <a:stretch>
            <a:fillRect/>
          </a:stretch>
        </p:blipFill>
        <p:spPr>
          <a:xfrm>
            <a:off x="0" y="0"/>
            <a:ext cx="9144000" cy="40386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Date Placeholder 16"/>
          <p:cNvSpPr>
            <a:spLocks noGrp="1"/>
          </p:cNvSpPr>
          <p:nvPr>
            <p:ph type="dt" sz="half" idx="10"/>
          </p:nvPr>
        </p:nvSpPr>
        <p:spPr/>
        <p:txBody>
          <a:bodyPr/>
          <a:lstStyle/>
          <a:p>
            <a:fld id="{6567D377-4E4E-4A80-8FA6-2D7AA4813F2B}" type="datetime1">
              <a:rPr lang="en-US" smtClean="0"/>
              <a:t>1/11/2026</a:t>
            </a:fld>
            <a:endParaRPr lang="en-US"/>
          </a:p>
        </p:txBody>
      </p:sp>
      <p:sp>
        <p:nvSpPr>
          <p:cNvPr id="18" name="Slide Number Placeholder 17"/>
          <p:cNvSpPr>
            <a:spLocks noGrp="1"/>
          </p:cNvSpPr>
          <p:nvPr>
            <p:ph type="sldNum" sz="quarter" idx="11"/>
          </p:nvPr>
        </p:nvSpPr>
        <p:spPr/>
        <p:txBody>
          <a:bodyPr/>
          <a:lstStyle/>
          <a:p>
            <a:fld id="{B6F15528-21DE-4FAA-801E-634DDDAF4B2B}" type="slidenum">
              <a:rPr lang="en-US" smtClean="0"/>
              <a:pPr/>
              <a:t>‹#›</a:t>
            </a:fld>
            <a:endParaRPr lang="en-US"/>
          </a:p>
        </p:txBody>
      </p:sp>
      <p:sp>
        <p:nvSpPr>
          <p:cNvPr id="20" name="Footer Placeholder 19"/>
          <p:cNvSpPr>
            <a:spLocks noGrp="1"/>
          </p:cNvSpPr>
          <p:nvPr>
            <p:ph type="ftr" sz="quarter" idx="12"/>
          </p:nvPr>
        </p:nvSpPr>
        <p:spPr/>
        <p:txBody>
          <a:bodyPr/>
          <a:lstStyle/>
          <a:p>
            <a:r>
              <a:rPr lang="fa-IR" smtClean="0"/>
              <a:t>سايت جزوه  باما</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4" name="Group 22"/>
          <p:cNvGrpSpPr/>
          <p:nvPr/>
        </p:nvGrpSpPr>
        <p:grpSpPr>
          <a:xfrm>
            <a:off x="1438274" y="6629400"/>
            <a:ext cx="7705726" cy="228600"/>
            <a:chOff x="1438274" y="6629400"/>
            <a:chExt cx="7705726" cy="228600"/>
          </a:xfrm>
        </p:grpSpPr>
        <p:sp>
          <p:nvSpPr>
            <p:cNvPr id="27" name="Rectangle 26"/>
            <p:cNvSpPr/>
            <p:nvPr/>
          </p:nvSpPr>
          <p:spPr>
            <a:xfrm>
              <a:off x="8763000" y="662940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7142480" y="662940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1438274" y="6629400"/>
              <a:ext cx="5663565"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1752600" y="5245101"/>
            <a:ext cx="6934199" cy="1155700"/>
          </a:xfrm>
        </p:spPr>
        <p:txBody>
          <a:bodyPr anchor="t">
            <a:normAutofit/>
          </a:bodyPr>
          <a:lstStyle>
            <a:lvl1pPr algn="r">
              <a:defRPr sz="4200" b="0" i="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752600" y="4114800"/>
            <a:ext cx="6934199" cy="1130300"/>
          </a:xfrm>
        </p:spPr>
        <p:txBody>
          <a:bodyPr anchor="b">
            <a:normAutofit/>
          </a:bodyPr>
          <a:lstStyle>
            <a:lvl1pPr marL="0" indent="0" algn="r">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pic>
        <p:nvPicPr>
          <p:cNvPr id="10" name="Picture 9" descr="9_01.jpg"/>
          <p:cNvPicPr>
            <a:picLocks noChangeAspect="1"/>
          </p:cNvPicPr>
          <p:nvPr/>
        </p:nvPicPr>
        <p:blipFill>
          <a:blip r:embed="rId2"/>
          <a:stretch>
            <a:fillRect/>
          </a:stretch>
        </p:blipFill>
        <p:spPr>
          <a:xfrm>
            <a:off x="0" y="0"/>
            <a:ext cx="1363980" cy="6858000"/>
          </a:xfrm>
          <a:prstGeom prst="rect">
            <a:avLst/>
          </a:prstGeom>
        </p:spPr>
      </p:pic>
      <p:sp>
        <p:nvSpPr>
          <p:cNvPr id="24" name="Date Placeholder 23"/>
          <p:cNvSpPr>
            <a:spLocks noGrp="1"/>
          </p:cNvSpPr>
          <p:nvPr>
            <p:ph type="dt" sz="half" idx="10"/>
          </p:nvPr>
        </p:nvSpPr>
        <p:spPr>
          <a:xfrm>
            <a:off x="7162800" y="6610350"/>
            <a:ext cx="1524000" cy="246888"/>
          </a:xfrm>
        </p:spPr>
        <p:txBody>
          <a:bodyPr/>
          <a:lstStyle/>
          <a:p>
            <a:fld id="{EB1C1603-4E42-471D-BFEC-FAEB18C68BFB}" type="datetime1">
              <a:rPr lang="en-US" smtClean="0"/>
              <a:t>1/11/2026</a:t>
            </a:fld>
            <a:endParaRPr lang="en-US"/>
          </a:p>
        </p:txBody>
      </p:sp>
      <p:sp>
        <p:nvSpPr>
          <p:cNvPr id="25" name="Slide Number Placeholder 24"/>
          <p:cNvSpPr>
            <a:spLocks noGrp="1"/>
          </p:cNvSpPr>
          <p:nvPr>
            <p:ph type="sldNum" sz="quarter" idx="11"/>
          </p:nvPr>
        </p:nvSpPr>
        <p:spPr>
          <a:xfrm>
            <a:off x="8742680" y="6610350"/>
            <a:ext cx="381000" cy="246888"/>
          </a:xfrm>
        </p:spPr>
        <p:txBody>
          <a:bodyPr/>
          <a:lstStyle/>
          <a:p>
            <a:fld id="{B6F15528-21DE-4FAA-801E-634DDDAF4B2B}" type="slidenum">
              <a:rPr lang="en-US" smtClean="0"/>
              <a:pPr/>
              <a:t>‹#›</a:t>
            </a:fld>
            <a:endParaRPr lang="en-US"/>
          </a:p>
        </p:txBody>
      </p:sp>
      <p:sp>
        <p:nvSpPr>
          <p:cNvPr id="26" name="Footer Placeholder 25"/>
          <p:cNvSpPr>
            <a:spLocks noGrp="1"/>
          </p:cNvSpPr>
          <p:nvPr>
            <p:ph type="ftr" sz="quarter" idx="12"/>
          </p:nvPr>
        </p:nvSpPr>
        <p:spPr>
          <a:xfrm>
            <a:off x="1524000" y="6610350"/>
            <a:ext cx="5562600" cy="247650"/>
          </a:xfrm>
        </p:spPr>
        <p:txBody>
          <a:bodyPr/>
          <a:lstStyle/>
          <a:p>
            <a:r>
              <a:rPr lang="fa-IR" smtClean="0"/>
              <a:t>سايت جزوه  باما</a:t>
            </a:r>
            <a:endParaRPr lang="en-US"/>
          </a:p>
        </p:txBody>
      </p:sp>
      <p:pic>
        <p:nvPicPr>
          <p:cNvPr id="20" name="Picture 19" descr="vert_bar_02.png"/>
          <p:cNvPicPr preferRelativeResize="0">
            <a:picLocks/>
          </p:cNvPicPr>
          <p:nvPr/>
        </p:nvPicPr>
        <p:blipFill>
          <a:blip r:embed="rId3">
            <a:duotone>
              <a:schemeClr val="accent3">
                <a:shade val="45000"/>
                <a:satMod val="135000"/>
              </a:schemeClr>
              <a:prstClr val="white"/>
            </a:duotone>
          </a:blip>
          <a:stretch>
            <a:fillRect/>
          </a:stretch>
        </p:blipFill>
        <p:spPr>
          <a:xfrm>
            <a:off x="1362456" y="0"/>
            <a:ext cx="73152" cy="685800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3" name="Picture 12" descr="bar_06.png"/>
          <p:cNvPicPr>
            <a:picLocks noChangeAspect="1"/>
          </p:cNvPicPr>
          <p:nvPr/>
        </p:nvPicPr>
        <p:blipFill>
          <a:blip r:embed="rId2">
            <a:duotone>
              <a:schemeClr val="accent4">
                <a:shade val="45000"/>
                <a:satMod val="135000"/>
              </a:schemeClr>
              <a:prstClr val="white"/>
            </a:duotone>
          </a:blip>
          <a:stretch>
            <a:fillRect/>
          </a:stretch>
        </p:blipFill>
        <p:spPr>
          <a:xfrm>
            <a:off x="0" y="403860"/>
            <a:ext cx="9144000" cy="5334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a:p>
        </p:txBody>
      </p:sp>
      <p:pic>
        <p:nvPicPr>
          <p:cNvPr id="12" name="Picture 11" descr="3_01.jpg"/>
          <p:cNvPicPr>
            <a:picLocks noChangeAspect="1"/>
          </p:cNvPicPr>
          <p:nvPr/>
        </p:nvPicPr>
        <p:blipFill>
          <a:blip r:embed="rId3"/>
          <a:stretch>
            <a:fillRect/>
          </a:stretch>
        </p:blipFill>
        <p:spPr>
          <a:xfrm>
            <a:off x="0" y="0"/>
            <a:ext cx="9144000" cy="403860"/>
          </a:xfrm>
          <a:prstGeom prst="rect">
            <a:avLst/>
          </a:prstGeom>
        </p:spPr>
      </p:pic>
      <p:sp>
        <p:nvSpPr>
          <p:cNvPr id="14" name="Content Placeholder 13"/>
          <p:cNvSpPr>
            <a:spLocks noGrp="1"/>
          </p:cNvSpPr>
          <p:nvPr>
            <p:ph sz="quarter" idx="13"/>
          </p:nvPr>
        </p:nvSpPr>
        <p:spPr>
          <a:xfrm>
            <a:off x="457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Content Placeholder 15"/>
          <p:cNvSpPr>
            <a:spLocks noGrp="1"/>
          </p:cNvSpPr>
          <p:nvPr>
            <p:ph sz="quarter" idx="14"/>
          </p:nvPr>
        </p:nvSpPr>
        <p:spPr>
          <a:xfrm>
            <a:off x="4648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grpSp>
        <p:nvGrpSpPr>
          <p:cNvPr id="3" name="Group 14"/>
          <p:cNvGrpSpPr/>
          <p:nvPr/>
        </p:nvGrpSpPr>
        <p:grpSpPr>
          <a:xfrm>
            <a:off x="0" y="6631305"/>
            <a:ext cx="9144000" cy="228600"/>
            <a:chOff x="0" y="6583680"/>
            <a:chExt cx="9144000" cy="228600"/>
          </a:xfrm>
        </p:grpSpPr>
        <p:sp>
          <p:nvSpPr>
            <p:cNvPr id="17" name="Rectangle 16"/>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Date Placeholder 19"/>
          <p:cNvSpPr>
            <a:spLocks noGrp="1"/>
          </p:cNvSpPr>
          <p:nvPr>
            <p:ph type="dt" sz="half" idx="15"/>
          </p:nvPr>
        </p:nvSpPr>
        <p:spPr/>
        <p:txBody>
          <a:bodyPr/>
          <a:lstStyle/>
          <a:p>
            <a:fld id="{AED91788-2894-41CD-9505-AB86AF70F09D}" type="datetime1">
              <a:rPr lang="en-US" smtClean="0"/>
              <a:t>1/11/2026</a:t>
            </a:fld>
            <a:endParaRPr lang="en-US"/>
          </a:p>
        </p:txBody>
      </p:sp>
      <p:sp>
        <p:nvSpPr>
          <p:cNvPr id="21" name="Slide Number Placeholder 20"/>
          <p:cNvSpPr>
            <a:spLocks noGrp="1"/>
          </p:cNvSpPr>
          <p:nvPr>
            <p:ph type="sldNum" sz="quarter" idx="16"/>
          </p:nvPr>
        </p:nvSpPr>
        <p:spPr/>
        <p:txBody>
          <a:bodyPr/>
          <a:lstStyle/>
          <a:p>
            <a:fld id="{B6F15528-21DE-4FAA-801E-634DDDAF4B2B}" type="slidenum">
              <a:rPr lang="en-US" smtClean="0"/>
              <a:pPr/>
              <a:t>‹#›</a:t>
            </a:fld>
            <a:endParaRPr lang="en-US"/>
          </a:p>
        </p:txBody>
      </p:sp>
      <p:sp>
        <p:nvSpPr>
          <p:cNvPr id="22" name="Footer Placeholder 21"/>
          <p:cNvSpPr>
            <a:spLocks noGrp="1"/>
          </p:cNvSpPr>
          <p:nvPr>
            <p:ph type="ftr" sz="quarter" idx="17"/>
          </p:nvPr>
        </p:nvSpPr>
        <p:spPr/>
        <p:txBody>
          <a:bodyPr/>
          <a:lstStyle/>
          <a:p>
            <a:r>
              <a:rPr lang="fa-IR" smtClean="0"/>
              <a:t>سايت جزوه  باما</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981200"/>
            <a:ext cx="4040188" cy="411162"/>
          </a:xfrm>
        </p:spPr>
        <p:txBody>
          <a:bodyPr lIns="0" rIns="0" anchor="b">
            <a:noAutofit/>
          </a:bodyPr>
          <a:lstStyle>
            <a:lvl1pPr marL="0" indent="0">
              <a:lnSpc>
                <a:spcPct val="100000"/>
              </a:lnSpc>
              <a:buNone/>
              <a:defRPr sz="16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pic>
        <p:nvPicPr>
          <p:cNvPr id="14" name="Picture 13" descr="4_01.jpg"/>
          <p:cNvPicPr>
            <a:picLocks noChangeAspect="1"/>
          </p:cNvPicPr>
          <p:nvPr/>
        </p:nvPicPr>
        <p:blipFill>
          <a:blip r:embed="rId2"/>
          <a:stretch>
            <a:fillRect/>
          </a:stretch>
        </p:blipFill>
        <p:spPr>
          <a:xfrm>
            <a:off x="0" y="0"/>
            <a:ext cx="9144000" cy="403860"/>
          </a:xfrm>
          <a:prstGeom prst="rect">
            <a:avLst/>
          </a:prstGeom>
        </p:spPr>
      </p:pic>
      <p:sp>
        <p:nvSpPr>
          <p:cNvPr id="15" name="Text Placeholder 2"/>
          <p:cNvSpPr>
            <a:spLocks noGrp="1"/>
          </p:cNvSpPr>
          <p:nvPr>
            <p:ph type="body" idx="13"/>
          </p:nvPr>
        </p:nvSpPr>
        <p:spPr>
          <a:xfrm>
            <a:off x="4648200" y="1981200"/>
            <a:ext cx="4040188" cy="411162"/>
          </a:xfrm>
        </p:spPr>
        <p:txBody>
          <a:bodyPr lIns="0" rIns="0" anchor="b">
            <a:noAutofit/>
          </a:bodyPr>
          <a:lstStyle>
            <a:lvl1pPr marL="0" indent="0">
              <a:lnSpc>
                <a:spcPct val="100000"/>
              </a:lnSpc>
              <a:buNone/>
              <a:defRPr sz="16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7" name="Content Placeholder 16"/>
          <p:cNvSpPr>
            <a:spLocks noGrp="1"/>
          </p:cNvSpPr>
          <p:nvPr>
            <p:ph sz="quarter" idx="14"/>
          </p:nvPr>
        </p:nvSpPr>
        <p:spPr>
          <a:xfrm>
            <a:off x="457200" y="2438400"/>
            <a:ext cx="40386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9" name="Content Placeholder 18"/>
          <p:cNvSpPr>
            <a:spLocks noGrp="1"/>
          </p:cNvSpPr>
          <p:nvPr>
            <p:ph sz="quarter" idx="15"/>
          </p:nvPr>
        </p:nvSpPr>
        <p:spPr>
          <a:xfrm>
            <a:off x="4648200" y="2438400"/>
            <a:ext cx="40386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6" name="Picture 15" descr="bar_06.png"/>
          <p:cNvPicPr>
            <a:picLocks noChangeAspect="1"/>
          </p:cNvPicPr>
          <p:nvPr/>
        </p:nvPicPr>
        <p:blipFill>
          <a:blip r:embed="rId3">
            <a:duotone>
              <a:schemeClr val="accent5">
                <a:shade val="45000"/>
                <a:satMod val="135000"/>
              </a:schemeClr>
              <a:prstClr val="white"/>
            </a:duotone>
          </a:blip>
          <a:stretch>
            <a:fillRect/>
          </a:stretch>
        </p:blipFill>
        <p:spPr>
          <a:xfrm>
            <a:off x="0" y="403860"/>
            <a:ext cx="9144000" cy="53340"/>
          </a:xfrm>
          <a:prstGeom prst="rect">
            <a:avLst/>
          </a:prstGeom>
        </p:spPr>
      </p:pic>
      <p:grpSp>
        <p:nvGrpSpPr>
          <p:cNvPr id="4" name="Group 17"/>
          <p:cNvGrpSpPr/>
          <p:nvPr/>
        </p:nvGrpSpPr>
        <p:grpSpPr>
          <a:xfrm>
            <a:off x="0" y="6631305"/>
            <a:ext cx="9144000" cy="228600"/>
            <a:chOff x="0" y="6583680"/>
            <a:chExt cx="9144000" cy="228600"/>
          </a:xfrm>
        </p:grpSpPr>
        <p:sp>
          <p:nvSpPr>
            <p:cNvPr id="20" name="Rectangle 19"/>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 name="Date Placeholder 22"/>
          <p:cNvSpPr>
            <a:spLocks noGrp="1"/>
          </p:cNvSpPr>
          <p:nvPr>
            <p:ph type="dt" sz="half" idx="16"/>
          </p:nvPr>
        </p:nvSpPr>
        <p:spPr/>
        <p:txBody>
          <a:bodyPr/>
          <a:lstStyle/>
          <a:p>
            <a:fld id="{2C15A9D0-A6C9-4695-AC32-E9DFB42D6C05}" type="datetime1">
              <a:rPr lang="en-US" smtClean="0"/>
              <a:t>1/11/2026</a:t>
            </a:fld>
            <a:endParaRPr lang="en-US"/>
          </a:p>
        </p:txBody>
      </p:sp>
      <p:sp>
        <p:nvSpPr>
          <p:cNvPr id="24" name="Slide Number Placeholder 23"/>
          <p:cNvSpPr>
            <a:spLocks noGrp="1"/>
          </p:cNvSpPr>
          <p:nvPr>
            <p:ph type="sldNum" sz="quarter" idx="17"/>
          </p:nvPr>
        </p:nvSpPr>
        <p:spPr/>
        <p:txBody>
          <a:bodyPr/>
          <a:lstStyle/>
          <a:p>
            <a:fld id="{B6F15528-21DE-4FAA-801E-634DDDAF4B2B}" type="slidenum">
              <a:rPr lang="en-US" smtClean="0"/>
              <a:pPr/>
              <a:t>‹#›</a:t>
            </a:fld>
            <a:endParaRPr lang="en-US"/>
          </a:p>
        </p:txBody>
      </p:sp>
      <p:sp>
        <p:nvSpPr>
          <p:cNvPr id="25" name="Footer Placeholder 24"/>
          <p:cNvSpPr>
            <a:spLocks noGrp="1"/>
          </p:cNvSpPr>
          <p:nvPr>
            <p:ph type="ftr" sz="quarter" idx="18"/>
          </p:nvPr>
        </p:nvSpPr>
        <p:spPr/>
        <p:txBody>
          <a:bodyPr/>
          <a:lstStyle/>
          <a:p>
            <a:r>
              <a:rPr lang="fa-IR" smtClean="0"/>
              <a:t>سايت جزوه  باما</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pic>
        <p:nvPicPr>
          <p:cNvPr id="10" name="Picture 9" descr="2_01.jpg"/>
          <p:cNvPicPr>
            <a:picLocks noChangeAspect="1"/>
          </p:cNvPicPr>
          <p:nvPr/>
        </p:nvPicPr>
        <p:blipFill>
          <a:blip r:embed="rId2"/>
          <a:stretch>
            <a:fillRect/>
          </a:stretch>
        </p:blipFill>
        <p:spPr>
          <a:xfrm>
            <a:off x="0" y="0"/>
            <a:ext cx="9144000" cy="403860"/>
          </a:xfrm>
          <a:prstGeom prst="rect">
            <a:avLst/>
          </a:prstGeom>
        </p:spPr>
      </p:pic>
      <p:pic>
        <p:nvPicPr>
          <p:cNvPr id="11" name="Picture 10" descr="bar_06.png"/>
          <p:cNvPicPr>
            <a:picLocks noChangeAspect="1"/>
          </p:cNvPicPr>
          <p:nvPr/>
        </p:nvPicPr>
        <p:blipFill>
          <a:blip r:embed="rId3">
            <a:duotone>
              <a:schemeClr val="accent6">
                <a:shade val="45000"/>
                <a:satMod val="135000"/>
              </a:schemeClr>
              <a:prstClr val="white"/>
            </a:duotone>
          </a:blip>
          <a:stretch>
            <a:fillRect/>
          </a:stretch>
        </p:blipFill>
        <p:spPr>
          <a:xfrm>
            <a:off x="0" y="403860"/>
            <a:ext cx="9144000" cy="53340"/>
          </a:xfrm>
          <a:prstGeom prst="rect">
            <a:avLst/>
          </a:prstGeom>
        </p:spPr>
      </p:pic>
      <p:grpSp>
        <p:nvGrpSpPr>
          <p:cNvPr id="3" name="Group 11"/>
          <p:cNvGrpSpPr/>
          <p:nvPr/>
        </p:nvGrpSpPr>
        <p:grpSpPr>
          <a:xfrm>
            <a:off x="0" y="6631305"/>
            <a:ext cx="9144000" cy="228600"/>
            <a:chOff x="0" y="6583680"/>
            <a:chExt cx="9144000" cy="228600"/>
          </a:xfrm>
        </p:grpSpPr>
        <p:sp>
          <p:nvSpPr>
            <p:cNvPr id="13" name="Rectangle 12"/>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Date Placeholder 15"/>
          <p:cNvSpPr>
            <a:spLocks noGrp="1"/>
          </p:cNvSpPr>
          <p:nvPr>
            <p:ph type="dt" sz="half" idx="10"/>
          </p:nvPr>
        </p:nvSpPr>
        <p:spPr/>
        <p:txBody>
          <a:bodyPr/>
          <a:lstStyle/>
          <a:p>
            <a:fld id="{B88FF092-652A-4D82-85A1-6EC8A1E17609}" type="datetime1">
              <a:rPr lang="en-US" smtClean="0"/>
              <a:t>1/11/2026</a:t>
            </a:fld>
            <a:endParaRPr lang="en-US"/>
          </a:p>
        </p:txBody>
      </p:sp>
      <p:sp>
        <p:nvSpPr>
          <p:cNvPr id="17" name="Slide Number Placeholder 16"/>
          <p:cNvSpPr>
            <a:spLocks noGrp="1"/>
          </p:cNvSpPr>
          <p:nvPr>
            <p:ph type="sldNum" sz="quarter" idx="11"/>
          </p:nvPr>
        </p:nvSpPr>
        <p:spPr/>
        <p:txBody>
          <a:bodyPr/>
          <a:lstStyle/>
          <a:p>
            <a:fld id="{B6F15528-21DE-4FAA-801E-634DDDAF4B2B}" type="slidenum">
              <a:rPr lang="en-US" smtClean="0"/>
              <a:pPr/>
              <a:t>‹#›</a:t>
            </a:fld>
            <a:endParaRPr lang="en-US"/>
          </a:p>
        </p:txBody>
      </p:sp>
      <p:sp>
        <p:nvSpPr>
          <p:cNvPr id="18" name="Footer Placeholder 17"/>
          <p:cNvSpPr>
            <a:spLocks noGrp="1"/>
          </p:cNvSpPr>
          <p:nvPr>
            <p:ph type="ftr" sz="quarter" idx="12"/>
          </p:nvPr>
        </p:nvSpPr>
        <p:spPr/>
        <p:txBody>
          <a:bodyPr/>
          <a:lstStyle/>
          <a:p>
            <a:r>
              <a:rPr lang="fa-IR" smtClean="0"/>
              <a:t>سايت جزوه  باما</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8"/>
          <p:cNvGrpSpPr/>
          <p:nvPr/>
        </p:nvGrpSpPr>
        <p:grpSpPr>
          <a:xfrm>
            <a:off x="0" y="6631305"/>
            <a:ext cx="9144000" cy="228600"/>
            <a:chOff x="0" y="6583680"/>
            <a:chExt cx="9144000" cy="228600"/>
          </a:xfrm>
        </p:grpSpPr>
        <p:sp>
          <p:nvSpPr>
            <p:cNvPr id="10" name="Rectangle 9"/>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Date Placeholder 12"/>
          <p:cNvSpPr>
            <a:spLocks noGrp="1"/>
          </p:cNvSpPr>
          <p:nvPr>
            <p:ph type="dt" sz="half" idx="10"/>
          </p:nvPr>
        </p:nvSpPr>
        <p:spPr/>
        <p:txBody>
          <a:bodyPr/>
          <a:lstStyle/>
          <a:p>
            <a:fld id="{10E73834-8D0E-4F2E-869C-CE6F6C5BBB85}" type="datetime1">
              <a:rPr lang="en-US" smtClean="0"/>
              <a:t>1/11/2026</a:t>
            </a:fld>
            <a:endParaRPr lang="en-US"/>
          </a:p>
        </p:txBody>
      </p:sp>
      <p:sp>
        <p:nvSpPr>
          <p:cNvPr id="14" name="Slide Number Placeholder 13"/>
          <p:cNvSpPr>
            <a:spLocks noGrp="1"/>
          </p:cNvSpPr>
          <p:nvPr>
            <p:ph type="sldNum" sz="quarter" idx="11"/>
          </p:nvPr>
        </p:nvSpPr>
        <p:spPr/>
        <p:txBody>
          <a:bodyPr/>
          <a:lstStyle/>
          <a:p>
            <a:fld id="{B6F15528-21DE-4FAA-801E-634DDDAF4B2B}" type="slidenum">
              <a:rPr lang="en-US" smtClean="0"/>
              <a:pPr/>
              <a:t>‹#›</a:t>
            </a:fld>
            <a:endParaRPr lang="en-US"/>
          </a:p>
        </p:txBody>
      </p:sp>
      <p:sp>
        <p:nvSpPr>
          <p:cNvPr id="22" name="Footer Placeholder 21"/>
          <p:cNvSpPr>
            <a:spLocks noGrp="1"/>
          </p:cNvSpPr>
          <p:nvPr>
            <p:ph type="ftr" sz="quarter" idx="12"/>
          </p:nvPr>
        </p:nvSpPr>
        <p:spPr/>
        <p:txBody>
          <a:bodyPr/>
          <a:lstStyle/>
          <a:p>
            <a:r>
              <a:rPr lang="fa-IR" smtClean="0"/>
              <a:t>سايت جزوه  باما</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2" name="Picture 11" descr="3_01.jpg"/>
          <p:cNvPicPr>
            <a:picLocks noChangeAspect="1"/>
          </p:cNvPicPr>
          <p:nvPr/>
        </p:nvPicPr>
        <p:blipFill>
          <a:blip r:embed="rId2"/>
          <a:stretch>
            <a:fillRect/>
          </a:stretch>
        </p:blipFill>
        <p:spPr>
          <a:xfrm>
            <a:off x="0" y="0"/>
            <a:ext cx="9144000" cy="403860"/>
          </a:xfrm>
          <a:prstGeom prst="rect">
            <a:avLst/>
          </a:prstGeom>
        </p:spPr>
      </p:pic>
      <p:sp>
        <p:nvSpPr>
          <p:cNvPr id="13" name="Text Placeholder 2"/>
          <p:cNvSpPr>
            <a:spLocks noGrp="1"/>
          </p:cNvSpPr>
          <p:nvPr>
            <p:ph type="title"/>
          </p:nvPr>
        </p:nvSpPr>
        <p:spPr>
          <a:xfrm>
            <a:off x="457200" y="1524000"/>
            <a:ext cx="3352800" cy="914400"/>
          </a:xfrm>
        </p:spPr>
        <p:txBody>
          <a:bodyPr lIns="0" rIns="0" anchor="b">
            <a:noAutofit/>
          </a:bodyPr>
          <a:lstStyle>
            <a:lvl1pPr marL="0" indent="0">
              <a:lnSpc>
                <a:spcPct val="100000"/>
              </a:lnSpc>
              <a:buNone/>
              <a:defRPr sz="18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title style</a:t>
            </a:r>
          </a:p>
        </p:txBody>
      </p:sp>
      <p:sp>
        <p:nvSpPr>
          <p:cNvPr id="15" name="Content Placeholder 14"/>
          <p:cNvSpPr>
            <a:spLocks noGrp="1"/>
          </p:cNvSpPr>
          <p:nvPr>
            <p:ph sz="quarter" idx="14"/>
          </p:nvPr>
        </p:nvSpPr>
        <p:spPr>
          <a:xfrm>
            <a:off x="4419600" y="1524000"/>
            <a:ext cx="42672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idx="2"/>
          </p:nvPr>
        </p:nvSpPr>
        <p:spPr>
          <a:xfrm>
            <a:off x="457201" y="2514599"/>
            <a:ext cx="3352800" cy="3127248"/>
          </a:xfrm>
        </p:spPr>
        <p:txBody>
          <a:bodyPr/>
          <a:lstStyle>
            <a:lvl1pPr marL="0" indent="0">
              <a:lnSpc>
                <a:spcPct val="150000"/>
              </a:lnSpc>
              <a:spcBef>
                <a:spcPts val="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pic>
        <p:nvPicPr>
          <p:cNvPr id="14" name="Picture 13" descr="bar_06.png"/>
          <p:cNvPicPr>
            <a:picLocks noChangeAspect="1"/>
          </p:cNvPicPr>
          <p:nvPr/>
        </p:nvPicPr>
        <p:blipFill>
          <a:blip r:embed="rId3">
            <a:duotone>
              <a:schemeClr val="accent1">
                <a:shade val="45000"/>
                <a:satMod val="135000"/>
              </a:schemeClr>
              <a:prstClr val="white"/>
            </a:duotone>
          </a:blip>
          <a:stretch>
            <a:fillRect/>
          </a:stretch>
        </p:blipFill>
        <p:spPr>
          <a:xfrm>
            <a:off x="0" y="403860"/>
            <a:ext cx="9144000" cy="53340"/>
          </a:xfrm>
          <a:prstGeom prst="rect">
            <a:avLst/>
          </a:prstGeom>
        </p:spPr>
      </p:pic>
      <p:grpSp>
        <p:nvGrpSpPr>
          <p:cNvPr id="2" name="Group 15"/>
          <p:cNvGrpSpPr/>
          <p:nvPr/>
        </p:nvGrpSpPr>
        <p:grpSpPr>
          <a:xfrm>
            <a:off x="0" y="6631305"/>
            <a:ext cx="9144000" cy="228600"/>
            <a:chOff x="0" y="6583680"/>
            <a:chExt cx="9144000" cy="228600"/>
          </a:xfrm>
        </p:grpSpPr>
        <p:sp>
          <p:nvSpPr>
            <p:cNvPr id="17" name="Rectangle 16"/>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Date Placeholder 19"/>
          <p:cNvSpPr>
            <a:spLocks noGrp="1"/>
          </p:cNvSpPr>
          <p:nvPr>
            <p:ph type="dt" sz="half" idx="15"/>
          </p:nvPr>
        </p:nvSpPr>
        <p:spPr/>
        <p:txBody>
          <a:bodyPr/>
          <a:lstStyle/>
          <a:p>
            <a:fld id="{5F1FCACF-25CB-4CD6-ADDE-8286C4CD746F}" type="datetime1">
              <a:rPr lang="en-US" smtClean="0"/>
              <a:t>1/11/2026</a:t>
            </a:fld>
            <a:endParaRPr lang="en-US"/>
          </a:p>
        </p:txBody>
      </p:sp>
      <p:sp>
        <p:nvSpPr>
          <p:cNvPr id="21" name="Slide Number Placeholder 20"/>
          <p:cNvSpPr>
            <a:spLocks noGrp="1"/>
          </p:cNvSpPr>
          <p:nvPr>
            <p:ph type="sldNum" sz="quarter" idx="16"/>
          </p:nvPr>
        </p:nvSpPr>
        <p:spPr/>
        <p:txBody>
          <a:bodyPr/>
          <a:lstStyle/>
          <a:p>
            <a:fld id="{B6F15528-21DE-4FAA-801E-634DDDAF4B2B}" type="slidenum">
              <a:rPr lang="en-US" smtClean="0"/>
              <a:pPr/>
              <a:t>‹#›</a:t>
            </a:fld>
            <a:endParaRPr lang="en-US"/>
          </a:p>
        </p:txBody>
      </p:sp>
      <p:sp>
        <p:nvSpPr>
          <p:cNvPr id="22" name="Footer Placeholder 21"/>
          <p:cNvSpPr>
            <a:spLocks noGrp="1"/>
          </p:cNvSpPr>
          <p:nvPr>
            <p:ph type="ftr" sz="quarter" idx="17"/>
          </p:nvPr>
        </p:nvSpPr>
        <p:spPr/>
        <p:txBody>
          <a:bodyPr/>
          <a:lstStyle/>
          <a:p>
            <a:r>
              <a:rPr lang="fa-IR" smtClean="0"/>
              <a:t>سايت جزوه  باما</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2" name="Group 15"/>
          <p:cNvGrpSpPr/>
          <p:nvPr/>
        </p:nvGrpSpPr>
        <p:grpSpPr>
          <a:xfrm>
            <a:off x="0" y="6631305"/>
            <a:ext cx="9144000" cy="228600"/>
            <a:chOff x="0" y="6583680"/>
            <a:chExt cx="9144000" cy="228600"/>
          </a:xfrm>
        </p:grpSpPr>
        <p:sp>
          <p:nvSpPr>
            <p:cNvPr id="13" name="Rectangle 12"/>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457200" y="1527048"/>
            <a:ext cx="3355848" cy="914400"/>
          </a:xfrm>
        </p:spPr>
        <p:txBody>
          <a:bodyPr anchor="b">
            <a:normAutofit/>
          </a:bodyPr>
          <a:lstStyle>
            <a:lvl1pPr algn="l">
              <a:defRPr lang="en-US" sz="1800" b="1" i="0" kern="1200" cap="all" spc="100" baseline="0" dirty="0" smtClean="0">
                <a:solidFill>
                  <a:schemeClr val="tx2"/>
                </a:solidFill>
                <a:latin typeface="+mn-lt"/>
                <a:ea typeface="+mn-ea"/>
                <a:cs typeface="+mn-cs"/>
              </a:defRPr>
            </a:lvl1pPr>
          </a:lstStyle>
          <a:p>
            <a:pPr marL="0" lvl="0" indent="0" algn="l" defTabSz="914400" rtl="0" eaLnBrk="1" latinLnBrk="0" hangingPunct="1">
              <a:lnSpc>
                <a:spcPct val="100000"/>
              </a:lnSpc>
              <a:spcBef>
                <a:spcPct val="20000"/>
              </a:spcBef>
              <a:spcAft>
                <a:spcPts val="600"/>
              </a:spcAft>
              <a:buFont typeface="Wingdings" pitchFamily="2" charset="2"/>
              <a:buNone/>
            </a:pPr>
            <a:r>
              <a:rPr lang="en-US" smtClean="0"/>
              <a:t>Click to edit Master title style</a:t>
            </a:r>
            <a:endParaRPr lang="en-US" dirty="0"/>
          </a:p>
        </p:txBody>
      </p:sp>
      <p:sp>
        <p:nvSpPr>
          <p:cNvPr id="3" name="Picture Placeholder 2"/>
          <p:cNvSpPr>
            <a:spLocks noGrp="1"/>
          </p:cNvSpPr>
          <p:nvPr>
            <p:ph type="pic" idx="1"/>
          </p:nvPr>
        </p:nvSpPr>
        <p:spPr>
          <a:xfrm>
            <a:off x="4425696" y="1554480"/>
            <a:ext cx="4270248" cy="4059936"/>
          </a:xfrm>
          <a:solidFill>
            <a:schemeClr val="bg1"/>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514600"/>
            <a:ext cx="3355848" cy="3127248"/>
          </a:xfrm>
        </p:spPr>
        <p:txBody>
          <a:bodyPr/>
          <a:lstStyle>
            <a:lvl1pPr marL="0" indent="0">
              <a:lnSpc>
                <a:spcPct val="150000"/>
              </a:lnSpc>
              <a:spcBef>
                <a:spcPts val="0"/>
              </a:spcBef>
              <a:buNone/>
              <a:defRPr lang="en-US" sz="1400" kern="1200" baseline="0" dirty="0" smtClean="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0F5030-76A7-4BCD-9968-EE5E61744493}" type="datetime1">
              <a:rPr lang="en-US" smtClean="0"/>
              <a:t>1/11/2026</a:t>
            </a:fld>
            <a:endParaRPr lang="en-US"/>
          </a:p>
        </p:txBody>
      </p:sp>
      <p:sp>
        <p:nvSpPr>
          <p:cNvPr id="6" name="Footer Placeholder 5"/>
          <p:cNvSpPr>
            <a:spLocks noGrp="1"/>
          </p:cNvSpPr>
          <p:nvPr>
            <p:ph type="ftr" sz="quarter" idx="11"/>
          </p:nvPr>
        </p:nvSpPr>
        <p:spPr/>
        <p:txBody>
          <a:bodyPr/>
          <a:lstStyle/>
          <a:p>
            <a:r>
              <a:rPr lang="fa-IR" smtClean="0"/>
              <a:t>سايت جزوه  باما</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pic>
        <p:nvPicPr>
          <p:cNvPr id="8" name="Picture 7" descr="4_01.jpg"/>
          <p:cNvPicPr>
            <a:picLocks noChangeAspect="1"/>
          </p:cNvPicPr>
          <p:nvPr/>
        </p:nvPicPr>
        <p:blipFill>
          <a:blip r:embed="rId2"/>
          <a:stretch>
            <a:fillRect/>
          </a:stretch>
        </p:blipFill>
        <p:spPr>
          <a:xfrm>
            <a:off x="0" y="0"/>
            <a:ext cx="9144000" cy="403860"/>
          </a:xfrm>
          <a:prstGeom prst="rect">
            <a:avLst/>
          </a:prstGeom>
        </p:spPr>
      </p:pic>
      <p:pic>
        <p:nvPicPr>
          <p:cNvPr id="9" name="Picture 8" descr="bar_06.png"/>
          <p:cNvPicPr>
            <a:picLocks noChangeAspect="1"/>
          </p:cNvPicPr>
          <p:nvPr/>
        </p:nvPicPr>
        <p:blipFill>
          <a:blip r:embed="rId3">
            <a:duotone>
              <a:schemeClr val="accent2">
                <a:shade val="45000"/>
                <a:satMod val="135000"/>
              </a:schemeClr>
              <a:prstClr val="white"/>
            </a:duotone>
          </a:blip>
          <a:stretch>
            <a:fillRect/>
          </a:stretch>
        </p:blipFill>
        <p:spPr>
          <a:xfrm>
            <a:off x="0" y="403860"/>
            <a:ext cx="9144000" cy="53340"/>
          </a:xfrm>
          <a:prstGeom prst="rect">
            <a:avLst/>
          </a:prstGeom>
        </p:spPr>
      </p:pic>
      <p:cxnSp>
        <p:nvCxnSpPr>
          <p:cNvPr id="10" name="Straight Connector 9"/>
          <p:cNvCxnSpPr/>
          <p:nvPr/>
        </p:nvCxnSpPr>
        <p:spPr>
          <a:xfrm>
            <a:off x="4419600" y="1524000"/>
            <a:ext cx="4267200" cy="15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419600" y="5637212"/>
            <a:ext cx="4267200" cy="15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bg1">
                  <a:alpha val="0"/>
                </a:schemeClr>
              </a:gs>
              <a:gs pos="34000">
                <a:schemeClr val="bg1">
                  <a:lumMod val="75000"/>
                  <a:alpha val="61000"/>
                </a:schemeClr>
              </a:gs>
              <a:gs pos="38000">
                <a:schemeClr val="bg1">
                  <a:lumMod val="75000"/>
                  <a:alpha val="76000"/>
                </a:schemeClr>
              </a:gs>
              <a:gs pos="100000">
                <a:schemeClr val="bg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990600"/>
            <a:ext cx="8229600" cy="914400"/>
          </a:xfrm>
          <a:prstGeom prst="rect">
            <a:avLst/>
          </a:prstGeom>
        </p:spPr>
        <p:txBody>
          <a:bodyPr vert="horz" lIns="0" tIns="45720" rIns="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981200"/>
            <a:ext cx="8229600" cy="4144963"/>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162800" y="6610350"/>
            <a:ext cx="1524000" cy="228600"/>
          </a:xfrm>
          <a:prstGeom prst="rect">
            <a:avLst/>
          </a:prstGeom>
        </p:spPr>
        <p:txBody>
          <a:bodyPr vert="horz" lIns="91440" tIns="45720" rIns="91440" bIns="45720" rtlCol="0" anchor="ctr"/>
          <a:lstStyle>
            <a:lvl1pPr algn="r">
              <a:defRPr sz="900" baseline="0">
                <a:solidFill>
                  <a:schemeClr val="tx1"/>
                </a:solidFill>
              </a:defRPr>
            </a:lvl1pPr>
          </a:lstStyle>
          <a:p>
            <a:fld id="{5613B080-8993-4158-8D3A-98BCEC063CA9}" type="datetime1">
              <a:rPr lang="en-US" smtClean="0"/>
              <a:t>1/11/2026</a:t>
            </a:fld>
            <a:endParaRPr lang="en-US"/>
          </a:p>
        </p:txBody>
      </p:sp>
      <p:sp>
        <p:nvSpPr>
          <p:cNvPr id="5" name="Footer Placeholder 4"/>
          <p:cNvSpPr>
            <a:spLocks noGrp="1"/>
          </p:cNvSpPr>
          <p:nvPr>
            <p:ph type="ftr" sz="quarter" idx="3"/>
          </p:nvPr>
        </p:nvSpPr>
        <p:spPr>
          <a:xfrm>
            <a:off x="457200" y="6610350"/>
            <a:ext cx="6629400" cy="228600"/>
          </a:xfrm>
          <a:prstGeom prst="rect">
            <a:avLst/>
          </a:prstGeom>
        </p:spPr>
        <p:txBody>
          <a:bodyPr vert="horz" lIns="91440" tIns="45720" rIns="91440" bIns="45720" rtlCol="0" anchor="ctr"/>
          <a:lstStyle>
            <a:lvl1pPr algn="r">
              <a:defRPr sz="900" baseline="0">
                <a:solidFill>
                  <a:schemeClr val="tx1"/>
                </a:solidFill>
              </a:defRPr>
            </a:lvl1pPr>
          </a:lstStyle>
          <a:p>
            <a:r>
              <a:rPr lang="fa-IR" smtClean="0"/>
              <a:t>سايت جزوه  باما</a:t>
            </a:r>
            <a:endParaRPr lang="en-US"/>
          </a:p>
        </p:txBody>
      </p:sp>
      <p:sp>
        <p:nvSpPr>
          <p:cNvPr id="6" name="Slide Number Placeholder 5"/>
          <p:cNvSpPr>
            <a:spLocks noGrp="1"/>
          </p:cNvSpPr>
          <p:nvPr>
            <p:ph type="sldNum" sz="quarter" idx="4"/>
          </p:nvPr>
        </p:nvSpPr>
        <p:spPr>
          <a:xfrm>
            <a:off x="8742680" y="6610350"/>
            <a:ext cx="381000" cy="228600"/>
          </a:xfrm>
          <a:prstGeom prst="rect">
            <a:avLst/>
          </a:prstGeom>
        </p:spPr>
        <p:txBody>
          <a:bodyPr vert="horz" lIns="91440" tIns="45720" rIns="91440" bIns="45720" rtlCol="0" anchor="ctr"/>
          <a:lstStyle>
            <a:lvl1pPr algn="r">
              <a:defRPr sz="900" baseline="0">
                <a:solidFill>
                  <a:schemeClr val="tx1"/>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914400" rtl="0" eaLnBrk="1" latinLnBrk="0" hangingPunct="1">
        <a:spcBef>
          <a:spcPct val="0"/>
        </a:spcBef>
        <a:buNone/>
        <a:defRPr sz="36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Font typeface="Wingdings" pitchFamily="2" charset="2"/>
        <a:buChar char="§"/>
        <a:defRPr sz="2000" kern="1200" baseline="0">
          <a:solidFill>
            <a:schemeClr val="tx2"/>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1">
            <a:lumMod val="50000"/>
            <a:lumOff val="50000"/>
          </a:schemeClr>
        </a:buClr>
        <a:buFont typeface="Wingdings" pitchFamily="2" charset="2"/>
        <a:buChar char="§"/>
        <a:defRPr sz="1600" kern="1200" baseline="0">
          <a:solidFill>
            <a:schemeClr val="tx2"/>
          </a:solidFill>
          <a:latin typeface="+mn-lt"/>
          <a:ea typeface="+mn-ea"/>
          <a:cs typeface="+mn-cs"/>
        </a:defRPr>
      </a:lvl2pPr>
      <a:lvl3pPr marL="1143000" indent="-228600" algn="l" defTabSz="914400" rtl="0" eaLnBrk="1" latinLnBrk="0" hangingPunct="1">
        <a:lnSpc>
          <a:spcPct val="100000"/>
        </a:lnSpc>
        <a:spcBef>
          <a:spcPct val="20000"/>
        </a:spcBef>
        <a:spcAft>
          <a:spcPts val="600"/>
        </a:spcAft>
        <a:buFont typeface="Wingdings" pitchFamily="2" charset="2"/>
        <a:buNone/>
        <a:defRPr sz="1400" kern="1200" baseline="0">
          <a:solidFill>
            <a:schemeClr val="tx2"/>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1">
            <a:lumMod val="50000"/>
            <a:lumOff val="50000"/>
          </a:schemeClr>
        </a:buClr>
        <a:buFont typeface="Wingdings" pitchFamily="2" charset="2"/>
        <a:buNone/>
        <a:defRPr sz="1400" kern="1200" baseline="0">
          <a:solidFill>
            <a:schemeClr val="tx2"/>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1">
            <a:lumMod val="50000"/>
            <a:lumOff val="50000"/>
          </a:schemeClr>
        </a:buClr>
        <a:buFont typeface="Wingdings" pitchFamily="2" charset="2"/>
        <a:buNone/>
        <a:defRPr sz="1400" kern="1200" baseline="0">
          <a:solidFill>
            <a:schemeClr val="tx2"/>
          </a:solidFill>
          <a:latin typeface="+mn-lt"/>
          <a:ea typeface="+mn-ea"/>
          <a:cs typeface="+mn-cs"/>
        </a:defRPr>
      </a:lvl5pPr>
      <a:lvl6pPr marL="25146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6pPr>
      <a:lvl7pPr marL="29718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7pPr>
      <a:lvl8pPr marL="34290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8pPr>
      <a:lvl9pPr marL="38862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590800" y="762000"/>
            <a:ext cx="3979752" cy="5629424"/>
          </a:xfrm>
        </p:spPr>
      </p:pic>
      <p:sp>
        <p:nvSpPr>
          <p:cNvPr id="4" name="Footer Placeholder 3"/>
          <p:cNvSpPr>
            <a:spLocks noGrp="1"/>
          </p:cNvSpPr>
          <p:nvPr>
            <p:ph type="ftr" sz="quarter" idx="12"/>
          </p:nvPr>
        </p:nvSpPr>
        <p:spPr/>
        <p:txBody>
          <a:bodyPr/>
          <a:lstStyle/>
          <a:p>
            <a:r>
              <a:rPr lang="fa-IR" smtClean="0"/>
              <a:t>سايت جزوه  باما</a:t>
            </a:r>
            <a:endParaRPr lang="en-US"/>
          </a:p>
        </p:txBody>
      </p:sp>
    </p:spTree>
    <p:extLst>
      <p:ext uri="{BB962C8B-B14F-4D97-AF65-F5344CB8AC3E}">
        <p14:creationId xmlns:p14="http://schemas.microsoft.com/office/powerpoint/2010/main" val="5434573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14400"/>
          </a:xfrm>
        </p:spPr>
        <p:txBody>
          <a:bodyPr vert="horz" lIns="0" tIns="45720" rIns="0" bIns="45720" rtlCol="0" anchor="t">
            <a:normAutofit/>
          </a:bodyPr>
          <a:lstStyle/>
          <a:p>
            <a:pPr algn="ctr" rtl="1">
              <a:spcBef>
                <a:spcPct val="20000"/>
              </a:spcBef>
              <a:spcAft>
                <a:spcPts val="600"/>
              </a:spcAft>
              <a:buFont typeface="Wingdings" pitchFamily="2" charset="2"/>
            </a:pPr>
            <a:r>
              <a:rPr lang="fa-IR" sz="2800" b="1" cap="all" spc="100" dirty="0">
                <a:latin typeface="+mn-lt"/>
                <a:ea typeface="+mn-ea"/>
                <a:cs typeface="B Nazanin" panose="00000400000000000000" pitchFamily="2" charset="-78"/>
              </a:rPr>
              <a:t>اهمیت وب عمیق</a:t>
            </a:r>
            <a:endParaRPr lang="en-US" sz="2800" b="1" cap="all" spc="100" dirty="0">
              <a:latin typeface="+mn-lt"/>
              <a:ea typeface="+mn-ea"/>
              <a:cs typeface="B Nazanin" panose="00000400000000000000" pitchFamily="2" charset="-78"/>
            </a:endParaRPr>
          </a:p>
        </p:txBody>
      </p:sp>
      <p:sp>
        <p:nvSpPr>
          <p:cNvPr id="3" name="Content Placeholder 2"/>
          <p:cNvSpPr>
            <a:spLocks noGrp="1"/>
          </p:cNvSpPr>
          <p:nvPr>
            <p:ph idx="1"/>
          </p:nvPr>
        </p:nvSpPr>
        <p:spPr>
          <a:xfrm>
            <a:off x="457200" y="1371600"/>
            <a:ext cx="8229600" cy="5181600"/>
          </a:xfrm>
        </p:spPr>
        <p:txBody>
          <a:bodyPr vert="horz" lIns="0" tIns="45720" rIns="0" bIns="45720" rtlCol="0">
            <a:normAutofit/>
          </a:bodyPr>
          <a:lstStyle/>
          <a:p>
            <a:pPr marL="0" indent="0" algn="just" rtl="1">
              <a:lnSpc>
                <a:spcPct val="150000"/>
              </a:lnSpc>
              <a:spcBef>
                <a:spcPts val="0"/>
              </a:spcBef>
              <a:buNone/>
            </a:pPr>
            <a:r>
              <a:rPr lang="fa-IR" sz="1400" b="1" dirty="0">
                <a:cs typeface="B Nazanin" panose="00000400000000000000" pitchFamily="2" charset="-78"/>
              </a:rPr>
              <a:t>به دو دلیل می توان گفت که وب پنهان اهمیت دارد. نخست از نظر کمی باید گفت که حجم اطلاعات موجود در این بخش خیلی بیشتر از سطح آشکار است.</a:t>
            </a:r>
          </a:p>
          <a:p>
            <a:pPr marL="0" indent="0" algn="just" rtl="1">
              <a:lnSpc>
                <a:spcPct val="150000"/>
              </a:lnSpc>
              <a:spcBef>
                <a:spcPts val="0"/>
              </a:spcBef>
              <a:buNone/>
            </a:pPr>
            <a:r>
              <a:rPr lang="fa-IR" sz="1400" b="1" dirty="0">
                <a:cs typeface="B Nazanin" panose="00000400000000000000" pitchFamily="2" charset="-78"/>
              </a:rPr>
              <a:t>بهترین </a:t>
            </a:r>
            <a:r>
              <a:rPr lang="fa-IR" sz="1400" b="1" dirty="0">
                <a:cs typeface="B Nazanin" panose="00000400000000000000" pitchFamily="2" charset="-78"/>
              </a:rPr>
              <a:t>موتورهای جستجو فقط قادر هستند که حدود ۱۶ درصد از اطلاعات موجود در وب را بازیابی کنند و بنابراین ۸۴ درصد آنها جزء وب پنهان به حساب می­آیند.</a:t>
            </a:r>
          </a:p>
          <a:p>
            <a:pPr marL="0" indent="0" algn="just" rtl="1">
              <a:lnSpc>
                <a:spcPct val="150000"/>
              </a:lnSpc>
              <a:spcBef>
                <a:spcPts val="0"/>
              </a:spcBef>
              <a:buNone/>
            </a:pPr>
            <a:r>
              <a:rPr lang="fa-IR" sz="1400" b="1" dirty="0">
                <a:cs typeface="B Nazanin" panose="00000400000000000000" pitchFamily="2" charset="-78"/>
              </a:rPr>
              <a:t>اندازه وب نامرئی تقریباً ۵۰۰ برابر وب مرئی است. وب نامرئی ۵۵۰ میلیون سند و وب مرئی تقریباً یک میلیون سند را دارا می باشد. هر چند مطالعات انجام شده در این باره با یکدیگر متفاوتند اما بر اساس همه آن­ها دیپ وب از نظر داده ها بسیار غنی ­تر از وب معمولی یا وبی است که ما می­شناسیم. می­توان گفت که کل وب یک کوه یخی است که دیپ وب قسمتی از آن است که در زیر آب­ها پنهان و </a:t>
            </a:r>
            <a:r>
              <a:rPr lang="fa-IR" sz="1400" b="1" dirty="0">
                <a:cs typeface="B Nazanin" panose="00000400000000000000" pitchFamily="2" charset="-78"/>
              </a:rPr>
              <a:t>قسمت </a:t>
            </a:r>
            <a:r>
              <a:rPr lang="fa-IR" sz="1400" b="1" dirty="0">
                <a:cs typeface="B Nazanin" panose="00000400000000000000" pitchFamily="2" charset="-78"/>
              </a:rPr>
              <a:t>دیگر که در سطح آب نمایان است همان وبی است که ایندکس شده است</a:t>
            </a:r>
            <a:r>
              <a:rPr lang="fa-IR" sz="1400" b="1" dirty="0">
                <a:cs typeface="B Nazanin" panose="00000400000000000000" pitchFamily="2" charset="-78"/>
              </a:rPr>
              <a:t>.</a:t>
            </a:r>
          </a:p>
          <a:p>
            <a:pPr marL="0" indent="0" algn="just" rtl="1">
              <a:lnSpc>
                <a:spcPct val="150000"/>
              </a:lnSpc>
              <a:spcBef>
                <a:spcPts val="0"/>
              </a:spcBef>
              <a:buNone/>
            </a:pPr>
            <a:r>
              <a:rPr lang="fa-IR" sz="1400" b="1" dirty="0">
                <a:cs typeface="B Nazanin" panose="00000400000000000000" pitchFamily="2" charset="-78"/>
              </a:rPr>
              <a:t>و از منظر کیفی باید گفت:</a:t>
            </a:r>
          </a:p>
          <a:p>
            <a:pPr marL="0" indent="0" algn="just" rtl="1">
              <a:lnSpc>
                <a:spcPct val="150000"/>
              </a:lnSpc>
              <a:spcBef>
                <a:spcPts val="0"/>
              </a:spcBef>
              <a:buNone/>
            </a:pPr>
            <a:r>
              <a:rPr lang="fa-IR" sz="1400" b="1" dirty="0">
                <a:cs typeface="B Nazanin" panose="00000400000000000000" pitchFamily="2" charset="-78"/>
              </a:rPr>
              <a:t>اطلاعات </a:t>
            </a:r>
            <a:r>
              <a:rPr lang="fa-IR" sz="1400" b="1" dirty="0">
                <a:cs typeface="B Nazanin" panose="00000400000000000000" pitchFamily="2" charset="-78"/>
              </a:rPr>
              <a:t>بخش­های مختلف این مجموعه به ویژه منابع اطلاعاتی موجود در وب عمیق، معمولاً منابع ارزشمند و مفیدی هستند و در بسیاری از موارد ﭘﺎسخگوی نیاز کاربران می باشند. تقریباً بیش از نیمی از وب نامرئی را ﭘﺎیگاه های اطلاعاتی موضوعی تشکیل می­دهند.</a:t>
            </a:r>
            <a:endParaRPr lang="en-US" sz="1400" b="1" dirty="0">
              <a:cs typeface="B Nazanin" panose="00000400000000000000" pitchFamily="2" charset="-78"/>
            </a:endParaRPr>
          </a:p>
        </p:txBody>
      </p:sp>
      <p:sp>
        <p:nvSpPr>
          <p:cNvPr id="4" name="Footer Placeholder 3"/>
          <p:cNvSpPr>
            <a:spLocks noGrp="1"/>
          </p:cNvSpPr>
          <p:nvPr>
            <p:ph type="ftr" sz="quarter" idx="12"/>
          </p:nvPr>
        </p:nvSpPr>
        <p:spPr/>
        <p:txBody>
          <a:bodyPr/>
          <a:lstStyle/>
          <a:p>
            <a:r>
              <a:rPr lang="fa-IR" smtClean="0"/>
              <a:t>سايت جزوه  باما</a:t>
            </a:r>
            <a:endParaRPr lang="en-US"/>
          </a:p>
        </p:txBody>
      </p:sp>
    </p:spTree>
    <p:extLst>
      <p:ext uri="{BB962C8B-B14F-4D97-AF65-F5344CB8AC3E}">
        <p14:creationId xmlns:p14="http://schemas.microsoft.com/office/powerpoint/2010/main" val="40586966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14400"/>
          </a:xfrm>
        </p:spPr>
        <p:txBody>
          <a:bodyPr vert="horz" lIns="0" tIns="45720" rIns="0" bIns="45720" rtlCol="0" anchor="t">
            <a:normAutofit/>
          </a:bodyPr>
          <a:lstStyle/>
          <a:p>
            <a:pPr algn="ctr" rtl="1">
              <a:spcBef>
                <a:spcPct val="20000"/>
              </a:spcBef>
              <a:spcAft>
                <a:spcPts val="600"/>
              </a:spcAft>
              <a:buFont typeface="Wingdings" pitchFamily="2" charset="2"/>
            </a:pPr>
            <a:r>
              <a:rPr lang="fa-IR" sz="2800" b="1" cap="all" spc="100" dirty="0">
                <a:latin typeface="+mn-lt"/>
                <a:ea typeface="+mn-ea"/>
                <a:cs typeface="B Nazanin" panose="00000400000000000000" pitchFamily="2" charset="-78"/>
              </a:rPr>
              <a:t>نمونه ای از اعمال غیرقانونی در وب عمیق</a:t>
            </a:r>
            <a:endParaRPr lang="en-US" sz="2800" b="1" cap="all" spc="100" dirty="0">
              <a:latin typeface="+mn-lt"/>
              <a:ea typeface="+mn-ea"/>
              <a:cs typeface="B Nazanin" panose="00000400000000000000" pitchFamily="2" charset="-78"/>
            </a:endParaRPr>
          </a:p>
        </p:txBody>
      </p:sp>
      <p:sp>
        <p:nvSpPr>
          <p:cNvPr id="3" name="Content Placeholder 2"/>
          <p:cNvSpPr>
            <a:spLocks noGrp="1"/>
          </p:cNvSpPr>
          <p:nvPr>
            <p:ph idx="1"/>
          </p:nvPr>
        </p:nvSpPr>
        <p:spPr>
          <a:xfrm>
            <a:off x="457200" y="1371600"/>
            <a:ext cx="8229600" cy="5181600"/>
          </a:xfrm>
        </p:spPr>
        <p:txBody>
          <a:bodyPr vert="horz" lIns="0" tIns="45720" rIns="0" bIns="45720" rtlCol="0">
            <a:normAutofit/>
          </a:bodyPr>
          <a:lstStyle/>
          <a:p>
            <a:pPr marL="0" indent="0" algn="just" rtl="1">
              <a:lnSpc>
                <a:spcPct val="150000"/>
              </a:lnSpc>
              <a:spcBef>
                <a:spcPts val="0"/>
              </a:spcBef>
              <a:buNone/>
            </a:pPr>
            <a:r>
              <a:rPr lang="fa-IR" sz="1400" b="1" dirty="0">
                <a:cs typeface="B Nazanin" panose="00000400000000000000" pitchFamily="2" charset="-78"/>
              </a:rPr>
              <a:t>از آنجایی که وب عمیق از دید بسیاری پنهان است، مکان خوبی برای کارهای مشکوک به حساب می‌آید و بسیاری از مجرمان اینترنتی در فوروم‌هایی با دسترسی محدود گرد هم می‌آیند.</a:t>
            </a:r>
          </a:p>
          <a:p>
            <a:pPr marL="0" indent="0" algn="just" rtl="1">
              <a:lnSpc>
                <a:spcPct val="150000"/>
              </a:lnSpc>
              <a:spcBef>
                <a:spcPts val="0"/>
              </a:spcBef>
              <a:buNone/>
            </a:pPr>
            <a:r>
              <a:rPr lang="fa-IR" sz="1400" b="1" dirty="0">
                <a:cs typeface="B Nazanin" panose="00000400000000000000" pitchFamily="2" charset="-78"/>
              </a:rPr>
              <a:t>شاید وقتی صحبت از بخش تاریک اینترنت به میان بیاید، چیزهایی از قبیل خرید سی دی های غیر مجاز، خرید دارو بدون نسخه و چیزهایی از این قبیل به ذهن ما بیایند اما وب عمیق بسیار بسیار فراتر از این‌هاست.</a:t>
            </a:r>
          </a:p>
          <a:p>
            <a:pPr marL="0" indent="0" algn="just" rtl="1">
              <a:lnSpc>
                <a:spcPct val="150000"/>
              </a:lnSpc>
              <a:spcBef>
                <a:spcPts val="0"/>
              </a:spcBef>
              <a:buNone/>
            </a:pPr>
            <a:r>
              <a:rPr lang="fa-IR" sz="1400" b="1" dirty="0">
                <a:cs typeface="B Nazanin" panose="00000400000000000000" pitchFamily="2" charset="-78"/>
              </a:rPr>
              <a:t>پورنوگرافی کودک، تجارت اسلحه، خرید و فروش مواد مخدر، قاتلین اجاره‌ای و تروریسم بخشی از محتوای ناخوشایند وب عمیق محسوب می‌شوند که آنرا به بزرگترین بازار سیاه موجود تبدیل کرده‌اند. در وب عمیق می‌توانید سایت‌هایی را ببینید که در آنها کارت‌های اعتباری دزدی و مواد مخدر براحتی بفروش می‌رسند.</a:t>
            </a:r>
            <a:endParaRPr lang="en-US" sz="1400" b="1" dirty="0">
              <a:cs typeface="B Nazanin" panose="00000400000000000000" pitchFamily="2" charset="-78"/>
            </a:endParaRPr>
          </a:p>
        </p:txBody>
      </p:sp>
      <p:sp>
        <p:nvSpPr>
          <p:cNvPr id="4" name="Footer Placeholder 3"/>
          <p:cNvSpPr>
            <a:spLocks noGrp="1"/>
          </p:cNvSpPr>
          <p:nvPr>
            <p:ph type="ftr" sz="quarter" idx="12"/>
          </p:nvPr>
        </p:nvSpPr>
        <p:spPr/>
        <p:txBody>
          <a:bodyPr/>
          <a:lstStyle/>
          <a:p>
            <a:r>
              <a:rPr lang="fa-IR" smtClean="0"/>
              <a:t>سايت جزوه  باما</a:t>
            </a:r>
            <a:endParaRPr lang="en-US"/>
          </a:p>
        </p:txBody>
      </p:sp>
    </p:spTree>
    <p:extLst>
      <p:ext uri="{BB962C8B-B14F-4D97-AF65-F5344CB8AC3E}">
        <p14:creationId xmlns:p14="http://schemas.microsoft.com/office/powerpoint/2010/main" val="1095554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14400"/>
          </a:xfrm>
        </p:spPr>
        <p:txBody>
          <a:bodyPr vert="horz" lIns="0" tIns="45720" rIns="0" bIns="45720" rtlCol="0" anchor="t">
            <a:normAutofit/>
          </a:bodyPr>
          <a:lstStyle/>
          <a:p>
            <a:pPr algn="ctr" rtl="1">
              <a:spcBef>
                <a:spcPct val="20000"/>
              </a:spcBef>
              <a:spcAft>
                <a:spcPts val="600"/>
              </a:spcAft>
              <a:buFont typeface="Wingdings" pitchFamily="2" charset="2"/>
            </a:pPr>
            <a:r>
              <a:rPr lang="fa-IR" sz="2800" b="1" cap="all" spc="100" dirty="0">
                <a:latin typeface="+mn-lt"/>
                <a:ea typeface="+mn-ea"/>
                <a:cs typeface="B Nazanin" panose="00000400000000000000" pitchFamily="2" charset="-78"/>
              </a:rPr>
              <a:t>بخش‌هاي مختلف وب نامرئي</a:t>
            </a:r>
            <a:endParaRPr lang="en-US" sz="2800" b="1" cap="all" spc="100" dirty="0">
              <a:latin typeface="+mn-lt"/>
              <a:ea typeface="+mn-ea"/>
              <a:cs typeface="B Nazanin" panose="00000400000000000000" pitchFamily="2" charset="-78"/>
            </a:endParaRPr>
          </a:p>
        </p:txBody>
      </p:sp>
      <p:sp>
        <p:nvSpPr>
          <p:cNvPr id="3" name="Content Placeholder 2"/>
          <p:cNvSpPr>
            <a:spLocks noGrp="1"/>
          </p:cNvSpPr>
          <p:nvPr>
            <p:ph idx="1"/>
          </p:nvPr>
        </p:nvSpPr>
        <p:spPr>
          <a:xfrm>
            <a:off x="457200" y="1371600"/>
            <a:ext cx="8229600" cy="5181600"/>
          </a:xfrm>
        </p:spPr>
        <p:txBody>
          <a:bodyPr vert="horz" lIns="0" tIns="45720" rIns="0" bIns="45720" rtlCol="0">
            <a:normAutofit/>
          </a:bodyPr>
          <a:lstStyle/>
          <a:p>
            <a:pPr marL="0" indent="0" algn="just" rtl="1">
              <a:lnSpc>
                <a:spcPct val="150000"/>
              </a:lnSpc>
              <a:spcBef>
                <a:spcPts val="0"/>
              </a:spcBef>
              <a:buNone/>
            </a:pPr>
            <a:r>
              <a:rPr lang="fa-IR" sz="1400" b="1" dirty="0">
                <a:cs typeface="B Nazanin" panose="00000400000000000000" pitchFamily="2" charset="-78"/>
              </a:rPr>
              <a:t>1-    وب مات يا </a:t>
            </a:r>
            <a:r>
              <a:rPr lang="fa-IR" sz="1400" b="1" dirty="0">
                <a:cs typeface="B Nazanin" panose="00000400000000000000" pitchFamily="2" charset="-78"/>
              </a:rPr>
              <a:t>تاريك </a:t>
            </a:r>
            <a:r>
              <a:rPr lang="en-US" sz="1400" b="1" dirty="0">
                <a:cs typeface="B Nazanin" panose="00000400000000000000" pitchFamily="2" charset="-78"/>
              </a:rPr>
              <a:t>Opaque Web </a:t>
            </a:r>
            <a:r>
              <a:rPr lang="en-US" sz="1400" b="1" dirty="0">
                <a:cs typeface="B Nazanin" panose="00000400000000000000" pitchFamily="2" charset="-78"/>
              </a:rPr>
              <a:t>)</a:t>
            </a:r>
            <a:r>
              <a:rPr lang="fa-IR" sz="1400" b="1" dirty="0">
                <a:cs typeface="B Nazanin" panose="00000400000000000000" pitchFamily="2" charset="-78"/>
              </a:rPr>
              <a:t>)</a:t>
            </a:r>
            <a:endParaRPr lang="en-US" sz="1400" b="1" dirty="0">
              <a:cs typeface="B Nazanin" panose="00000400000000000000" pitchFamily="2" charset="-78"/>
            </a:endParaRPr>
          </a:p>
          <a:p>
            <a:pPr marL="0" indent="0" algn="just" rtl="1">
              <a:lnSpc>
                <a:spcPct val="150000"/>
              </a:lnSpc>
              <a:spcBef>
                <a:spcPts val="0"/>
              </a:spcBef>
              <a:buNone/>
            </a:pPr>
            <a:r>
              <a:rPr lang="fa-IR" sz="1400" b="1" dirty="0">
                <a:cs typeface="B Nazanin" panose="00000400000000000000" pitchFamily="2" charset="-78"/>
              </a:rPr>
              <a:t>بخشي </a:t>
            </a:r>
            <a:r>
              <a:rPr lang="fa-IR" sz="1400" b="1" dirty="0">
                <a:cs typeface="B Nazanin" panose="00000400000000000000" pitchFamily="2" charset="-78"/>
              </a:rPr>
              <a:t>از فضاي وب نامرئي به وب مات موسوم گرديده كه مي‌توانسته مورد استفاده كاربران قرار گيرد، اما به دلايل زير اين اطلاعات در خارج از دسترس كاربران قرار گرفته و موتورهاي كاوش نمي‌توانند آن‌ها را بازيابي كنند:</a:t>
            </a:r>
          </a:p>
          <a:p>
            <a:pPr marL="0" indent="0" algn="just" rtl="1">
              <a:lnSpc>
                <a:spcPct val="150000"/>
              </a:lnSpc>
              <a:spcBef>
                <a:spcPts val="0"/>
              </a:spcBef>
              <a:buNone/>
            </a:pPr>
            <a:r>
              <a:rPr lang="fa-IR" sz="1400" b="1" dirty="0">
                <a:cs typeface="B Nazanin" panose="00000400000000000000" pitchFamily="2" charset="-78"/>
              </a:rPr>
              <a:t>- از آنجا كه اولاً محيط وب دائماً در تغيير است و هر روز منابع و اطلاعات جديد به آن‌ افزوده مي‌گردد و ثانياً صفحاتي در وب وجود دارند كه هيچ پيوندي بين آن‌ها با منابع ديگر برقرار نشده، خزنده‌هاي موتورهاي جستجو قادر به يافتن اين صفحات و همگام نمودن خود با اين حجم عظيم اطلاعات نيستند.</a:t>
            </a:r>
          </a:p>
          <a:p>
            <a:pPr marL="0" indent="0" algn="just" rtl="1">
              <a:lnSpc>
                <a:spcPct val="150000"/>
              </a:lnSpc>
              <a:spcBef>
                <a:spcPts val="0"/>
              </a:spcBef>
              <a:buNone/>
            </a:pPr>
            <a:endParaRPr lang="fa-IR" sz="1400" b="1" dirty="0">
              <a:cs typeface="B Nazanin" panose="00000400000000000000" pitchFamily="2" charset="-78"/>
            </a:endParaRPr>
          </a:p>
          <a:p>
            <a:pPr marL="0" indent="0" algn="just" rtl="1">
              <a:lnSpc>
                <a:spcPct val="150000"/>
              </a:lnSpc>
              <a:spcBef>
                <a:spcPts val="0"/>
              </a:spcBef>
              <a:buNone/>
            </a:pPr>
            <a:r>
              <a:rPr lang="fa-IR" sz="1400" b="1" dirty="0">
                <a:cs typeface="B Nazanin" panose="00000400000000000000" pitchFamily="2" charset="-78"/>
              </a:rPr>
              <a:t>-  به دليل محدوديت توانايي، نرم‌افزارهاي خزنده‌ فرصت كافي براي روزآمدسازي صفحات جديد وب را ندارند. موتورهاي كاوش نيز امكان روزآمدسازي حجم عظيمي از اطلاعات و منابع جديد را ندارند و به همين دليل بسياري از اين اطلاعات از حوزه موتورهاي كاوش دور مي‌مانند .</a:t>
            </a:r>
          </a:p>
          <a:p>
            <a:pPr marL="0" indent="0" algn="just" rtl="1">
              <a:lnSpc>
                <a:spcPct val="150000"/>
              </a:lnSpc>
              <a:spcBef>
                <a:spcPts val="0"/>
              </a:spcBef>
              <a:buNone/>
            </a:pPr>
            <a:endParaRPr lang="fa-IR" sz="1400" b="1" dirty="0">
              <a:cs typeface="B Nazanin" panose="00000400000000000000" pitchFamily="2" charset="-78"/>
            </a:endParaRPr>
          </a:p>
          <a:p>
            <a:pPr marL="0" indent="0" algn="just" rtl="1">
              <a:lnSpc>
                <a:spcPct val="150000"/>
              </a:lnSpc>
              <a:spcBef>
                <a:spcPts val="0"/>
              </a:spcBef>
              <a:buNone/>
            </a:pPr>
            <a:r>
              <a:rPr lang="fa-IR" sz="1400" b="1" dirty="0">
                <a:cs typeface="B Nazanin" panose="00000400000000000000" pitchFamily="2" charset="-78"/>
              </a:rPr>
              <a:t>- محدوديت توان مالي بسياري از موتورهاي كاوش سبب گرديده كه موتورهاي كاوش نتوانند تمام صفحات وب سايت‌ها را نمايه‌سازي كنند، چرا كه براي آن‌ها هزينه‌هاي زيادي دارد و بنابراين موتورهاي كاوش بنا بر سياست‌هاي خودشان، تنها بخشي از وب سايت‌ها يا لايه‌هاي بيروني آن‌ها را نمايه‌سازي مي‌كنند. بنابراين هميشه بخش عظيم لايه‌هاي دروني وب سايت‌ها پنهان مي‌مانند.</a:t>
            </a:r>
            <a:endParaRPr lang="en-US" sz="1400" b="1" dirty="0">
              <a:cs typeface="B Nazanin" panose="00000400000000000000" pitchFamily="2" charset="-78"/>
            </a:endParaRPr>
          </a:p>
        </p:txBody>
      </p:sp>
      <p:sp>
        <p:nvSpPr>
          <p:cNvPr id="4" name="Footer Placeholder 3"/>
          <p:cNvSpPr>
            <a:spLocks noGrp="1"/>
          </p:cNvSpPr>
          <p:nvPr>
            <p:ph type="ftr" sz="quarter" idx="12"/>
          </p:nvPr>
        </p:nvSpPr>
        <p:spPr/>
        <p:txBody>
          <a:bodyPr/>
          <a:lstStyle/>
          <a:p>
            <a:r>
              <a:rPr lang="fa-IR" smtClean="0"/>
              <a:t>سايت جزوه  باما</a:t>
            </a:r>
            <a:endParaRPr lang="en-US"/>
          </a:p>
        </p:txBody>
      </p:sp>
    </p:spTree>
    <p:extLst>
      <p:ext uri="{BB962C8B-B14F-4D97-AF65-F5344CB8AC3E}">
        <p14:creationId xmlns:p14="http://schemas.microsoft.com/office/powerpoint/2010/main" val="7946802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5181600"/>
          </a:xfrm>
        </p:spPr>
        <p:txBody>
          <a:bodyPr vert="horz" lIns="0" tIns="45720" rIns="0" bIns="45720" rtlCol="0">
            <a:normAutofit/>
          </a:bodyPr>
          <a:lstStyle/>
          <a:p>
            <a:pPr marL="0" indent="0" algn="just" rtl="1">
              <a:lnSpc>
                <a:spcPct val="150000"/>
              </a:lnSpc>
              <a:spcBef>
                <a:spcPts val="0"/>
              </a:spcBef>
              <a:buNone/>
            </a:pPr>
            <a:r>
              <a:rPr lang="fa-IR" sz="1400" b="1" dirty="0">
                <a:cs typeface="B Nazanin" panose="00000400000000000000" pitchFamily="2" charset="-78"/>
              </a:rPr>
              <a:t>2- وب عميق</a:t>
            </a:r>
          </a:p>
          <a:p>
            <a:pPr marL="0" indent="0" algn="just" rtl="1">
              <a:lnSpc>
                <a:spcPct val="150000"/>
              </a:lnSpc>
              <a:spcBef>
                <a:spcPts val="0"/>
              </a:spcBef>
              <a:buNone/>
            </a:pPr>
            <a:r>
              <a:rPr lang="fa-IR" sz="1400" b="1" dirty="0">
                <a:cs typeface="B Nazanin" panose="00000400000000000000" pitchFamily="2" charset="-78"/>
              </a:rPr>
              <a:t>بخش </a:t>
            </a:r>
            <a:r>
              <a:rPr lang="fa-IR" sz="1400" b="1" dirty="0">
                <a:cs typeface="B Nazanin" panose="00000400000000000000" pitchFamily="2" charset="-78"/>
              </a:rPr>
              <a:t>ديگري از وب نامرئي، به مجموعه‌اي از اطلاعات الكترونيكي پيوسته اطلاق مي‌شود كه بسياري از پايگاه‌هاي اطلاع‌رساني، آن‌ها را از طريق شبكه جهان گستر وب در دسترس عموم قرار داده‌اند. برخي اين اطلاعات را به رايگان، و برخي ديگر را با دريافت هزينه در دسترس عموم قرار مي‌دهند. مندرجات اين پايگاه‌ها معمولاً خارج از حوزه جستجوي موتورهاي كاوش قرار دارند هريك از اين پايگاه‌ها صفحه جستجوي مبتني بر وب دارند. كه امكان جستجو در آن‌ها براي كاربران را فراهم مي‌كند، اما خزنده‌هاي موتورهاي جستجو توان ورود به آن‌ها را ندارند و در نتيجه حجم انبوهي از اطلاعات، نمايه نشده باقي مي‌ماند. به عنوان نمونه اگر يك متخصص موضوعي (مثلاً يك دانشجوي رشته پزشكي) بخواهد خود را به موتورهاي كاوش معمولي محدود كند و نتواند به پايگاه‌هاي اطلاعاتي تخصصي مراجعه نمايد يا از وجود آن‌ها آگاه نباشد، از دسترسي به حجم انبوهي از اطلاعات محروم خواهد ماند. بنابراين كاربر بايد در اين موارد از طريق موتورهاي جستجو، پايگاه‌هاي مرتبط با موضوع خود را شناسايي كند و سپس، جداگانه به جستجو در آن‌ها بپردازد تا از دسترسي به وب عميق باز نماند.</a:t>
            </a:r>
            <a:endParaRPr lang="en-US" sz="1400" b="1" dirty="0">
              <a:cs typeface="B Nazanin" panose="00000400000000000000" pitchFamily="2" charset="-78"/>
            </a:endParaRPr>
          </a:p>
        </p:txBody>
      </p:sp>
      <p:sp>
        <p:nvSpPr>
          <p:cNvPr id="4" name="Footer Placeholder 3"/>
          <p:cNvSpPr>
            <a:spLocks noGrp="1"/>
          </p:cNvSpPr>
          <p:nvPr>
            <p:ph type="ftr" sz="quarter" idx="12"/>
          </p:nvPr>
        </p:nvSpPr>
        <p:spPr/>
        <p:txBody>
          <a:bodyPr/>
          <a:lstStyle/>
          <a:p>
            <a:r>
              <a:rPr lang="fa-IR" smtClean="0"/>
              <a:t>سايت جزوه  باما</a:t>
            </a:r>
            <a:endParaRPr lang="en-US"/>
          </a:p>
        </p:txBody>
      </p:sp>
    </p:spTree>
    <p:extLst>
      <p:ext uri="{BB962C8B-B14F-4D97-AF65-F5344CB8AC3E}">
        <p14:creationId xmlns:p14="http://schemas.microsoft.com/office/powerpoint/2010/main" val="10362384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5181600"/>
          </a:xfrm>
        </p:spPr>
        <p:txBody>
          <a:bodyPr vert="horz" lIns="0" tIns="45720" rIns="0" bIns="45720" rtlCol="0">
            <a:normAutofit/>
          </a:bodyPr>
          <a:lstStyle/>
          <a:p>
            <a:pPr marL="0" indent="0" algn="just" rtl="1">
              <a:lnSpc>
                <a:spcPct val="150000"/>
              </a:lnSpc>
              <a:spcBef>
                <a:spcPts val="0"/>
              </a:spcBef>
              <a:buNone/>
            </a:pPr>
            <a:r>
              <a:rPr lang="fa-IR" sz="1400" b="1" dirty="0">
                <a:cs typeface="B Nazanin" panose="00000400000000000000" pitchFamily="2" charset="-78"/>
              </a:rPr>
              <a:t>3 - وب خصوصي </a:t>
            </a:r>
            <a:r>
              <a:rPr lang="en-US" sz="1400" b="1" dirty="0">
                <a:cs typeface="B Nazanin" panose="00000400000000000000" pitchFamily="2" charset="-78"/>
              </a:rPr>
              <a:t>Private </a:t>
            </a:r>
            <a:r>
              <a:rPr lang="en-US" sz="1400" b="1" dirty="0">
                <a:cs typeface="B Nazanin" panose="00000400000000000000" pitchFamily="2" charset="-78"/>
              </a:rPr>
              <a:t>Web </a:t>
            </a:r>
            <a:r>
              <a:rPr lang="en-US" sz="1400" b="1" dirty="0">
                <a:cs typeface="B Nazanin" panose="00000400000000000000" pitchFamily="2" charset="-78"/>
              </a:rPr>
              <a:t>)</a:t>
            </a:r>
            <a:r>
              <a:rPr lang="fa-IR" sz="1400" b="1" dirty="0">
                <a:cs typeface="B Nazanin" panose="00000400000000000000" pitchFamily="2" charset="-78"/>
              </a:rPr>
              <a:t>) </a:t>
            </a:r>
            <a:r>
              <a:rPr lang="fa-IR" sz="1400" b="1" dirty="0">
                <a:cs typeface="B Nazanin" panose="00000400000000000000" pitchFamily="2" charset="-78"/>
              </a:rPr>
              <a:t>و </a:t>
            </a:r>
            <a:r>
              <a:rPr lang="fa-IR" sz="1400" b="1" dirty="0">
                <a:cs typeface="B Nazanin" panose="00000400000000000000" pitchFamily="2" charset="-78"/>
              </a:rPr>
              <a:t> وب </a:t>
            </a:r>
            <a:r>
              <a:rPr lang="fa-IR" sz="1400" b="1" dirty="0">
                <a:cs typeface="B Nazanin" panose="00000400000000000000" pitchFamily="2" charset="-78"/>
              </a:rPr>
              <a:t>ملكی </a:t>
            </a:r>
            <a:r>
              <a:rPr lang="en-US" sz="1400" b="1" dirty="0">
                <a:cs typeface="B Nazanin" panose="00000400000000000000" pitchFamily="2" charset="-78"/>
              </a:rPr>
              <a:t>Proprietary </a:t>
            </a:r>
            <a:r>
              <a:rPr lang="en-US" sz="1400" b="1" dirty="0">
                <a:cs typeface="B Nazanin" panose="00000400000000000000" pitchFamily="2" charset="-78"/>
              </a:rPr>
              <a:t>Web</a:t>
            </a:r>
            <a:r>
              <a:rPr lang="en-US" sz="1400" b="1" dirty="0">
                <a:cs typeface="B Nazanin" panose="00000400000000000000" pitchFamily="2" charset="-78"/>
              </a:rPr>
              <a:t>)</a:t>
            </a:r>
            <a:r>
              <a:rPr lang="fa-IR" sz="1400" b="1" dirty="0">
                <a:cs typeface="B Nazanin" panose="00000400000000000000" pitchFamily="2" charset="-78"/>
              </a:rPr>
              <a:t>)</a:t>
            </a:r>
            <a:endParaRPr lang="en-US" sz="1400" b="1" dirty="0">
              <a:cs typeface="B Nazanin" panose="00000400000000000000" pitchFamily="2" charset="-78"/>
            </a:endParaRPr>
          </a:p>
          <a:p>
            <a:pPr marL="0" indent="0" algn="just" rtl="1">
              <a:lnSpc>
                <a:spcPct val="150000"/>
              </a:lnSpc>
              <a:spcBef>
                <a:spcPts val="0"/>
              </a:spcBef>
              <a:buNone/>
            </a:pPr>
            <a:r>
              <a:rPr lang="fa-IR" sz="1400" b="1" dirty="0">
                <a:cs typeface="B Nazanin" panose="00000400000000000000" pitchFamily="2" charset="-78"/>
              </a:rPr>
              <a:t>بخشي </a:t>
            </a:r>
            <a:r>
              <a:rPr lang="fa-IR" sz="1400" b="1" dirty="0">
                <a:cs typeface="B Nazanin" panose="00000400000000000000" pitchFamily="2" charset="-78"/>
              </a:rPr>
              <a:t>ديگر از وب نامرئي وجود دارد كه چون اطلاعات موجود در آن جزو دارايي‌هاي شخصي يا خصوصي سازمان‌ها يا افراد مي‌باشد، از حوزه دسترسي موتورهاي جستجو پنهان است. مثلاً در برخي از سازمان‌ها و مؤسسات خصوصي يا دولتي، به دلايل امنيتي از اطلاعات مربوط به مسائل كاري و سازماني و پرسنلي خود حفاظت مي‌كنند اجازه دسترسي به آن‌ها را به ديگران نمي‌دهند و فقط كساني كه داراي اسم كاربر و گذرواژه هستند مي‌توانند از آن‌ها استفاده كنند؛ اين بخش، وب خصوصي محسوب مي‌گردد . بخش ديگر، منابع اطلاعاتي از قبيل نشريات الكترونيكي مبتني بر وب مي‌باشند كه دسترسي به آن‌ها از طريق پرداخت حق اشتراك و خريد محصولات اطلاعاتي شركت‌هاي مختلف صورت مي‌گيرد «وب ملكي» ناميده مي‌شود.</a:t>
            </a:r>
            <a:endParaRPr lang="en-US" sz="1400" b="1" dirty="0">
              <a:cs typeface="B Nazanin" panose="00000400000000000000" pitchFamily="2" charset="-78"/>
            </a:endParaRPr>
          </a:p>
        </p:txBody>
      </p:sp>
      <p:sp>
        <p:nvSpPr>
          <p:cNvPr id="4" name="Footer Placeholder 3"/>
          <p:cNvSpPr>
            <a:spLocks noGrp="1"/>
          </p:cNvSpPr>
          <p:nvPr>
            <p:ph type="ftr" sz="quarter" idx="12"/>
          </p:nvPr>
        </p:nvSpPr>
        <p:spPr/>
        <p:txBody>
          <a:bodyPr/>
          <a:lstStyle/>
          <a:p>
            <a:r>
              <a:rPr lang="fa-IR" smtClean="0"/>
              <a:t>سايت جزوه  باما</a:t>
            </a:r>
            <a:endParaRPr lang="en-US"/>
          </a:p>
        </p:txBody>
      </p:sp>
    </p:spTree>
    <p:extLst>
      <p:ext uri="{BB962C8B-B14F-4D97-AF65-F5344CB8AC3E}">
        <p14:creationId xmlns:p14="http://schemas.microsoft.com/office/powerpoint/2010/main" val="30015379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5181600"/>
          </a:xfrm>
        </p:spPr>
        <p:txBody>
          <a:bodyPr vert="horz" lIns="0" tIns="45720" rIns="0" bIns="45720" rtlCol="0">
            <a:normAutofit/>
          </a:bodyPr>
          <a:lstStyle/>
          <a:p>
            <a:pPr marL="0" indent="0" algn="just" rtl="1">
              <a:lnSpc>
                <a:spcPct val="150000"/>
              </a:lnSpc>
              <a:spcBef>
                <a:spcPts val="0"/>
              </a:spcBef>
              <a:buNone/>
            </a:pPr>
            <a:r>
              <a:rPr lang="fa-IR" sz="1400" b="1" dirty="0">
                <a:cs typeface="B Nazanin" panose="00000400000000000000" pitchFamily="2" charset="-78"/>
              </a:rPr>
              <a:t>4 - وب واقعا پنهان </a:t>
            </a:r>
            <a:r>
              <a:rPr lang="en-US" sz="1400" b="1" dirty="0">
                <a:cs typeface="B Nazanin" panose="00000400000000000000" pitchFamily="2" charset="-78"/>
              </a:rPr>
              <a:t>Truly </a:t>
            </a:r>
            <a:r>
              <a:rPr lang="en-US" sz="1400" b="1" dirty="0">
                <a:cs typeface="B Nazanin" panose="00000400000000000000" pitchFamily="2" charset="-78"/>
              </a:rPr>
              <a:t>Invisible Web</a:t>
            </a:r>
            <a:r>
              <a:rPr lang="en-US" sz="1400" b="1" dirty="0">
                <a:cs typeface="B Nazanin" panose="00000400000000000000" pitchFamily="2" charset="-78"/>
              </a:rPr>
              <a:t>)</a:t>
            </a:r>
            <a:r>
              <a:rPr lang="fa-IR" sz="1400" b="1" dirty="0">
                <a:cs typeface="B Nazanin" panose="00000400000000000000" pitchFamily="2" charset="-78"/>
              </a:rPr>
              <a:t>)</a:t>
            </a:r>
            <a:endParaRPr lang="en-US" sz="1400" b="1" dirty="0">
              <a:cs typeface="B Nazanin" panose="00000400000000000000" pitchFamily="2" charset="-78"/>
            </a:endParaRPr>
          </a:p>
          <a:p>
            <a:pPr marL="0" indent="0" algn="just" rtl="1">
              <a:lnSpc>
                <a:spcPct val="150000"/>
              </a:lnSpc>
              <a:spcBef>
                <a:spcPts val="0"/>
              </a:spcBef>
              <a:buNone/>
            </a:pPr>
            <a:r>
              <a:rPr lang="fa-IR" sz="1400" b="1" dirty="0">
                <a:cs typeface="B Nazanin" panose="00000400000000000000" pitchFamily="2" charset="-78"/>
              </a:rPr>
              <a:t>بخش </a:t>
            </a:r>
            <a:r>
              <a:rPr lang="fa-IR" sz="1400" b="1" dirty="0">
                <a:cs typeface="B Nazanin" panose="00000400000000000000" pitchFamily="2" charset="-78"/>
              </a:rPr>
              <a:t>ديگري از وب پنهان وجود دارد كه بنا به مسائل فني و ناكارآمدي ابزارهاي جستجو، از دسترسي كاربران دورمانده است. بسياري از موتورهاي جستجو قادر به بازيابي اطلاعات متني اچ‌تي‌ام‌ال هستند، ولي توانايي بازيابي فايل‌هاي پي‌دي‌اف را ندارند، يا به دليل كمبود منابع مالي و فني از جستجوي فايل‌هاي غيرمتني صرف‌نظر كرده‌اند. بنابراين منابع اطلاعاتي متنوعي نيز در وب وجود دارند كه تنها به دليل محدوديت‌هاي فناورانه يا مالي موتورهاي جست وجو، از حوزه كاوش آن‌ها و در نتيجه از دسترس كاربران دور مانده‌اند‌.</a:t>
            </a:r>
            <a:endParaRPr lang="en-US" sz="1400" b="1" dirty="0">
              <a:cs typeface="B Nazanin" panose="00000400000000000000" pitchFamily="2" charset="-78"/>
            </a:endParaRPr>
          </a:p>
        </p:txBody>
      </p:sp>
      <p:sp>
        <p:nvSpPr>
          <p:cNvPr id="4" name="Footer Placeholder 3"/>
          <p:cNvSpPr>
            <a:spLocks noGrp="1"/>
          </p:cNvSpPr>
          <p:nvPr>
            <p:ph type="ftr" sz="quarter" idx="12"/>
          </p:nvPr>
        </p:nvSpPr>
        <p:spPr/>
        <p:txBody>
          <a:bodyPr/>
          <a:lstStyle/>
          <a:p>
            <a:r>
              <a:rPr lang="fa-IR" smtClean="0"/>
              <a:t>سايت جزوه  باما</a:t>
            </a:r>
            <a:endParaRPr lang="en-US"/>
          </a:p>
        </p:txBody>
      </p:sp>
    </p:spTree>
    <p:extLst>
      <p:ext uri="{BB962C8B-B14F-4D97-AF65-F5344CB8AC3E}">
        <p14:creationId xmlns:p14="http://schemas.microsoft.com/office/powerpoint/2010/main" val="36815709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14400"/>
          </a:xfrm>
        </p:spPr>
        <p:txBody>
          <a:bodyPr vert="horz" lIns="0" tIns="45720" rIns="0" bIns="45720" rtlCol="0" anchor="t">
            <a:normAutofit/>
          </a:bodyPr>
          <a:lstStyle/>
          <a:p>
            <a:pPr algn="ctr" rtl="1">
              <a:spcBef>
                <a:spcPct val="20000"/>
              </a:spcBef>
              <a:spcAft>
                <a:spcPts val="600"/>
              </a:spcAft>
              <a:buFont typeface="Wingdings" pitchFamily="2" charset="2"/>
            </a:pPr>
            <a:r>
              <a:rPr lang="fa-IR" sz="2800" b="1" cap="all" spc="100" dirty="0">
                <a:latin typeface="+mn-lt"/>
                <a:ea typeface="+mn-ea"/>
                <a:cs typeface="B Nazanin" panose="00000400000000000000" pitchFamily="2" charset="-78"/>
              </a:rPr>
              <a:t>شيوه‌هاي کسب اطلاعات در وب نامرئي</a:t>
            </a:r>
            <a:endParaRPr lang="en-US" sz="2800" b="1" cap="all" spc="100" dirty="0">
              <a:latin typeface="+mn-lt"/>
              <a:ea typeface="+mn-ea"/>
              <a:cs typeface="B Nazanin" panose="00000400000000000000" pitchFamily="2" charset="-78"/>
            </a:endParaRPr>
          </a:p>
        </p:txBody>
      </p:sp>
      <p:sp>
        <p:nvSpPr>
          <p:cNvPr id="3" name="Content Placeholder 2"/>
          <p:cNvSpPr>
            <a:spLocks noGrp="1"/>
          </p:cNvSpPr>
          <p:nvPr>
            <p:ph idx="1"/>
          </p:nvPr>
        </p:nvSpPr>
        <p:spPr>
          <a:xfrm>
            <a:off x="457200" y="1371600"/>
            <a:ext cx="8229600" cy="5181600"/>
          </a:xfrm>
        </p:spPr>
        <p:txBody>
          <a:bodyPr vert="horz" lIns="0" tIns="45720" rIns="0" bIns="45720" rtlCol="0">
            <a:normAutofit/>
          </a:bodyPr>
          <a:lstStyle/>
          <a:p>
            <a:pPr marL="0" indent="0" algn="just" rtl="1">
              <a:lnSpc>
                <a:spcPct val="150000"/>
              </a:lnSpc>
              <a:spcBef>
                <a:spcPts val="0"/>
              </a:spcBef>
              <a:buNone/>
            </a:pPr>
            <a:r>
              <a:rPr lang="fa-IR" sz="1400" b="1" dirty="0">
                <a:cs typeface="B Nazanin" panose="00000400000000000000" pitchFamily="2" charset="-78"/>
              </a:rPr>
              <a:t>در حال حاضر ابزارهايي به وجود آمده‌اند كه منابع وب نامرئي را شناسايي، و كاربران را به سايت‌هاي مناسب راهنمايي مي‌كنند. اين رويكرد توسط بزرگراه‌هاي اطلاعاتي و كتابخانه‌هاي مجازي پذيرفته شده است؛ بطوري كه فقط توصيفي از پايگاه‌هاي اطلاعاتي و مجلات نامرئي را ارائه مي‌كنند؛ مثل سايت« </a:t>
            </a:r>
            <a:r>
              <a:rPr lang="en-US" sz="1400" b="1" dirty="0">
                <a:cs typeface="B Nazanin" panose="00000400000000000000" pitchFamily="2" charset="-78"/>
              </a:rPr>
              <a:t>Invisible web» </a:t>
            </a:r>
            <a:r>
              <a:rPr lang="fa-IR" sz="1400" b="1" dirty="0">
                <a:cs typeface="B Nazanin" panose="00000400000000000000" pitchFamily="2" charset="-78"/>
              </a:rPr>
              <a:t>كه فهرستي از منابع نامرئي  و سايت </a:t>
            </a:r>
            <a:r>
              <a:rPr lang="en-US" sz="1400" b="1" dirty="0">
                <a:cs typeface="B Nazanin" panose="00000400000000000000" pitchFamily="2" charset="-78"/>
              </a:rPr>
              <a:t>Complete </a:t>
            </a:r>
            <a:r>
              <a:rPr lang="en-US" sz="1400" b="1" dirty="0" err="1">
                <a:cs typeface="B Nazanin" panose="00000400000000000000" pitchFamily="2" charset="-78"/>
              </a:rPr>
              <a:t>plaset</a:t>
            </a:r>
            <a:r>
              <a:rPr lang="en-US" sz="1400" b="1" dirty="0">
                <a:cs typeface="B Nazanin" panose="00000400000000000000" pitchFamily="2" charset="-78"/>
              </a:rPr>
              <a:t> </a:t>
            </a:r>
            <a:r>
              <a:rPr lang="fa-IR" sz="1400" b="1" dirty="0">
                <a:cs typeface="B Nazanin" panose="00000400000000000000" pitchFamily="2" charset="-78"/>
              </a:rPr>
              <a:t>كه فهرستي از تقريباً 40000 پايگاه اطلاعاتي وب نامرئي را ارائه مي‌دهند. برخی ديگر از ابزارهاي اطلاع‌يابي نيز وجود دارند که با یک جستجو در اینترنت می توانید به آنها دسترسی داشته باشید.</a:t>
            </a:r>
            <a:endParaRPr lang="en-US" sz="1400" b="1" dirty="0">
              <a:cs typeface="B Nazanin" panose="00000400000000000000" pitchFamily="2" charset="-78"/>
            </a:endParaRPr>
          </a:p>
        </p:txBody>
      </p:sp>
      <p:sp>
        <p:nvSpPr>
          <p:cNvPr id="4" name="Footer Placeholder 3"/>
          <p:cNvSpPr>
            <a:spLocks noGrp="1"/>
          </p:cNvSpPr>
          <p:nvPr>
            <p:ph type="ftr" sz="quarter" idx="12"/>
          </p:nvPr>
        </p:nvSpPr>
        <p:spPr/>
        <p:txBody>
          <a:bodyPr/>
          <a:lstStyle/>
          <a:p>
            <a:r>
              <a:rPr lang="fa-IR" smtClean="0"/>
              <a:t>سايت جزوه  باما</a:t>
            </a:r>
            <a:endParaRPr lang="en-US"/>
          </a:p>
        </p:txBody>
      </p:sp>
    </p:spTree>
    <p:extLst>
      <p:ext uri="{BB962C8B-B14F-4D97-AF65-F5344CB8AC3E}">
        <p14:creationId xmlns:p14="http://schemas.microsoft.com/office/powerpoint/2010/main" val="2738625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14400"/>
          </a:xfrm>
        </p:spPr>
        <p:txBody>
          <a:bodyPr vert="horz" lIns="0" tIns="45720" rIns="0" bIns="45720" rtlCol="0" anchor="t">
            <a:normAutofit/>
          </a:bodyPr>
          <a:lstStyle/>
          <a:p>
            <a:pPr algn="ctr" rtl="1">
              <a:spcBef>
                <a:spcPct val="20000"/>
              </a:spcBef>
              <a:spcAft>
                <a:spcPts val="600"/>
              </a:spcAft>
              <a:buFont typeface="Wingdings" pitchFamily="2" charset="2"/>
            </a:pPr>
            <a:r>
              <a:rPr lang="fa-IR" sz="2800" b="1" cap="all" spc="100" dirty="0">
                <a:latin typeface="+mn-lt"/>
                <a:ea typeface="+mn-ea"/>
                <a:cs typeface="B Nazanin" panose="00000400000000000000" pitchFamily="2" charset="-78"/>
              </a:rPr>
              <a:t> خلاصه و نتیجه گیری</a:t>
            </a:r>
            <a:endParaRPr lang="en-US" sz="2800" b="1" cap="all" spc="100" dirty="0">
              <a:latin typeface="+mn-lt"/>
              <a:ea typeface="+mn-ea"/>
              <a:cs typeface="B Nazanin" panose="00000400000000000000" pitchFamily="2" charset="-78"/>
            </a:endParaRPr>
          </a:p>
        </p:txBody>
      </p:sp>
      <p:sp>
        <p:nvSpPr>
          <p:cNvPr id="3" name="Content Placeholder 2"/>
          <p:cNvSpPr>
            <a:spLocks noGrp="1"/>
          </p:cNvSpPr>
          <p:nvPr>
            <p:ph idx="1"/>
          </p:nvPr>
        </p:nvSpPr>
        <p:spPr>
          <a:xfrm>
            <a:off x="457200" y="1371600"/>
            <a:ext cx="8229600" cy="5181600"/>
          </a:xfrm>
        </p:spPr>
        <p:txBody>
          <a:bodyPr vert="horz" lIns="0" tIns="45720" rIns="0" bIns="45720" rtlCol="0">
            <a:normAutofit/>
          </a:bodyPr>
          <a:lstStyle/>
          <a:p>
            <a:pPr marL="0" indent="0" algn="just" rtl="1">
              <a:lnSpc>
                <a:spcPct val="150000"/>
              </a:lnSpc>
              <a:spcBef>
                <a:spcPts val="0"/>
              </a:spcBef>
              <a:buNone/>
            </a:pPr>
            <a:r>
              <a:rPr lang="fa-IR" sz="1400" b="1" dirty="0">
                <a:cs typeface="B Nazanin" panose="00000400000000000000" pitchFamily="2" charset="-78"/>
              </a:rPr>
              <a:t>افزايش روز افزون منابع اطلاعاتي در اينترنت و مشكلات فني و غيرفني موتورهاي كاوش باعث گرديده كه حجم زيادي از اين اطلاعات از ديد كاربران پنهان بماند و به عنوان وب نامرئي مورد بحث بسياري از متخصصان اطلاع‌رساني قرار گيرد. همانطوري كه مي‌دانيم امروزه گرايش بسياري از كتابخانه‌ها و مراكز اطلاع‌رساني و محققان به سوي ديجيتالي كردن منابع و قراردادن آن‌ها در محيط اينترنت مي‌باشد. چنانچه دسترسي مطلوب به منابع ذخيره‌شده در اينترنت وجود نداشته باشد بسياري از ميراث‌هاي علمي،  پژوهشي،‌ فكري و فرهنگي بشر به هيچ وجه مورد استفاده حال و آينده قرار نخواهد گرفت. در اين ميان كتابداران و اطلاع‌رسانان نيز با آگاه‌كردن كاربران از وجود وب نامرئي و شيوه‌هاي دستيابي و اطلاع‌يابي كاربران از اين اطلاعات مي‌توانند نقش مهمي را در كاستن سطح نامرئي اطلاعات بر عهده بگيرند.</a:t>
            </a:r>
          </a:p>
          <a:p>
            <a:pPr marL="0" indent="0" algn="just" rtl="1">
              <a:lnSpc>
                <a:spcPct val="150000"/>
              </a:lnSpc>
              <a:spcBef>
                <a:spcPts val="0"/>
              </a:spcBef>
              <a:buNone/>
            </a:pPr>
            <a:r>
              <a:rPr lang="fa-IR" sz="1400" b="1" dirty="0">
                <a:cs typeface="B Nazanin" panose="00000400000000000000" pitchFamily="2" charset="-78"/>
              </a:rPr>
              <a:t>البته بايد يادآور شد كه به دليل پژوهش‌ها و پيشرفت‌هاي اخير در حوزه بازيابي اطلاعات چه در بعد فني و چه از نظر رويكرد كاربرمدار، آينده روشن‌تري در بازيابي اطلاعات در محيط وب پيش‌بيني مي‌شود . به طوركلي پيش‌بيني مي‌شود كه با پيشرفت ابزارهاي بازيابي اطلاعات در وب و بهبود سواد اطلاعاتي كاربران، به تدريج از سطح ناپيدايي اطلاعات در محيط وب كاسته شود.</a:t>
            </a:r>
            <a:endParaRPr lang="en-US" sz="1400" b="1" dirty="0">
              <a:cs typeface="B Nazanin" panose="00000400000000000000" pitchFamily="2" charset="-78"/>
            </a:endParaRPr>
          </a:p>
        </p:txBody>
      </p:sp>
      <p:sp>
        <p:nvSpPr>
          <p:cNvPr id="4" name="Footer Placeholder 3"/>
          <p:cNvSpPr>
            <a:spLocks noGrp="1"/>
          </p:cNvSpPr>
          <p:nvPr>
            <p:ph type="ftr" sz="quarter" idx="12"/>
          </p:nvPr>
        </p:nvSpPr>
        <p:spPr/>
        <p:txBody>
          <a:bodyPr/>
          <a:lstStyle/>
          <a:p>
            <a:r>
              <a:rPr lang="fa-IR" smtClean="0"/>
              <a:t>سايت جزوه  باما</a:t>
            </a:r>
            <a:endParaRPr lang="en-US"/>
          </a:p>
        </p:txBody>
      </p:sp>
    </p:spTree>
    <p:extLst>
      <p:ext uri="{BB962C8B-B14F-4D97-AF65-F5344CB8AC3E}">
        <p14:creationId xmlns:p14="http://schemas.microsoft.com/office/powerpoint/2010/main" val="6733103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14400"/>
          </a:xfrm>
        </p:spPr>
        <p:txBody>
          <a:bodyPr vert="horz" lIns="0" tIns="45720" rIns="0" bIns="45720" rtlCol="0" anchor="t">
            <a:normAutofit/>
          </a:bodyPr>
          <a:lstStyle/>
          <a:p>
            <a:pPr algn="ctr" rtl="1">
              <a:spcBef>
                <a:spcPct val="20000"/>
              </a:spcBef>
              <a:spcAft>
                <a:spcPts val="600"/>
              </a:spcAft>
              <a:buFont typeface="Wingdings" pitchFamily="2" charset="2"/>
            </a:pPr>
            <a:r>
              <a:rPr lang="fa-IR" sz="2800" b="1" cap="all" spc="100" dirty="0">
                <a:latin typeface="+mn-lt"/>
                <a:ea typeface="+mn-ea"/>
                <a:cs typeface="B Nazanin" panose="00000400000000000000" pitchFamily="2" charset="-78"/>
              </a:rPr>
              <a:t>در پایان</a:t>
            </a:r>
            <a:endParaRPr lang="en-US" sz="2800" b="1" cap="all" spc="100" dirty="0">
              <a:latin typeface="+mn-lt"/>
              <a:ea typeface="+mn-ea"/>
              <a:cs typeface="B Nazanin" panose="00000400000000000000" pitchFamily="2" charset="-78"/>
            </a:endParaRPr>
          </a:p>
        </p:txBody>
      </p:sp>
      <p:sp>
        <p:nvSpPr>
          <p:cNvPr id="3" name="Content Placeholder 2"/>
          <p:cNvSpPr>
            <a:spLocks noGrp="1"/>
          </p:cNvSpPr>
          <p:nvPr>
            <p:ph idx="1"/>
          </p:nvPr>
        </p:nvSpPr>
        <p:spPr>
          <a:xfrm>
            <a:off x="457200" y="1371600"/>
            <a:ext cx="8229600" cy="5181600"/>
          </a:xfrm>
        </p:spPr>
        <p:txBody>
          <a:bodyPr vert="horz" lIns="0" tIns="45720" rIns="0" bIns="45720" rtlCol="0">
            <a:normAutofit/>
          </a:bodyPr>
          <a:lstStyle/>
          <a:p>
            <a:pPr marL="0" indent="0" algn="just" rtl="1">
              <a:lnSpc>
                <a:spcPct val="150000"/>
              </a:lnSpc>
              <a:spcBef>
                <a:spcPts val="0"/>
              </a:spcBef>
              <a:buNone/>
            </a:pPr>
            <a:r>
              <a:rPr lang="fa-IR" sz="1400" b="1" dirty="0">
                <a:cs typeface="B Nazanin" panose="00000400000000000000" pitchFamily="2" charset="-78"/>
              </a:rPr>
              <a:t>اما لازم به توضیح است که دیپ وب مقدار محتوای بسیاری نیز دارد که به هیچ ­وجه جالب توجه نیست و یک دلیل ایندکس نشدن این محتواها نیز همین امر است. اما محتوایی که عمدا روی دیپ وب قرار داده شده می­ تواند فوق العاده جالب توجه باشد. مثلا محتوای کامل ویکی لیکس روی دیپ وب است. فرومهای انفورماتیک بسیار پیشرفته و همین­طور سایت­های مشتاقان دستکاری­ ها و ساخت و ساز از هر نوع نظیر امواج رادیوئی و اسناد بسیار حساس بعضی دولت­ها روی دیپ وب هستند. اما لازم است توضیح داده شود که با این­همه باید محتاط بود و هر محتوائی را که روی دیپ وب یافت می ­شود نباید دانلود کرد چراکه می­ توانند بسیار دروغین و خطرناک باشند. دیپ وب خیلی مورد توجه انونیموس نیز هست. روی وب عمیق همان­قدر که میتوان محتوای فوق العاده جالب یافت همان­قدر هم محتوای غیر قانونی وجود دارد که دسترسی به ان­ها میتواند تولید دردسر کند. علاوه بر این دیپ وب خالی از خطر انواع ویروس و الودگی نیست.</a:t>
            </a:r>
            <a:endParaRPr lang="en-US" sz="1400" b="1" dirty="0">
              <a:cs typeface="B Nazanin" panose="00000400000000000000" pitchFamily="2" charset="-78"/>
            </a:endParaRPr>
          </a:p>
        </p:txBody>
      </p:sp>
      <p:sp>
        <p:nvSpPr>
          <p:cNvPr id="4" name="Footer Placeholder 3"/>
          <p:cNvSpPr>
            <a:spLocks noGrp="1"/>
          </p:cNvSpPr>
          <p:nvPr>
            <p:ph type="ftr" sz="quarter" idx="12"/>
          </p:nvPr>
        </p:nvSpPr>
        <p:spPr/>
        <p:txBody>
          <a:bodyPr/>
          <a:lstStyle/>
          <a:p>
            <a:r>
              <a:rPr lang="fa-IR" smtClean="0"/>
              <a:t>سايت جزوه  باما</a:t>
            </a:r>
            <a:endParaRPr lang="en-US"/>
          </a:p>
        </p:txBody>
      </p:sp>
    </p:spTree>
    <p:extLst>
      <p:ext uri="{BB962C8B-B14F-4D97-AF65-F5344CB8AC3E}">
        <p14:creationId xmlns:p14="http://schemas.microsoft.com/office/powerpoint/2010/main" val="11278429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371600"/>
            <a:ext cx="6781800" cy="1828800"/>
          </a:xfrm>
        </p:spPr>
        <p:txBody>
          <a:bodyPr/>
          <a:lstStyle/>
          <a:p>
            <a:pPr algn="ctr"/>
            <a:r>
              <a:rPr lang="en-US" dirty="0" smtClean="0">
                <a:latin typeface="Times New Roman" panose="02020603050405020304" pitchFamily="18" charset="0"/>
                <a:cs typeface="Times New Roman" panose="02020603050405020304" pitchFamily="18" charset="0"/>
              </a:rPr>
              <a:t>Invisible Web</a:t>
            </a:r>
            <a:r>
              <a:rPr lang="fa-IR" dirty="0">
                <a:latin typeface="Times New Roman" panose="02020603050405020304" pitchFamily="18" charset="0"/>
                <a:cs typeface="Times New Roman" panose="02020603050405020304" pitchFamily="18" charset="0"/>
              </a:rPr>
              <a:t/>
            </a:r>
            <a:br>
              <a:rPr lang="fa-IR" dirty="0">
                <a:latin typeface="Times New Roman" panose="02020603050405020304" pitchFamily="18" charset="0"/>
                <a:cs typeface="Times New Roman" panose="02020603050405020304" pitchFamily="18" charset="0"/>
              </a:rPr>
            </a:br>
            <a:r>
              <a:rPr lang="fa-IR" dirty="0">
                <a:cs typeface="EntezareZohoor D3" panose="00000700000000000000" pitchFamily="2" charset="-78"/>
              </a:rPr>
              <a:t>وب نامرئی</a:t>
            </a:r>
            <a:br>
              <a:rPr lang="fa-IR" dirty="0">
                <a:cs typeface="EntezareZohoor D3" panose="00000700000000000000" pitchFamily="2" charset="-78"/>
              </a:rPr>
            </a:br>
            <a:r>
              <a:rPr lang="fa-IR" dirty="0">
                <a:cs typeface="EntezareZohoor D3" panose="00000700000000000000" pitchFamily="2" charset="-78"/>
              </a:rPr>
              <a:t>وب عمیق</a:t>
            </a:r>
            <a:endParaRPr lang="en-US" dirty="0">
              <a:cs typeface="EntezareZohoor D3" panose="00000700000000000000" pitchFamily="2" charset="-78"/>
            </a:endParaRPr>
          </a:p>
        </p:txBody>
      </p:sp>
      <p:sp>
        <p:nvSpPr>
          <p:cNvPr id="3" name="Subtitle 2"/>
          <p:cNvSpPr>
            <a:spLocks noGrp="1"/>
          </p:cNvSpPr>
          <p:nvPr>
            <p:ph type="subTitle" idx="1"/>
          </p:nvPr>
        </p:nvSpPr>
        <p:spPr>
          <a:xfrm>
            <a:off x="457200" y="3810000"/>
            <a:ext cx="6781800" cy="1905000"/>
          </a:xfrm>
        </p:spPr>
        <p:txBody>
          <a:bodyPr anchor="ctr">
            <a:normAutofit/>
          </a:bodyPr>
          <a:lstStyle/>
          <a:p>
            <a:pPr algn="r"/>
            <a:r>
              <a:rPr lang="fa-IR" sz="2800" dirty="0">
                <a:solidFill>
                  <a:schemeClr val="tx2"/>
                </a:solidFill>
                <a:latin typeface="+mj-lt"/>
                <a:ea typeface="+mj-ea"/>
                <a:cs typeface="B Nazanin" panose="00000400000000000000" pitchFamily="2" charset="-78"/>
              </a:rPr>
              <a:t>گردآورندگان:</a:t>
            </a:r>
          </a:p>
          <a:p>
            <a:pPr algn="r"/>
            <a:r>
              <a:rPr lang="fa-IR" sz="2800" dirty="0">
                <a:solidFill>
                  <a:schemeClr val="tx2"/>
                </a:solidFill>
                <a:latin typeface="+mj-lt"/>
                <a:ea typeface="+mj-ea"/>
                <a:cs typeface="B Nazanin" panose="00000400000000000000" pitchFamily="2" charset="-78"/>
              </a:rPr>
              <a:t> </a:t>
            </a:r>
            <a:r>
              <a:rPr lang="fa-IR" sz="2800" dirty="0">
                <a:solidFill>
                  <a:schemeClr val="tx2"/>
                </a:solidFill>
                <a:latin typeface="+mj-lt"/>
                <a:ea typeface="+mj-ea"/>
                <a:cs typeface="B Nazanin" panose="00000400000000000000" pitchFamily="2" charset="-78"/>
              </a:rPr>
              <a:t>    لیزا بنکدار</a:t>
            </a:r>
          </a:p>
        </p:txBody>
      </p:sp>
      <p:sp>
        <p:nvSpPr>
          <p:cNvPr id="4" name="Footer Placeholder 3"/>
          <p:cNvSpPr>
            <a:spLocks noGrp="1"/>
          </p:cNvSpPr>
          <p:nvPr>
            <p:ph type="ftr" sz="quarter" idx="12"/>
          </p:nvPr>
        </p:nvSpPr>
        <p:spPr/>
        <p:txBody>
          <a:bodyPr/>
          <a:lstStyle/>
          <a:p>
            <a:r>
              <a:rPr lang="fa-IR" smtClean="0"/>
              <a:t>سايت جزوه  باما</a:t>
            </a:r>
            <a:endParaRPr lang="en-US"/>
          </a:p>
        </p:txBody>
      </p:sp>
    </p:spTree>
    <p:extLst>
      <p:ext uri="{BB962C8B-B14F-4D97-AF65-F5344CB8AC3E}">
        <p14:creationId xmlns:p14="http://schemas.microsoft.com/office/powerpoint/2010/main" val="1762632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609600"/>
            <a:ext cx="3355848" cy="914400"/>
          </a:xfrm>
        </p:spPr>
        <p:txBody>
          <a:bodyPr anchor="ctr">
            <a:normAutofit/>
          </a:bodyPr>
          <a:lstStyle/>
          <a:p>
            <a:pPr algn="ctr" rtl="1"/>
            <a:r>
              <a:rPr lang="fa-IR" sz="2800" dirty="0" smtClean="0">
                <a:cs typeface="B Nazanin" panose="00000400000000000000" pitchFamily="2" charset="-78"/>
              </a:rPr>
              <a:t>مقدمه</a:t>
            </a:r>
            <a:endParaRPr lang="en-US" sz="2800" dirty="0">
              <a:cs typeface="B Nazanin" panose="00000400000000000000" pitchFamily="2" charset="-78"/>
            </a:endParaRPr>
          </a:p>
        </p:txBody>
      </p:sp>
      <p:sp>
        <p:nvSpPr>
          <p:cNvPr id="4" name="Text Placeholder 3"/>
          <p:cNvSpPr>
            <a:spLocks noGrp="1"/>
          </p:cNvSpPr>
          <p:nvPr>
            <p:ph type="body" sz="half" idx="2"/>
          </p:nvPr>
        </p:nvSpPr>
        <p:spPr>
          <a:xfrm>
            <a:off x="4572000" y="1752600"/>
            <a:ext cx="3886200" cy="3276600"/>
          </a:xfrm>
        </p:spPr>
        <p:txBody>
          <a:bodyPr/>
          <a:lstStyle/>
          <a:p>
            <a:pPr algn="just" rtl="1"/>
            <a:r>
              <a:rPr lang="fa-IR" b="1" dirty="0">
                <a:cs typeface="B Nazanin" panose="00000400000000000000" pitchFamily="2" charset="-78"/>
              </a:rPr>
              <a:t>مرور نوشتارها حاكي از آن است كه به احتمال قريب به يقين عبارت «وب نامرئي» نخستين بار درسال 1994 توسط «ژيل السورث»ابداع شده است. البته معدودي از منابع نيز شخص ديگري به نام «متيوكل» را به عنوان مبدع اين اصطلاح معرفي مي‌كنند.</a:t>
            </a:r>
          </a:p>
          <a:p>
            <a:pPr algn="just" rtl="1"/>
            <a:r>
              <a:rPr lang="fa-IR" b="1" dirty="0">
                <a:cs typeface="B Nazanin" panose="00000400000000000000" pitchFamily="2" charset="-78"/>
              </a:rPr>
              <a:t>در خصوص وب نامرئي كلماتي نظير وب پنهان،‌ وب عميق، وب تاريك، به طور مترادف در متون مختلف به كار برده شده‌اند. اما اين‌ها در حقيقت معادل يكديگر نيستند و هر يك به جنبه‌اي از نامرئي بودن اشاره </a:t>
            </a:r>
            <a:r>
              <a:rPr lang="fa-IR" b="1" dirty="0" smtClean="0">
                <a:cs typeface="B Nazanin" panose="00000400000000000000" pitchFamily="2" charset="-78"/>
              </a:rPr>
              <a:t>مي‌كنند.</a:t>
            </a:r>
            <a:endParaRPr lang="en-US" b="1" dirty="0">
              <a:cs typeface="B Nazanin" panose="00000400000000000000" pitchFamily="2" charset="-78"/>
            </a:endParaRPr>
          </a:p>
        </p:txBody>
      </p:sp>
      <p:pic>
        <p:nvPicPr>
          <p:cNvPr id="1027" name="Picture 3" descr="C:\Users\l.bonakdar\Desktop\invisible web\downloa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154" y="1219200"/>
            <a:ext cx="2823133" cy="211462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l.bonakdar\Desktop\invisible web\iceber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8586" y="3733800"/>
            <a:ext cx="2780270" cy="2057400"/>
          </a:xfrm>
          <a:prstGeom prst="rect">
            <a:avLst/>
          </a:prstGeom>
          <a:noFill/>
          <a:extLst>
            <a:ext uri="{909E8E84-426E-40DD-AFC4-6F175D3DCCD1}">
              <a14:hiddenFill xmlns:a14="http://schemas.microsoft.com/office/drawing/2010/main">
                <a:solidFill>
                  <a:srgbClr val="FFFFFF"/>
                </a:solidFill>
              </a14:hiddenFill>
            </a:ext>
          </a:extLst>
        </p:spPr>
      </p:pic>
      <p:sp>
        <p:nvSpPr>
          <p:cNvPr id="3" name="Footer Placeholder 2"/>
          <p:cNvSpPr>
            <a:spLocks noGrp="1"/>
          </p:cNvSpPr>
          <p:nvPr>
            <p:ph type="ftr" sz="quarter" idx="11"/>
          </p:nvPr>
        </p:nvSpPr>
        <p:spPr/>
        <p:txBody>
          <a:bodyPr/>
          <a:lstStyle/>
          <a:p>
            <a:r>
              <a:rPr lang="fa-IR" smtClean="0"/>
              <a:t>سايت جزوه  باما</a:t>
            </a:r>
            <a:endParaRPr lang="en-US"/>
          </a:p>
        </p:txBody>
      </p:sp>
    </p:spTree>
    <p:extLst>
      <p:ext uri="{BB962C8B-B14F-4D97-AF65-F5344CB8AC3E}">
        <p14:creationId xmlns:p14="http://schemas.microsoft.com/office/powerpoint/2010/main" val="9671565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3355848" cy="914400"/>
          </a:xfrm>
        </p:spPr>
        <p:txBody>
          <a:bodyPr anchor="ctr">
            <a:normAutofit/>
          </a:bodyPr>
          <a:lstStyle/>
          <a:p>
            <a:pPr algn="ctr" rtl="1"/>
            <a:r>
              <a:rPr lang="fa-IR" sz="2800" dirty="0">
                <a:cs typeface="B Nazanin" panose="00000400000000000000" pitchFamily="2" charset="-78"/>
              </a:rPr>
              <a:t>وب نامرئی</a:t>
            </a:r>
            <a:endParaRPr lang="en-US" sz="2800" dirty="0">
              <a:cs typeface="B Nazanin" panose="00000400000000000000" pitchFamily="2" charset="-78"/>
            </a:endParaRPr>
          </a:p>
        </p:txBody>
      </p:sp>
      <p:sp>
        <p:nvSpPr>
          <p:cNvPr id="4" name="Text Placeholder 3"/>
          <p:cNvSpPr>
            <a:spLocks noGrp="1"/>
          </p:cNvSpPr>
          <p:nvPr>
            <p:ph type="body" sz="half" idx="2"/>
          </p:nvPr>
        </p:nvSpPr>
        <p:spPr>
          <a:xfrm>
            <a:off x="228600" y="1447800"/>
            <a:ext cx="3886200" cy="5029200"/>
          </a:xfrm>
        </p:spPr>
        <p:txBody>
          <a:bodyPr/>
          <a:lstStyle/>
          <a:p>
            <a:pPr algn="just" rtl="1"/>
            <a:r>
              <a:rPr lang="fa-IR" b="1" dirty="0">
                <a:cs typeface="B Nazanin" panose="00000400000000000000" pitchFamily="2" charset="-78"/>
              </a:rPr>
              <a:t>یکی از </a:t>
            </a:r>
            <a:r>
              <a:rPr lang="fa-IR" b="1" dirty="0">
                <a:cs typeface="B Nazanin" panose="00000400000000000000" pitchFamily="2" charset="-78"/>
              </a:rPr>
              <a:t>اصطلاحاتی </a:t>
            </a:r>
            <a:r>
              <a:rPr lang="fa-IR" b="1" dirty="0">
                <a:cs typeface="B Nazanin" panose="00000400000000000000" pitchFamily="2" charset="-78"/>
              </a:rPr>
              <a:t>که اخیرا </a:t>
            </a:r>
            <a:r>
              <a:rPr lang="fa-IR" b="1" dirty="0">
                <a:cs typeface="B Nazanin" panose="00000400000000000000" pitchFamily="2" charset="-78"/>
              </a:rPr>
              <a:t>از آن یاد میشود وب </a:t>
            </a:r>
            <a:r>
              <a:rPr lang="fa-IR" b="1" dirty="0">
                <a:cs typeface="B Nazanin" panose="00000400000000000000" pitchFamily="2" charset="-78"/>
              </a:rPr>
              <a:t>نامرئی یا </a:t>
            </a:r>
            <a:r>
              <a:rPr lang="en-US" b="1" dirty="0">
                <a:cs typeface="B Nazanin" panose="00000400000000000000" pitchFamily="2" charset="-78"/>
              </a:rPr>
              <a:t>invisible web </a:t>
            </a:r>
            <a:r>
              <a:rPr lang="fa-IR" b="1" dirty="0">
                <a:cs typeface="B Nazanin" panose="00000400000000000000" pitchFamily="2" charset="-78"/>
              </a:rPr>
              <a:t> است </a:t>
            </a:r>
            <a:r>
              <a:rPr lang="fa-IR" b="1" dirty="0">
                <a:cs typeface="B Nazanin" panose="00000400000000000000" pitchFamily="2" charset="-78"/>
              </a:rPr>
              <a:t>که البته اسم </a:t>
            </a:r>
            <a:r>
              <a:rPr lang="fa-IR" b="1" dirty="0" smtClean="0">
                <a:cs typeface="B Nazanin" panose="00000400000000000000" pitchFamily="2" charset="-78"/>
              </a:rPr>
              <a:t>دیگرش</a:t>
            </a:r>
            <a:r>
              <a:rPr lang="en-US" b="1" dirty="0" smtClean="0">
                <a:cs typeface="B Nazanin" panose="00000400000000000000" pitchFamily="2" charset="-78"/>
              </a:rPr>
              <a:t> deep </a:t>
            </a:r>
            <a:r>
              <a:rPr lang="fa-IR" b="1" dirty="0">
                <a:cs typeface="B Nazanin" panose="00000400000000000000" pitchFamily="2" charset="-78"/>
              </a:rPr>
              <a:t>وب هست. صفحات اینترنتی ای که ما به طور عادی می بینیم، وب سطحی نام دارند. افراد قبل از هر مرجع دیگری از وب برای جستجوی تحقیقاتشان استفاده می کنند. اما موتورهای جستجو لزوما بهترین نتایج را نمایش نمی دهند. آنها اطلاعات مخفی یا عمیق موجود در اینترنت را نمایش نمی دهند</a:t>
            </a:r>
            <a:r>
              <a:rPr lang="fa-IR" b="1" dirty="0">
                <a:cs typeface="B Nazanin" panose="00000400000000000000" pitchFamily="2" charset="-78"/>
              </a:rPr>
              <a:t>.</a:t>
            </a:r>
          </a:p>
          <a:p>
            <a:pPr algn="just" rtl="1"/>
            <a:endParaRPr lang="en-US" dirty="0"/>
          </a:p>
        </p:txBody>
      </p:sp>
      <p:sp>
        <p:nvSpPr>
          <p:cNvPr id="6" name="Picture Placeholder 5"/>
          <p:cNvSpPr>
            <a:spLocks noGrp="1"/>
          </p:cNvSpPr>
          <p:nvPr>
            <p:ph type="pic" idx="1"/>
          </p:nvPr>
        </p:nvSpPr>
        <p:spPr/>
      </p:sp>
      <p:pic>
        <p:nvPicPr>
          <p:cNvPr id="1026" name="Picture 2" descr="C:\Users\l.bonakdar\Desktop\invisible web\DeepWe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00" y="1447800"/>
            <a:ext cx="4724401" cy="4267200"/>
          </a:xfrm>
          <a:prstGeom prst="rect">
            <a:avLst/>
          </a:prstGeom>
          <a:noFill/>
          <a:extLst>
            <a:ext uri="{909E8E84-426E-40DD-AFC4-6F175D3DCCD1}">
              <a14:hiddenFill xmlns:a14="http://schemas.microsoft.com/office/drawing/2010/main">
                <a:solidFill>
                  <a:srgbClr val="FFFFFF"/>
                </a:solidFill>
              </a14:hiddenFill>
            </a:ext>
          </a:extLst>
        </p:spPr>
      </p:pic>
      <p:sp>
        <p:nvSpPr>
          <p:cNvPr id="3" name="Footer Placeholder 2"/>
          <p:cNvSpPr>
            <a:spLocks noGrp="1"/>
          </p:cNvSpPr>
          <p:nvPr>
            <p:ph type="ftr" sz="quarter" idx="11"/>
          </p:nvPr>
        </p:nvSpPr>
        <p:spPr/>
        <p:txBody>
          <a:bodyPr/>
          <a:lstStyle/>
          <a:p>
            <a:r>
              <a:rPr lang="fa-IR" smtClean="0"/>
              <a:t>سايت جزوه  باما</a:t>
            </a:r>
            <a:endParaRPr lang="en-US"/>
          </a:p>
        </p:txBody>
      </p:sp>
    </p:spTree>
    <p:extLst>
      <p:ext uri="{BB962C8B-B14F-4D97-AF65-F5344CB8AC3E}">
        <p14:creationId xmlns:p14="http://schemas.microsoft.com/office/powerpoint/2010/main" val="10879724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1066800"/>
            <a:ext cx="6934199" cy="5410200"/>
          </a:xfrm>
        </p:spPr>
        <p:txBody>
          <a:bodyPr>
            <a:noAutofit/>
          </a:bodyPr>
          <a:lstStyle/>
          <a:p>
            <a:pPr algn="just" rtl="1"/>
            <a:r>
              <a:rPr lang="fa-IR" sz="1400" b="1" dirty="0">
                <a:latin typeface="+mn-lt"/>
                <a:ea typeface="+mn-ea"/>
                <a:cs typeface="B Nazanin" panose="00000400000000000000" pitchFamily="2" charset="-78"/>
              </a:rPr>
              <a:t>اصطلاح وب نامرئی یا وب “ژرف” به مخزن عظیمی از اطلاعات اطلاق می شود که موتورهای جستجو به آنها دسترسی مستقیم ندارند به طور مثال پایگاه داده کتابخانه های دانشگاهها، سایتهایی که برای مشاهده آنها نیاز به رمز عبور داریم و سایتهایی که به هر دلیل، موتورهای جستجو از فهرست بندی آنها، منع شده اند. </a:t>
            </a:r>
            <a:r>
              <a:rPr lang="en-US" sz="1400" b="1" dirty="0" smtClean="0">
                <a:latin typeface="+mn-lt"/>
                <a:ea typeface="+mn-ea"/>
                <a:cs typeface="B Nazanin" panose="00000400000000000000" pitchFamily="2" charset="-78"/>
              </a:rPr>
              <a:t/>
            </a:r>
            <a:br>
              <a:rPr lang="en-US" sz="1400" b="1" dirty="0" smtClean="0">
                <a:latin typeface="+mn-lt"/>
                <a:ea typeface="+mn-ea"/>
                <a:cs typeface="B Nazanin" panose="00000400000000000000" pitchFamily="2" charset="-78"/>
              </a:rPr>
            </a:br>
            <a:r>
              <a:rPr lang="en-US" sz="1400" b="1" dirty="0" smtClean="0">
                <a:latin typeface="+mn-lt"/>
                <a:ea typeface="+mn-ea"/>
                <a:cs typeface="B Nazanin" panose="00000400000000000000" pitchFamily="2" charset="-78"/>
              </a:rPr>
              <a:t/>
            </a:r>
            <a:br>
              <a:rPr lang="en-US" sz="1400" b="1" dirty="0" smtClean="0">
                <a:latin typeface="+mn-lt"/>
                <a:ea typeface="+mn-ea"/>
                <a:cs typeface="B Nazanin" panose="00000400000000000000" pitchFamily="2" charset="-78"/>
              </a:rPr>
            </a:br>
            <a:r>
              <a:rPr lang="fa-IR" sz="1400" b="1" dirty="0" smtClean="0">
                <a:latin typeface="+mn-lt"/>
                <a:ea typeface="+mn-ea"/>
                <a:cs typeface="B Nazanin" panose="00000400000000000000" pitchFamily="2" charset="-78"/>
              </a:rPr>
              <a:t>بر </a:t>
            </a:r>
            <a:r>
              <a:rPr lang="fa-IR" sz="1400" b="1" dirty="0">
                <a:latin typeface="+mn-lt"/>
                <a:ea typeface="+mn-ea"/>
                <a:cs typeface="B Nazanin" panose="00000400000000000000" pitchFamily="2" charset="-78"/>
              </a:rPr>
              <a:t>خلاف صفحات قابل مشاهده (یعنی همین وبی که می توانید توسط موتورهای جستجو ببینید) اطلاعاتی در پایگاههای داده موجود است که اسپایدرها و رباتهای خزنده بدانها دسترسی ندارند</a:t>
            </a:r>
            <a:r>
              <a:rPr lang="fa-IR" sz="1400" b="1" dirty="0" smtClean="0">
                <a:latin typeface="+mn-lt"/>
                <a:ea typeface="+mn-ea"/>
                <a:cs typeface="B Nazanin" panose="00000400000000000000" pitchFamily="2" charset="-78"/>
              </a:rPr>
              <a:t>.</a:t>
            </a:r>
            <a:r>
              <a:rPr lang="en-US" sz="1400" b="1" dirty="0" smtClean="0">
                <a:latin typeface="+mn-lt"/>
                <a:ea typeface="+mn-ea"/>
                <a:cs typeface="B Nazanin" panose="00000400000000000000" pitchFamily="2" charset="-78"/>
              </a:rPr>
              <a:t/>
            </a:r>
            <a:br>
              <a:rPr lang="en-US" sz="1400" b="1" dirty="0" smtClean="0">
                <a:latin typeface="+mn-lt"/>
                <a:ea typeface="+mn-ea"/>
                <a:cs typeface="B Nazanin" panose="00000400000000000000" pitchFamily="2" charset="-78"/>
              </a:rPr>
            </a:br>
            <a:r>
              <a:rPr lang="fa-IR" sz="1400" b="1" dirty="0">
                <a:latin typeface="+mn-lt"/>
                <a:ea typeface="+mn-ea"/>
                <a:cs typeface="B Nazanin" panose="00000400000000000000" pitchFamily="2" charset="-78"/>
              </a:rPr>
              <a:t/>
            </a:r>
            <a:br>
              <a:rPr lang="fa-IR" sz="1400" b="1" dirty="0">
                <a:latin typeface="+mn-lt"/>
                <a:ea typeface="+mn-ea"/>
                <a:cs typeface="B Nazanin" panose="00000400000000000000" pitchFamily="2" charset="-78"/>
              </a:rPr>
            </a:br>
            <a:r>
              <a:rPr lang="fa-IR" sz="1400" b="1" dirty="0">
                <a:latin typeface="+mn-lt"/>
                <a:ea typeface="+mn-ea"/>
                <a:cs typeface="B Nazanin" panose="00000400000000000000" pitchFamily="2" charset="-78"/>
              </a:rPr>
              <a:t>بعنوان نمونه، اغلب مردم گوگل را بعنوان دارنده بزرگترین پایگاه داده جستجو تصور می کنند که حدودا ۸ بیلیون صفحه را فهرست بندی کرده است. </a:t>
            </a:r>
            <a:r>
              <a:rPr lang="fa-IR" sz="1400" b="1" dirty="0">
                <a:latin typeface="+mn-lt"/>
                <a:ea typeface="+mn-ea"/>
                <a:cs typeface="B Nazanin" panose="00000400000000000000" pitchFamily="2" charset="-78"/>
              </a:rPr>
              <a:t>این رقم بزرگ است ولی اگر وب مخفی را در نظر بگیریم </a:t>
            </a:r>
            <a:r>
              <a:rPr lang="fa-IR" sz="1400" b="1" dirty="0">
                <a:latin typeface="+mn-lt"/>
                <a:ea typeface="+mn-ea"/>
                <a:cs typeface="B Nazanin" panose="00000400000000000000" pitchFamily="2" charset="-78"/>
              </a:rPr>
              <a:t>این </a:t>
            </a:r>
            <a:r>
              <a:rPr lang="fa-IR" sz="1400" b="1" dirty="0">
                <a:latin typeface="+mn-lt"/>
                <a:ea typeface="+mn-ea"/>
                <a:cs typeface="B Nazanin" panose="00000400000000000000" pitchFamily="2" charset="-78"/>
              </a:rPr>
              <a:t>رقم را بایستی در ۵۰۰ ضرب کنیم. </a:t>
            </a:r>
            <a:r>
              <a:rPr lang="en-US" sz="1400" b="1" dirty="0" smtClean="0">
                <a:latin typeface="+mn-lt"/>
                <a:ea typeface="+mn-ea"/>
                <a:cs typeface="B Nazanin" panose="00000400000000000000" pitchFamily="2" charset="-78"/>
              </a:rPr>
              <a:t/>
            </a:r>
            <a:br>
              <a:rPr lang="en-US" sz="1400" b="1" dirty="0" smtClean="0">
                <a:latin typeface="+mn-lt"/>
                <a:ea typeface="+mn-ea"/>
                <a:cs typeface="B Nazanin" panose="00000400000000000000" pitchFamily="2" charset="-78"/>
              </a:rPr>
            </a:br>
            <a:r>
              <a:rPr lang="fa-IR" sz="1400" b="1" dirty="0" smtClean="0">
                <a:latin typeface="+mn-lt"/>
                <a:ea typeface="+mn-ea"/>
                <a:cs typeface="B Nazanin" panose="00000400000000000000" pitchFamily="2" charset="-78"/>
              </a:rPr>
              <a:t>بعلاوه </a:t>
            </a:r>
            <a:r>
              <a:rPr lang="fa-IR" sz="1400" b="1" dirty="0">
                <a:latin typeface="+mn-lt"/>
                <a:ea typeface="+mn-ea"/>
                <a:cs typeface="B Nazanin" panose="00000400000000000000" pitchFamily="2" charset="-78"/>
              </a:rPr>
              <a:t>گوگل فقط صفحات قابل جستجو را که حدودا ۲۵۰ بیلیون است ذخیره کرده است ولی از رقم دقیق صفحات غیر قابل جستجو خبری نیست.</a:t>
            </a:r>
            <a:endParaRPr lang="en-US" sz="1400" b="1" dirty="0">
              <a:latin typeface="+mn-lt"/>
              <a:ea typeface="+mn-ea"/>
              <a:cs typeface="B Nazanin" panose="00000400000000000000" pitchFamily="2" charset="-78"/>
            </a:endParaRPr>
          </a:p>
        </p:txBody>
      </p:sp>
      <p:sp>
        <p:nvSpPr>
          <p:cNvPr id="3" name="Text Placeholder 2"/>
          <p:cNvSpPr>
            <a:spLocks noGrp="1"/>
          </p:cNvSpPr>
          <p:nvPr>
            <p:ph type="body" idx="1"/>
          </p:nvPr>
        </p:nvSpPr>
        <p:spPr>
          <a:xfrm>
            <a:off x="1752600" y="228600"/>
            <a:ext cx="6934199" cy="609600"/>
          </a:xfrm>
        </p:spPr>
        <p:txBody>
          <a:bodyPr anchor="t">
            <a:normAutofit/>
          </a:bodyPr>
          <a:lstStyle/>
          <a:p>
            <a:pPr algn="ctr" rtl="1"/>
            <a:r>
              <a:rPr lang="fa-IR" sz="2800" b="1" cap="all" spc="100" dirty="0">
                <a:solidFill>
                  <a:schemeClr val="tx2"/>
                </a:solidFill>
                <a:cs typeface="B Nazanin" panose="00000400000000000000" pitchFamily="2" charset="-78"/>
              </a:rPr>
              <a:t>وب ژرف چیست؟</a:t>
            </a:r>
            <a:endParaRPr lang="en-US" sz="2800" b="1" cap="all" spc="100" dirty="0">
              <a:solidFill>
                <a:schemeClr val="tx2"/>
              </a:solidFill>
              <a:cs typeface="B Nazanin" panose="00000400000000000000" pitchFamily="2" charset="-78"/>
            </a:endParaRPr>
          </a:p>
        </p:txBody>
      </p:sp>
      <p:sp>
        <p:nvSpPr>
          <p:cNvPr id="4" name="Footer Placeholder 3"/>
          <p:cNvSpPr>
            <a:spLocks noGrp="1"/>
          </p:cNvSpPr>
          <p:nvPr>
            <p:ph type="ftr" sz="quarter" idx="12"/>
          </p:nvPr>
        </p:nvSpPr>
        <p:spPr/>
        <p:txBody>
          <a:bodyPr/>
          <a:lstStyle/>
          <a:p>
            <a:r>
              <a:rPr lang="fa-IR" smtClean="0"/>
              <a:t>سايت جزوه  باما</a:t>
            </a:r>
            <a:endParaRPr lang="en-US"/>
          </a:p>
        </p:txBody>
      </p:sp>
    </p:spTree>
    <p:extLst>
      <p:ext uri="{BB962C8B-B14F-4D97-AF65-F5344CB8AC3E}">
        <p14:creationId xmlns:p14="http://schemas.microsoft.com/office/powerpoint/2010/main" val="38521941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838200"/>
            <a:ext cx="3352800" cy="457200"/>
          </a:xfrm>
        </p:spPr>
        <p:txBody>
          <a:bodyPr vert="horz" lIns="0" tIns="45720" rIns="0" bIns="45720" rtlCol="0" anchor="t">
            <a:normAutofit fontScale="90000"/>
          </a:bodyPr>
          <a:lstStyle/>
          <a:p>
            <a:pPr algn="ctr" rtl="1">
              <a:spcBef>
                <a:spcPct val="20000"/>
              </a:spcBef>
              <a:spcAft>
                <a:spcPts val="600"/>
              </a:spcAft>
              <a:buFont typeface="Wingdings" pitchFamily="2" charset="2"/>
            </a:pPr>
            <a:r>
              <a:rPr lang="fa-IR" sz="2800" dirty="0">
                <a:latin typeface="+mn-lt"/>
                <a:ea typeface="+mn-ea"/>
                <a:cs typeface="B Nazanin" panose="00000400000000000000" pitchFamily="2" charset="-78"/>
              </a:rPr>
              <a:t> آمارهای جالب:</a:t>
            </a:r>
            <a:endParaRPr lang="en-US" sz="2800" dirty="0">
              <a:latin typeface="+mn-lt"/>
              <a:ea typeface="+mn-ea"/>
              <a:cs typeface="B Nazanin" panose="00000400000000000000" pitchFamily="2" charset="-78"/>
            </a:endParaRPr>
          </a:p>
        </p:txBody>
      </p:sp>
      <p:sp>
        <p:nvSpPr>
          <p:cNvPr id="4" name="Text Placeholder 3"/>
          <p:cNvSpPr>
            <a:spLocks noGrp="1"/>
          </p:cNvSpPr>
          <p:nvPr>
            <p:ph type="body" idx="2"/>
          </p:nvPr>
        </p:nvSpPr>
        <p:spPr>
          <a:xfrm>
            <a:off x="304800" y="1600200"/>
            <a:ext cx="3733800" cy="4114800"/>
          </a:xfrm>
        </p:spPr>
        <p:txBody>
          <a:bodyPr>
            <a:normAutofit/>
          </a:bodyPr>
          <a:lstStyle/>
          <a:p>
            <a:pPr marL="88900" indent="-88900" algn="just" rtl="1"/>
            <a:r>
              <a:rPr lang="fa-IR" b="1" dirty="0">
                <a:cs typeface="B Nazanin" panose="00000400000000000000" pitchFamily="2" charset="-78"/>
              </a:rPr>
              <a:t>– اطلاعات موجود در وب ژرف، بین ۴۰۰ تا ۵۵۰ برابر وب عمومی هستند که ما می بینیم</a:t>
            </a:r>
          </a:p>
          <a:p>
            <a:pPr marL="88900" indent="-88900" algn="just" rtl="1"/>
            <a:r>
              <a:rPr lang="fa-IR" b="1" dirty="0">
                <a:cs typeface="B Nazanin" panose="00000400000000000000" pitchFamily="2" charset="-78"/>
              </a:rPr>
              <a:t>– وب ژرف حاوی ۷۵۰۰ ترابایت اطلاعات است، در مقابل وب سطحی ۱۹ ترابایت ذخیره کرده است</a:t>
            </a:r>
          </a:p>
          <a:p>
            <a:pPr marL="88900" indent="-88900" algn="just" rtl="1"/>
            <a:r>
              <a:rPr lang="fa-IR" b="1" dirty="0">
                <a:cs typeface="B Nazanin" panose="00000400000000000000" pitchFamily="2" charset="-78"/>
              </a:rPr>
              <a:t>– وب ژرف دارای نزدیک به ۵۵۰ بیلیون مستند می باشد در حالیکه این رقم برای وب سطحی ۱ بیلیون است</a:t>
            </a:r>
          </a:p>
          <a:p>
            <a:pPr marL="88900" indent="-88900" algn="just" rtl="1"/>
            <a:r>
              <a:rPr lang="fa-IR" b="1" dirty="0">
                <a:cs typeface="B Nazanin" panose="00000400000000000000" pitchFamily="2" charset="-78"/>
              </a:rPr>
              <a:t>– بیش از ۲۰۰ هزار وب سایت ژرف وجود دارند</a:t>
            </a:r>
          </a:p>
          <a:p>
            <a:pPr marL="88900" indent="-88900" algn="just" rtl="1"/>
            <a:r>
              <a:rPr lang="fa-IR" b="1" dirty="0">
                <a:cs typeface="B Nazanin" panose="00000400000000000000" pitchFamily="2" charset="-78"/>
              </a:rPr>
              <a:t>– جالب است بدانید که بیش از نیمی از محتوای وب عمیق در عنوان سایتهایشان از کلمه </a:t>
            </a:r>
            <a:r>
              <a:rPr lang="en-US" b="1" dirty="0">
                <a:cs typeface="B Nazanin" panose="00000400000000000000" pitchFamily="2" charset="-78"/>
              </a:rPr>
              <a:t>Database </a:t>
            </a:r>
            <a:r>
              <a:rPr lang="fa-IR" b="1" dirty="0">
                <a:cs typeface="B Nazanin" panose="00000400000000000000" pitchFamily="2" charset="-78"/>
              </a:rPr>
              <a:t>استفاده کرده اند و اگر این کلمه را در جستجوهایتان بکار برید، امکان دسترسی تان را به این سایتها افزایش می دهید.</a:t>
            </a:r>
            <a:endParaRPr lang="en-US" b="1" dirty="0">
              <a:cs typeface="B Nazanin" panose="00000400000000000000" pitchFamily="2" charset="-78"/>
            </a:endParaRPr>
          </a:p>
        </p:txBody>
      </p:sp>
      <p:pic>
        <p:nvPicPr>
          <p:cNvPr id="2050" name="Picture 2" descr="C:\Users\l.bonakdar\Desktop\invisible web\Image7.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3400" y="1371600"/>
            <a:ext cx="4648200" cy="4343400"/>
          </a:xfrm>
          <a:prstGeom prst="rect">
            <a:avLst/>
          </a:prstGeom>
          <a:noFill/>
          <a:extLst>
            <a:ext uri="{909E8E84-426E-40DD-AFC4-6F175D3DCCD1}">
              <a14:hiddenFill xmlns:a14="http://schemas.microsoft.com/office/drawing/2010/main">
                <a:solidFill>
                  <a:srgbClr val="FFFFFF"/>
                </a:solidFill>
              </a14:hiddenFill>
            </a:ext>
          </a:extLst>
        </p:spPr>
      </p:pic>
      <p:sp>
        <p:nvSpPr>
          <p:cNvPr id="3" name="Footer Placeholder 2"/>
          <p:cNvSpPr>
            <a:spLocks noGrp="1"/>
          </p:cNvSpPr>
          <p:nvPr>
            <p:ph type="ftr" sz="quarter" idx="17"/>
          </p:nvPr>
        </p:nvSpPr>
        <p:spPr/>
        <p:txBody>
          <a:bodyPr/>
          <a:lstStyle/>
          <a:p>
            <a:r>
              <a:rPr lang="fa-IR" smtClean="0"/>
              <a:t>سايت جزوه  باما</a:t>
            </a:r>
            <a:endParaRPr lang="en-US"/>
          </a:p>
        </p:txBody>
      </p:sp>
    </p:spTree>
    <p:extLst>
      <p:ext uri="{BB962C8B-B14F-4D97-AF65-F5344CB8AC3E}">
        <p14:creationId xmlns:p14="http://schemas.microsoft.com/office/powerpoint/2010/main" val="35787888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685800"/>
            <a:ext cx="3352800" cy="457200"/>
          </a:xfrm>
        </p:spPr>
        <p:txBody>
          <a:bodyPr vert="horz" lIns="0" tIns="45720" rIns="0" bIns="45720" rtlCol="0" anchor="t">
            <a:normAutofit fontScale="90000"/>
          </a:bodyPr>
          <a:lstStyle/>
          <a:p>
            <a:pPr algn="ctr" rtl="1">
              <a:spcBef>
                <a:spcPct val="20000"/>
              </a:spcBef>
              <a:spcAft>
                <a:spcPts val="600"/>
              </a:spcAft>
              <a:buFont typeface="Wingdings" pitchFamily="2" charset="2"/>
            </a:pPr>
            <a:r>
              <a:rPr lang="fa-IR" sz="2800" dirty="0">
                <a:latin typeface="+mn-lt"/>
                <a:ea typeface="+mn-ea"/>
                <a:cs typeface="B Nazanin" panose="00000400000000000000" pitchFamily="2" charset="-78"/>
              </a:rPr>
              <a:t>دسترسی به وب عمیق</a:t>
            </a:r>
            <a:endParaRPr lang="en-US" sz="2800" dirty="0">
              <a:latin typeface="+mn-lt"/>
              <a:ea typeface="+mn-ea"/>
              <a:cs typeface="B Nazanin" panose="00000400000000000000" pitchFamily="2" charset="-78"/>
            </a:endParaRPr>
          </a:p>
        </p:txBody>
      </p:sp>
      <p:sp>
        <p:nvSpPr>
          <p:cNvPr id="4" name="Text Placeholder 3"/>
          <p:cNvSpPr>
            <a:spLocks noGrp="1"/>
          </p:cNvSpPr>
          <p:nvPr>
            <p:ph type="body" idx="2"/>
          </p:nvPr>
        </p:nvSpPr>
        <p:spPr>
          <a:xfrm>
            <a:off x="254617" y="1219200"/>
            <a:ext cx="8458200" cy="5257800"/>
          </a:xfrm>
        </p:spPr>
        <p:txBody>
          <a:bodyPr>
            <a:normAutofit/>
          </a:bodyPr>
          <a:lstStyle/>
          <a:p>
            <a:pPr marL="88900" indent="-88900" algn="just" rtl="1"/>
            <a:r>
              <a:rPr lang="fa-IR" b="1" dirty="0">
                <a:cs typeface="B Nazanin" panose="00000400000000000000" pitchFamily="2" charset="-78"/>
              </a:rPr>
              <a:t> دسترسی </a:t>
            </a:r>
            <a:r>
              <a:rPr lang="fa-IR" b="1" dirty="0">
                <a:cs typeface="B Nazanin" panose="00000400000000000000" pitchFamily="2" charset="-78"/>
              </a:rPr>
              <a:t>به آنچه که در لایه ­های پایین وب می­ گذرد زیاد ساده نیست. چرا که بیشتر ارتباط ­ها و خرید و فروش ­های اصلی توسط لینک ارتباطی امن بین طرفین برقرار می­ شود. ارتباطی که از نظرگاه همه موتورهای جستجوگر فرسنگ ها فاصله دارد. ولی وب سایت هایی هم هستند که عموم مردم را مورد هدف قرار می ­دهند. این وب سایت ها بر روی سرورهای </a:t>
            </a:r>
            <a:r>
              <a:rPr lang="en-US" b="1" dirty="0">
                <a:cs typeface="B Nazanin" panose="00000400000000000000" pitchFamily="2" charset="-78"/>
              </a:rPr>
              <a:t>TOR </a:t>
            </a:r>
            <a:r>
              <a:rPr lang="fa-IR" b="1" dirty="0">
                <a:cs typeface="B Nazanin" panose="00000400000000000000" pitchFamily="2" charset="-78"/>
              </a:rPr>
              <a:t>راه اندازی شده اند و از طریق مرورگرهای معمولی قابل دستیابی نیستند. </a:t>
            </a:r>
            <a:r>
              <a:rPr lang="en-US" b="1" dirty="0">
                <a:cs typeface="B Nazanin" panose="00000400000000000000" pitchFamily="2" charset="-78"/>
              </a:rPr>
              <a:t>root name </a:t>
            </a:r>
            <a:r>
              <a:rPr lang="fa-IR" b="1" dirty="0">
                <a:cs typeface="B Nazanin" panose="00000400000000000000" pitchFamily="2" charset="-78"/>
              </a:rPr>
              <a:t>این وب سایت ها اغلب </a:t>
            </a:r>
            <a:r>
              <a:rPr lang="en-US" b="1" dirty="0">
                <a:cs typeface="B Nazanin" panose="00000400000000000000" pitchFamily="2" charset="-78"/>
              </a:rPr>
              <a:t>onion. </a:t>
            </a:r>
            <a:r>
              <a:rPr lang="fa-IR" b="1" dirty="0">
                <a:cs typeface="B Nazanin" panose="00000400000000000000" pitchFamily="2" charset="-78"/>
              </a:rPr>
              <a:t>است که در </a:t>
            </a:r>
            <a:r>
              <a:rPr lang="en-US" b="1" dirty="0">
                <a:cs typeface="B Nazanin" panose="00000400000000000000" pitchFamily="2" charset="-78"/>
              </a:rPr>
              <a:t>DNS </a:t>
            </a:r>
            <a:r>
              <a:rPr lang="fa-IR" b="1" dirty="0">
                <a:cs typeface="B Nazanin" panose="00000400000000000000" pitchFamily="2" charset="-78"/>
              </a:rPr>
              <a:t>های </a:t>
            </a:r>
            <a:r>
              <a:rPr lang="en-US" b="1" dirty="0">
                <a:cs typeface="B Nazanin" panose="00000400000000000000" pitchFamily="2" charset="-78"/>
              </a:rPr>
              <a:t>root </a:t>
            </a:r>
            <a:r>
              <a:rPr lang="fa-IR" b="1" dirty="0">
                <a:cs typeface="B Nazanin" panose="00000400000000000000" pitchFamily="2" charset="-78"/>
              </a:rPr>
              <a:t>ثبت نشده و فقط بر روی سرورهای </a:t>
            </a:r>
            <a:r>
              <a:rPr lang="en-US" b="1" dirty="0">
                <a:cs typeface="B Nazanin" panose="00000400000000000000" pitchFamily="2" charset="-78"/>
              </a:rPr>
              <a:t>TOR </a:t>
            </a:r>
            <a:r>
              <a:rPr lang="fa-IR" b="1" dirty="0">
                <a:cs typeface="B Nazanin" panose="00000400000000000000" pitchFamily="2" charset="-78"/>
              </a:rPr>
              <a:t>تعریف شده است. همچنین </a:t>
            </a:r>
            <a:r>
              <a:rPr lang="en-US" b="1" dirty="0">
                <a:cs typeface="B Nazanin" panose="00000400000000000000" pitchFamily="2" charset="-78"/>
              </a:rPr>
              <a:t>URL </a:t>
            </a:r>
            <a:r>
              <a:rPr lang="fa-IR" b="1" dirty="0">
                <a:cs typeface="B Nazanin" panose="00000400000000000000" pitchFamily="2" charset="-78"/>
              </a:rPr>
              <a:t>آنها، بسادگی به یاد سپردنی نیست و هرچند وقت یکبار به کل تغییر می­ کند. اغلب این وب­سایت­ها دارای صفحات سیاه رنگی حاوی چند متن مختصر هستند. یکی از مراجعی که اطلاعات دسته بندی شده این وب سایت ها را در اختیار کاربران می­گذارد </a:t>
            </a:r>
            <a:r>
              <a:rPr lang="en-US" b="1" dirty="0">
                <a:cs typeface="B Nazanin" panose="00000400000000000000" pitchFamily="2" charset="-78"/>
              </a:rPr>
              <a:t>HiddenWiki </a:t>
            </a:r>
            <a:r>
              <a:rPr lang="fa-IR" b="1" dirty="0">
                <a:cs typeface="B Nazanin" panose="00000400000000000000" pitchFamily="2" charset="-78"/>
              </a:rPr>
              <a:t> است</a:t>
            </a:r>
            <a:r>
              <a:rPr lang="fa-IR" b="1" dirty="0">
                <a:cs typeface="B Nazanin" panose="00000400000000000000" pitchFamily="2" charset="-78"/>
              </a:rPr>
              <a:t>.</a:t>
            </a:r>
            <a:endParaRPr lang="en-US" b="1" dirty="0">
              <a:cs typeface="B Nazanin" panose="00000400000000000000" pitchFamily="2" charset="-78"/>
            </a:endParaRPr>
          </a:p>
        </p:txBody>
      </p:sp>
      <p:pic>
        <p:nvPicPr>
          <p:cNvPr id="3074" name="Picture 2" descr="C:\Users\l.bonakdar\Desktop\invisible web\Invisible_Surface_Web.jpg"/>
          <p:cNvPicPr>
            <a:picLocks noChangeAspect="1" noChangeArrowheads="1"/>
          </p:cNvPicPr>
          <p:nvPr/>
        </p:nvPicPr>
        <p:blipFill rotWithShape="1">
          <a:blip r:embed="rId2">
            <a:extLst>
              <a:ext uri="{28A0092B-C50C-407E-A947-70E740481C1C}">
                <a14:useLocalDpi xmlns:a14="http://schemas.microsoft.com/office/drawing/2010/main" val="0"/>
              </a:ext>
            </a:extLst>
          </a:blip>
          <a:srcRect l="13266" b="7848"/>
          <a:stretch/>
        </p:blipFill>
        <p:spPr bwMode="auto">
          <a:xfrm>
            <a:off x="838200" y="3379433"/>
            <a:ext cx="5639787" cy="3370556"/>
          </a:xfrm>
          <a:prstGeom prst="rect">
            <a:avLst/>
          </a:prstGeom>
          <a:noFill/>
          <a:effectLst>
            <a:softEdge rad="63500"/>
          </a:effectLst>
          <a:extLst>
            <a:ext uri="{909E8E84-426E-40DD-AFC4-6F175D3DCCD1}">
              <a14:hiddenFill xmlns:a14="http://schemas.microsoft.com/office/drawing/2010/main">
                <a:solidFill>
                  <a:srgbClr val="FFFFFF"/>
                </a:solidFill>
              </a14:hiddenFill>
            </a:ext>
          </a:extLst>
        </p:spPr>
      </p:pic>
      <p:sp>
        <p:nvSpPr>
          <p:cNvPr id="3" name="Footer Placeholder 2"/>
          <p:cNvSpPr>
            <a:spLocks noGrp="1"/>
          </p:cNvSpPr>
          <p:nvPr>
            <p:ph type="ftr" sz="quarter" idx="17"/>
          </p:nvPr>
        </p:nvSpPr>
        <p:spPr/>
        <p:txBody>
          <a:bodyPr/>
          <a:lstStyle/>
          <a:p>
            <a:r>
              <a:rPr lang="fa-IR" smtClean="0"/>
              <a:t>سايت جزوه  باما</a:t>
            </a:r>
            <a:endParaRPr lang="en-US"/>
          </a:p>
        </p:txBody>
      </p:sp>
    </p:spTree>
    <p:extLst>
      <p:ext uri="{BB962C8B-B14F-4D97-AF65-F5344CB8AC3E}">
        <p14:creationId xmlns:p14="http://schemas.microsoft.com/office/powerpoint/2010/main" val="16187731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685800"/>
            <a:ext cx="4953000" cy="457200"/>
          </a:xfrm>
        </p:spPr>
        <p:txBody>
          <a:bodyPr vert="horz" lIns="0" tIns="45720" rIns="0" bIns="45720" rtlCol="0" anchor="t">
            <a:normAutofit fontScale="90000"/>
          </a:bodyPr>
          <a:lstStyle/>
          <a:p>
            <a:pPr algn="ctr" rtl="1">
              <a:spcBef>
                <a:spcPct val="20000"/>
              </a:spcBef>
              <a:spcAft>
                <a:spcPts val="600"/>
              </a:spcAft>
              <a:buFont typeface="Wingdings" pitchFamily="2" charset="2"/>
            </a:pPr>
            <a:r>
              <a:rPr lang="fa-IR" sz="2800" dirty="0">
                <a:latin typeface="+mn-lt"/>
                <a:ea typeface="+mn-ea"/>
                <a:cs typeface="B Nazanin" panose="00000400000000000000" pitchFamily="2" charset="-78"/>
              </a:rPr>
              <a:t>همه چیز درباره وب عمیق یا پنهان</a:t>
            </a:r>
            <a:endParaRPr lang="en-US" sz="2800" dirty="0">
              <a:latin typeface="+mn-lt"/>
              <a:ea typeface="+mn-ea"/>
              <a:cs typeface="B Nazanin" panose="00000400000000000000" pitchFamily="2" charset="-78"/>
            </a:endParaRPr>
          </a:p>
        </p:txBody>
      </p:sp>
      <p:sp>
        <p:nvSpPr>
          <p:cNvPr id="4" name="Text Placeholder 3"/>
          <p:cNvSpPr>
            <a:spLocks noGrp="1"/>
          </p:cNvSpPr>
          <p:nvPr>
            <p:ph type="body" idx="2"/>
          </p:nvPr>
        </p:nvSpPr>
        <p:spPr>
          <a:xfrm>
            <a:off x="254617" y="1219200"/>
            <a:ext cx="8458200" cy="5257800"/>
          </a:xfrm>
        </p:spPr>
        <p:txBody>
          <a:bodyPr>
            <a:normAutofit/>
          </a:bodyPr>
          <a:lstStyle/>
          <a:p>
            <a:pPr marL="88900" indent="-88900" algn="just" rtl="1"/>
            <a:r>
              <a:rPr lang="fa-IR" b="1" dirty="0">
                <a:cs typeface="B Nazanin" panose="00000400000000000000" pitchFamily="2" charset="-78"/>
              </a:rPr>
              <a:t> منظور از وب عمیق یا وب پنهان بخشی از شبکه جهان گستر وب است که منابع موجود در آن، خارج از حوزه جستجو و بازیابی مقدماتی موتورهای جستجوی عمومی قراردارد و بازیابی اطلاعات موجود در این بخش از محیط وب، با استفاده و جستجوی مستقیم از این موتورها میسر نیست. به عبارت دیگر امکان بازیابی منابع اطلاعاتی وب پنهان یا از نظر فنی برای موتورهای جستجو مقدور نیست و یا آنها به دلیل محدودیت ­های دیگر از دسترسی و ایندکس ­گذاری این منابع بازمانده ­اند.</a:t>
            </a:r>
            <a:endParaRPr lang="en-US" b="1" dirty="0">
              <a:cs typeface="B Nazanin" panose="00000400000000000000" pitchFamily="2" charset="-78"/>
            </a:endParaRPr>
          </a:p>
        </p:txBody>
      </p:sp>
      <p:pic>
        <p:nvPicPr>
          <p:cNvPr id="4098" name="Picture 2" descr="C:\Users\l.bonakdar\Desktop\invisible web\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47800" y="3048000"/>
            <a:ext cx="6248400" cy="3560064"/>
          </a:xfrm>
          <a:prstGeom prst="rect">
            <a:avLst/>
          </a:prstGeom>
          <a:noFill/>
          <a:extLst>
            <a:ext uri="{909E8E84-426E-40DD-AFC4-6F175D3DCCD1}">
              <a14:hiddenFill xmlns:a14="http://schemas.microsoft.com/office/drawing/2010/main">
                <a:solidFill>
                  <a:srgbClr val="FFFFFF"/>
                </a:solidFill>
              </a14:hiddenFill>
            </a:ext>
          </a:extLst>
        </p:spPr>
      </p:pic>
      <p:sp>
        <p:nvSpPr>
          <p:cNvPr id="3" name="Footer Placeholder 2"/>
          <p:cNvSpPr>
            <a:spLocks noGrp="1"/>
          </p:cNvSpPr>
          <p:nvPr>
            <p:ph type="ftr" sz="quarter" idx="17"/>
          </p:nvPr>
        </p:nvSpPr>
        <p:spPr/>
        <p:txBody>
          <a:bodyPr/>
          <a:lstStyle/>
          <a:p>
            <a:r>
              <a:rPr lang="fa-IR" smtClean="0"/>
              <a:t>سايت جزوه  باما</a:t>
            </a:r>
            <a:endParaRPr lang="en-US"/>
          </a:p>
        </p:txBody>
      </p:sp>
    </p:spTree>
    <p:extLst>
      <p:ext uri="{BB962C8B-B14F-4D97-AF65-F5344CB8AC3E}">
        <p14:creationId xmlns:p14="http://schemas.microsoft.com/office/powerpoint/2010/main" val="8822538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14400"/>
          </a:xfrm>
        </p:spPr>
        <p:txBody>
          <a:bodyPr vert="horz" lIns="0" tIns="45720" rIns="0" bIns="45720" rtlCol="0" anchor="t">
            <a:normAutofit/>
          </a:bodyPr>
          <a:lstStyle/>
          <a:p>
            <a:pPr algn="ctr" rtl="1">
              <a:spcBef>
                <a:spcPct val="20000"/>
              </a:spcBef>
              <a:spcAft>
                <a:spcPts val="600"/>
              </a:spcAft>
              <a:buFont typeface="Wingdings" pitchFamily="2" charset="2"/>
            </a:pPr>
            <a:r>
              <a:rPr lang="fa-IR" sz="2800" b="1" cap="all" spc="100" dirty="0">
                <a:latin typeface="+mn-lt"/>
                <a:ea typeface="+mn-ea"/>
                <a:cs typeface="B Nazanin" panose="00000400000000000000" pitchFamily="2" charset="-78"/>
              </a:rPr>
              <a:t>برخی از دلایل عدم دسترسی به </a:t>
            </a:r>
            <a:r>
              <a:rPr lang="fa-IR" sz="2800" b="1" cap="all" spc="100" dirty="0">
                <a:latin typeface="+mn-lt"/>
                <a:ea typeface="+mn-ea"/>
                <a:cs typeface="B Nazanin" panose="00000400000000000000" pitchFamily="2" charset="-78"/>
              </a:rPr>
              <a:t>وب عمیق یا پنهان</a:t>
            </a:r>
            <a:endParaRPr lang="en-US" sz="2800" b="1" cap="all" spc="100" dirty="0">
              <a:latin typeface="+mn-lt"/>
              <a:ea typeface="+mn-ea"/>
              <a:cs typeface="B Nazanin" panose="00000400000000000000" pitchFamily="2" charset="-78"/>
            </a:endParaRPr>
          </a:p>
        </p:txBody>
      </p:sp>
      <p:sp>
        <p:nvSpPr>
          <p:cNvPr id="3" name="Content Placeholder 2"/>
          <p:cNvSpPr>
            <a:spLocks noGrp="1"/>
          </p:cNvSpPr>
          <p:nvPr>
            <p:ph idx="1"/>
          </p:nvPr>
        </p:nvSpPr>
        <p:spPr>
          <a:xfrm>
            <a:off x="457200" y="1371600"/>
            <a:ext cx="8229600" cy="5181600"/>
          </a:xfrm>
        </p:spPr>
        <p:txBody>
          <a:bodyPr>
            <a:normAutofit/>
          </a:bodyPr>
          <a:lstStyle/>
          <a:p>
            <a:pPr marL="266700" indent="-266700" algn="just" rtl="1">
              <a:buNone/>
            </a:pPr>
            <a:r>
              <a:rPr lang="fa-IR" dirty="0"/>
              <a:t>۱- </a:t>
            </a:r>
            <a:r>
              <a:rPr lang="fa-IR" sz="1400" b="1" dirty="0">
                <a:cs typeface="B Nazanin" panose="00000400000000000000" pitchFamily="2" charset="-78"/>
              </a:rPr>
              <a:t>نقاطی </a:t>
            </a:r>
            <a:r>
              <a:rPr lang="fa-IR" sz="1400" b="1" dirty="0">
                <a:cs typeface="B Nazanin" panose="00000400000000000000" pitchFamily="2" charset="-78"/>
              </a:rPr>
              <a:t>از وب هستند که به خاطر احتیاج به نام کاربری و رمز عبور امکان دسترسی به آنها وجود ندارد</a:t>
            </a:r>
            <a:r>
              <a:rPr lang="fa-IR" sz="1400" b="1" dirty="0">
                <a:cs typeface="B Nazanin" panose="00000400000000000000" pitchFamily="2" charset="-78"/>
              </a:rPr>
              <a:t>.</a:t>
            </a:r>
            <a:endParaRPr lang="fa-IR" sz="1400" b="1" dirty="0">
              <a:cs typeface="B Nazanin" panose="00000400000000000000" pitchFamily="2" charset="-78"/>
            </a:endParaRPr>
          </a:p>
          <a:p>
            <a:pPr marL="266700" indent="-266700" algn="just" rtl="1">
              <a:buNone/>
            </a:pPr>
            <a:r>
              <a:rPr lang="fa-IR" sz="1400" b="1" dirty="0">
                <a:cs typeface="B Nazanin" panose="00000400000000000000" pitchFamily="2" charset="-78"/>
              </a:rPr>
              <a:t>۲- </a:t>
            </a:r>
            <a:r>
              <a:rPr lang="fa-IR" sz="1400" b="1" dirty="0">
                <a:cs typeface="B Nazanin" panose="00000400000000000000" pitchFamily="2" charset="-78"/>
              </a:rPr>
              <a:t>برخی اطلاعات در صورتی قابل مشاهده می­ گردند که خریداری شوند، این بخش که به وب ملکی شهرت دارد نیز از دید موتورهای جستجوگر پنهان است</a:t>
            </a:r>
            <a:r>
              <a:rPr lang="fa-IR" sz="1400" b="1" dirty="0">
                <a:cs typeface="B Nazanin" panose="00000400000000000000" pitchFamily="2" charset="-78"/>
              </a:rPr>
              <a:t>.</a:t>
            </a:r>
            <a:endParaRPr lang="fa-IR" sz="1400" b="1" dirty="0">
              <a:cs typeface="B Nazanin" panose="00000400000000000000" pitchFamily="2" charset="-78"/>
            </a:endParaRPr>
          </a:p>
          <a:p>
            <a:pPr marL="266700" indent="-266700" algn="just" rtl="1">
              <a:buNone/>
            </a:pPr>
            <a:r>
              <a:rPr lang="fa-IR" sz="1400" b="1" dirty="0">
                <a:cs typeface="B Nazanin" panose="00000400000000000000" pitchFamily="2" charset="-78"/>
              </a:rPr>
              <a:t>۳- </a:t>
            </a:r>
            <a:r>
              <a:rPr lang="fa-IR" sz="1400" b="1" dirty="0">
                <a:cs typeface="B Nazanin" panose="00000400000000000000" pitchFamily="2" charset="-78"/>
              </a:rPr>
              <a:t>بخش </a:t>
            </a:r>
            <a:r>
              <a:rPr lang="fa-IR" sz="1400" b="1" dirty="0">
                <a:cs typeface="B Nazanin" panose="00000400000000000000" pitchFamily="2" charset="-78"/>
              </a:rPr>
              <a:t>دیگری از وب نامرئی، به مجموعه ای از اطلاعات الکترونیکی پیوسته اطلاق میشود که آنها معمولا خارج از حوزه جستجوی موتورهای جستجوگر قرار دارند هریک از این پایگاه ها صفحه جستجوی مبتنی بر وب دارند، که امکان جستجو در آنها برای کاربران را فراهم می کند، اما خزنده های موتورهای جستجو توان ورود به آن ها را ندارند و در نتیجه حجم انبوهی از اطلاعات، نمایه نشده باقی می ماند</a:t>
            </a:r>
            <a:r>
              <a:rPr lang="fa-IR" sz="1400" b="1" dirty="0">
                <a:cs typeface="B Nazanin" panose="00000400000000000000" pitchFamily="2" charset="-78"/>
              </a:rPr>
              <a:t>.</a:t>
            </a:r>
          </a:p>
          <a:p>
            <a:pPr marL="266700" indent="-266700" algn="just" rtl="1">
              <a:buNone/>
            </a:pPr>
            <a:r>
              <a:rPr lang="fa-IR" sz="1400" b="1" dirty="0">
                <a:cs typeface="B Nazanin" panose="00000400000000000000" pitchFamily="2" charset="-78"/>
              </a:rPr>
              <a:t>۴- </a:t>
            </a:r>
            <a:r>
              <a:rPr lang="fa-IR" sz="1400" b="1" dirty="0">
                <a:cs typeface="B Nazanin" panose="00000400000000000000" pitchFamily="2" charset="-78"/>
              </a:rPr>
              <a:t>منابع </a:t>
            </a:r>
            <a:r>
              <a:rPr lang="fa-IR" sz="1400" b="1" dirty="0">
                <a:cs typeface="B Nazanin" panose="00000400000000000000" pitchFamily="2" charset="-78"/>
              </a:rPr>
              <a:t>اطلاعاتی غیرمتنی نیز جزء وب پنهان بشمار می­روند چون موتورهای جستجوگر برای ایندکس گذاری منابع ابرمتن </a:t>
            </a:r>
            <a:r>
              <a:rPr lang="en-US" sz="1400" b="1" dirty="0">
                <a:cs typeface="B Nazanin" panose="00000400000000000000" pitchFamily="2" charset="-78"/>
              </a:rPr>
              <a:t>Hypertext </a:t>
            </a:r>
            <a:r>
              <a:rPr lang="fa-IR" sz="1400" b="1" dirty="0">
                <a:cs typeface="B Nazanin" panose="00000400000000000000" pitchFamily="2" charset="-78"/>
              </a:rPr>
              <a:t>طراحی شده اند درحالیکه بسیاری از منابع موجود در وب در قالب ­های دیگر و معمولا غیرمتنی (تصویر، منابع دیداری شنیداری و …) ظاهر می ­شوند و امکان ایندکس گذاری آن­ها در موتورهای جستجوگر وجود ندارد</a:t>
            </a:r>
            <a:r>
              <a:rPr lang="fa-IR" sz="1400" b="1" dirty="0">
                <a:cs typeface="B Nazanin" panose="00000400000000000000" pitchFamily="2" charset="-78"/>
              </a:rPr>
              <a:t>.</a:t>
            </a:r>
            <a:endParaRPr lang="fa-IR" sz="1400" b="1" dirty="0">
              <a:cs typeface="B Nazanin" panose="00000400000000000000" pitchFamily="2" charset="-78"/>
            </a:endParaRPr>
          </a:p>
          <a:p>
            <a:pPr marL="266700" indent="-266700" algn="just" rtl="1">
              <a:buNone/>
            </a:pPr>
            <a:r>
              <a:rPr lang="fa-IR" sz="1400" b="1" dirty="0">
                <a:cs typeface="B Nazanin" panose="00000400000000000000" pitchFamily="2" charset="-78"/>
              </a:rPr>
              <a:t>۵- </a:t>
            </a:r>
            <a:r>
              <a:rPr lang="fa-IR" sz="1400" b="1" dirty="0">
                <a:cs typeface="B Nazanin" panose="00000400000000000000" pitchFamily="2" charset="-78"/>
              </a:rPr>
              <a:t>با </a:t>
            </a:r>
            <a:r>
              <a:rPr lang="fa-IR" sz="1400" b="1" dirty="0">
                <a:cs typeface="B Nazanin" panose="00000400000000000000" pitchFamily="2" charset="-78"/>
              </a:rPr>
              <a:t>توجه به استفاده اغلب موتورهای جستجوگر از الگوریتم عنکبوتی، در صورتی که صفحه وبی به هیچ جا متصل نشده باشد، دسترسی به آن از طریق موتورهای جستجو غیرممکن است.</a:t>
            </a:r>
            <a:endParaRPr lang="en-US" sz="1400" b="1" dirty="0">
              <a:cs typeface="B Nazanin" panose="00000400000000000000" pitchFamily="2" charset="-78"/>
            </a:endParaRPr>
          </a:p>
        </p:txBody>
      </p:sp>
      <p:sp>
        <p:nvSpPr>
          <p:cNvPr id="4" name="Footer Placeholder 3"/>
          <p:cNvSpPr>
            <a:spLocks noGrp="1"/>
          </p:cNvSpPr>
          <p:nvPr>
            <p:ph type="ftr" sz="quarter" idx="12"/>
          </p:nvPr>
        </p:nvSpPr>
        <p:spPr/>
        <p:txBody>
          <a:bodyPr/>
          <a:lstStyle/>
          <a:p>
            <a:r>
              <a:rPr lang="fa-IR" smtClean="0"/>
              <a:t>سايت جزوه  باما</a:t>
            </a:r>
            <a:endParaRPr lang="en-US"/>
          </a:p>
        </p:txBody>
      </p:sp>
    </p:spTree>
    <p:extLst>
      <p:ext uri="{BB962C8B-B14F-4D97-AF65-F5344CB8AC3E}">
        <p14:creationId xmlns:p14="http://schemas.microsoft.com/office/powerpoint/2010/main" val="1353590310"/>
      </p:ext>
    </p:extLst>
  </p:cSld>
  <p:clrMapOvr>
    <a:masterClrMapping/>
  </p:clrMapOvr>
</p:sld>
</file>

<file path=ppt/theme/theme1.xml><?xml version="1.0" encoding="utf-8"?>
<a:theme xmlns:a="http://schemas.openxmlformats.org/drawingml/2006/main" name="Macro">
  <a:themeElements>
    <a:clrScheme name="Macro">
      <a:dk1>
        <a:sysClr val="windowText" lastClr="000000"/>
      </a:dk1>
      <a:lt1>
        <a:sysClr val="window" lastClr="FFFFFF"/>
      </a:lt1>
      <a:dk2>
        <a:srgbClr val="3F3F4D"/>
      </a:dk2>
      <a:lt2>
        <a:srgbClr val="DDDDDD"/>
      </a:lt2>
      <a:accent1>
        <a:srgbClr val="A51009"/>
      </a:accent1>
      <a:accent2>
        <a:srgbClr val="DE7014"/>
      </a:accent2>
      <a:accent3>
        <a:srgbClr val="704836"/>
      </a:accent3>
      <a:accent4>
        <a:srgbClr val="F2B431"/>
      </a:accent4>
      <a:accent5>
        <a:srgbClr val="7F221D"/>
      </a:accent5>
      <a:accent6>
        <a:srgbClr val="CDAC77"/>
      </a:accent6>
      <a:hlink>
        <a:srgbClr val="F5B123"/>
      </a:hlink>
      <a:folHlink>
        <a:srgbClr val="E19B0B"/>
      </a:folHlink>
    </a:clrScheme>
    <a:fontScheme name="Macro">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cro">
      <a:fillStyleLst>
        <a:solidFill>
          <a:schemeClr val="phClr"/>
        </a:solidFill>
        <a:gradFill rotWithShape="1">
          <a:gsLst>
            <a:gs pos="0">
              <a:schemeClr val="phClr">
                <a:tint val="65000"/>
                <a:satMod val="300000"/>
              </a:schemeClr>
            </a:gs>
            <a:gs pos="100000">
              <a:schemeClr val="phClr">
                <a:tint val="80000"/>
                <a:satMod val="150000"/>
              </a:schemeClr>
            </a:gs>
          </a:gsLst>
          <a:lin ang="5400000" scaled="0"/>
        </a:gradFill>
        <a:gradFill rotWithShape="1">
          <a:gsLst>
            <a:gs pos="0">
              <a:schemeClr val="phClr">
                <a:shade val="90000"/>
                <a:satMod val="300000"/>
              </a:schemeClr>
            </a:gs>
            <a:gs pos="100000">
              <a:schemeClr val="phClr">
                <a:satMod val="150000"/>
              </a:schemeClr>
            </a:gs>
          </a:gsLst>
          <a:path path="circle">
            <a:fillToRect l="50000" t="100000" r="100000" b="50000"/>
          </a:path>
        </a:gradFill>
      </a:fillStyleLst>
      <a:lnStyleLst>
        <a:ln w="9525" cap="flat" cmpd="sng" algn="ctr">
          <a:solidFill>
            <a:schemeClr val="phClr"/>
          </a:solidFill>
          <a:prstDash val="solid"/>
        </a:ln>
        <a:ln w="13970" cap="flat" cmpd="sng" algn="ctr">
          <a:solidFill>
            <a:schemeClr val="phClr"/>
          </a:solidFill>
          <a:prstDash val="solid"/>
        </a:ln>
        <a:ln w="22225" cap="flat" cmpd="sng" algn="ctr">
          <a:solidFill>
            <a:schemeClr val="phClr"/>
          </a:solidFill>
          <a:prstDash val="solid"/>
        </a:ln>
      </a:lnStyleLst>
      <a:effectStyleLst>
        <a:effectStyle>
          <a:effectLst>
            <a:outerShdw blurRad="50800" dist="25400" dir="5400000" rotWithShape="0">
              <a:srgbClr val="000000">
                <a:alpha val="70000"/>
              </a:srgbClr>
            </a:outerShdw>
          </a:effectLst>
        </a:effectStyle>
        <a:effectStyle>
          <a:effectLst>
            <a:outerShdw blurRad="25400" dist="25400" dir="5400000" rotWithShape="0">
              <a:srgbClr val="000000">
                <a:alpha val="70000"/>
              </a:srgbClr>
            </a:outerShdw>
          </a:effectLst>
          <a:scene3d>
            <a:camera prst="orthographicFront">
              <a:rot lat="0" lon="0" rev="0"/>
            </a:camera>
            <a:lightRig rig="threePt" dir="tl"/>
          </a:scene3d>
          <a:sp3d contourW="15875" prstMaterial="softmetal">
            <a:bevelT w="25400" h="19050" prst="angle"/>
            <a:contourClr>
              <a:schemeClr val="phClr">
                <a:shade val="30000"/>
              </a:schemeClr>
            </a:contourClr>
          </a:sp3d>
        </a:effectStyle>
        <a:effectStyle>
          <a:effectLst>
            <a:outerShdw blurRad="25400" dist="25400" dir="5400000" rotWithShape="0">
              <a:srgbClr val="000000">
                <a:alpha val="40000"/>
              </a:srgbClr>
            </a:outerShdw>
          </a:effectLst>
          <a:scene3d>
            <a:camera prst="orthographicFront">
              <a:rot lat="0" lon="0" rev="0"/>
            </a:camera>
            <a:lightRig rig="threePt" dir="tl"/>
          </a:scene3d>
          <a:sp3d contourW="19050" prstMaterial="metal">
            <a:bevelT w="63500" h="31750" prst="angle"/>
            <a:contourClr>
              <a:schemeClr val="phClr">
                <a:shade val="25000"/>
                <a:satMod val="130000"/>
              </a:schemeClr>
            </a:contourClr>
          </a:sp3d>
        </a:effectStyle>
      </a:effectStyleLst>
      <a:bgFillStyleLst>
        <a:solidFill>
          <a:schemeClr val="phClr"/>
        </a:solidFill>
        <a:gradFill rotWithShape="1">
          <a:gsLst>
            <a:gs pos="0">
              <a:schemeClr val="phClr">
                <a:tint val="67000"/>
                <a:shade val="93000"/>
                <a:satMod val="110000"/>
                <a:lumMod val="90000"/>
              </a:schemeClr>
            </a:gs>
            <a:gs pos="76000">
              <a:schemeClr val="phClr">
                <a:tint val="85000"/>
                <a:shade val="75000"/>
                <a:satMod val="120000"/>
              </a:schemeClr>
            </a:gs>
            <a:gs pos="100000">
              <a:schemeClr val="phClr">
                <a:tint val="86000"/>
                <a:shade val="50000"/>
                <a:satMod val="130000"/>
              </a:schemeClr>
            </a:gs>
          </a:gsLst>
          <a:lin ang="5400000" scaled="0"/>
        </a:gradFill>
        <a:gradFill rotWithShape="1">
          <a:gsLst>
            <a:gs pos="0">
              <a:schemeClr val="phClr">
                <a:tint val="96000"/>
                <a:shade val="35000"/>
                <a:satMod val="146000"/>
                <a:lumMod val="101000"/>
              </a:schemeClr>
            </a:gs>
            <a:gs pos="26000">
              <a:schemeClr val="phClr">
                <a:tint val="96000"/>
                <a:shade val="96000"/>
                <a:satMod val="190000"/>
              </a:schemeClr>
            </a:gs>
            <a:gs pos="100000">
              <a:schemeClr val="phClr">
                <a:tint val="60000"/>
                <a:shade val="90000"/>
                <a:satMod val="220000"/>
                <a:lumMod val="11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Macro</Template>
  <TotalTime>105</TotalTime>
  <Words>2441</Words>
  <Application>Microsoft Office PowerPoint</Application>
  <PresentationFormat>On-screen Show (4:3)</PresentationFormat>
  <Paragraphs>76</Paragraphs>
  <Slides>18</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B Nazanin</vt:lpstr>
      <vt:lpstr>Calibri</vt:lpstr>
      <vt:lpstr>EntezareZohoor D3</vt:lpstr>
      <vt:lpstr>Times New Roman</vt:lpstr>
      <vt:lpstr>Wingdings</vt:lpstr>
      <vt:lpstr>Macro</vt:lpstr>
      <vt:lpstr>PowerPoint Presentation</vt:lpstr>
      <vt:lpstr>Invisible Web وب نامرئی وب عمیق</vt:lpstr>
      <vt:lpstr>مقدمه</vt:lpstr>
      <vt:lpstr>وب نامرئی</vt:lpstr>
      <vt:lpstr>اصطلاح وب نامرئی یا وب “ژرف” به مخزن عظیمی از اطلاعات اطلاق می شود که موتورهای جستجو به آنها دسترسی مستقیم ندارند به طور مثال پایگاه داده کتابخانه های دانشگاهها، سایتهایی که برای مشاهده آنها نیاز به رمز عبور داریم و سایتهایی که به هر دلیل، موتورهای جستجو از فهرست بندی آنها، منع شده اند.   بر خلاف صفحات قابل مشاهده (یعنی همین وبی که می توانید توسط موتورهای جستجو ببینید) اطلاعاتی در پایگاههای داده موجود است که اسپایدرها و رباتهای خزنده بدانها دسترسی ندارند.  بعنوان نمونه، اغلب مردم گوگل را بعنوان دارنده بزرگترین پایگاه داده جستجو تصور می کنند که حدودا ۸ بیلیون صفحه را فهرست بندی کرده است. این رقم بزرگ است ولی اگر وب مخفی را در نظر بگیریم این رقم را بایستی در ۵۰۰ ضرب کنیم.  بعلاوه گوگل فقط صفحات قابل جستجو را که حدودا ۲۵۰ بیلیون است ذخیره کرده است ولی از رقم دقیق صفحات غیر قابل جستجو خبری نیست.</vt:lpstr>
      <vt:lpstr> آمارهای جالب:</vt:lpstr>
      <vt:lpstr>دسترسی به وب عمیق</vt:lpstr>
      <vt:lpstr>همه چیز درباره وب عمیق یا پنهان</vt:lpstr>
      <vt:lpstr>برخی از دلایل عدم دسترسی به وب عمیق یا پنهان</vt:lpstr>
      <vt:lpstr>اهمیت وب عمیق</vt:lpstr>
      <vt:lpstr>نمونه ای از اعمال غیرقانونی در وب عمیق</vt:lpstr>
      <vt:lpstr>بخش‌هاي مختلف وب نامرئي</vt:lpstr>
      <vt:lpstr>PowerPoint Presentation</vt:lpstr>
      <vt:lpstr>PowerPoint Presentation</vt:lpstr>
      <vt:lpstr>PowerPoint Presentation</vt:lpstr>
      <vt:lpstr>شيوه‌هاي کسب اطلاعات در وب نامرئي</vt:lpstr>
      <vt:lpstr> خلاصه و نتیجه گیری</vt:lpstr>
      <vt:lpstr>در پایان</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Invisible Web</dc:title>
  <dc:creator>Lisa Bonakdar</dc:creator>
  <cp:lastModifiedBy>Negar Eskandari</cp:lastModifiedBy>
  <cp:revision>44</cp:revision>
  <dcterms:created xsi:type="dcterms:W3CDTF">2006-08-16T00:00:00Z</dcterms:created>
  <dcterms:modified xsi:type="dcterms:W3CDTF">2026-01-11T04:39:09Z</dcterms:modified>
</cp:coreProperties>
</file>