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4" r:id="rId1"/>
  </p:sldMasterIdLst>
  <p:notesMasterIdLst>
    <p:notesMasterId r:id="rId25"/>
  </p:notesMasterIdLst>
  <p:sldIdLst>
    <p:sldId id="287" r:id="rId2"/>
    <p:sldId id="286" r:id="rId3"/>
    <p:sldId id="257"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6" r:id="rId18"/>
    <p:sldId id="282" r:id="rId19"/>
    <p:sldId id="283" r:id="rId20"/>
    <p:sldId id="284" r:id="rId21"/>
    <p:sldId id="277" r:id="rId22"/>
    <p:sldId id="279" r:id="rId23"/>
    <p:sldId id="280" r:id="rId2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C35242-531E-4A25-9F9E-BD6CA1EBEA46}" type="datetimeFigureOut">
              <a:rPr lang="en-US" smtClean="0"/>
              <a:t>8/3/2025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8B2BA-6417-4904-A2E8-33A2D5EA0A53}" type="slidenum">
              <a:rPr lang="en-US" smtClean="0"/>
              <a:t>‹#›</a:t>
            </a:fld>
            <a:endParaRPr lang="en-US"/>
          </a:p>
        </p:txBody>
      </p:sp>
    </p:spTree>
    <p:extLst>
      <p:ext uri="{BB962C8B-B14F-4D97-AF65-F5344CB8AC3E}">
        <p14:creationId xmlns:p14="http://schemas.microsoft.com/office/powerpoint/2010/main" val="3919989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297C3414-D46E-54C0-1BF0-5701EE5FF845}"/>
              </a:ext>
            </a:extLst>
          </p:cNvPr>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109CF1FF-A6D6-01EB-4285-C8C9E6FFB96A}"/>
              </a:ext>
            </a:extLst>
          </p:cNvPr>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C546A78B-74A6-F0FE-82C6-00BA27A70F1F}"/>
              </a:ext>
            </a:extLst>
          </p:cNvPr>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a:t>Click to edit Master title style</a:t>
            </a:r>
          </a:p>
        </p:txBody>
      </p:sp>
      <p:sp>
        <p:nvSpPr>
          <p:cNvPr id="5" name="Date Placeholder 14">
            <a:extLst>
              <a:ext uri="{FF2B5EF4-FFF2-40B4-BE49-F238E27FC236}">
                <a16:creationId xmlns:a16="http://schemas.microsoft.com/office/drawing/2014/main" id="{E5069CA9-E16F-175C-6A32-C3A39C47CF29}"/>
              </a:ext>
            </a:extLst>
          </p:cNvPr>
          <p:cNvSpPr>
            <a:spLocks noGrp="1"/>
          </p:cNvSpPr>
          <p:nvPr>
            <p:ph type="dt" sz="half" idx="10"/>
          </p:nvPr>
        </p:nvSpPr>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06758770-3860-7C2B-3B9C-9990F8563B62}"/>
              </a:ext>
            </a:extLst>
          </p:cNvPr>
          <p:cNvSpPr>
            <a:spLocks noGrp="1"/>
          </p:cNvSpPr>
          <p:nvPr>
            <p:ph type="sldNum" sz="quarter" idx="11"/>
          </p:nvPr>
        </p:nvSpPr>
        <p:spPr/>
        <p:txBody>
          <a:bodyPr/>
          <a:lstStyle>
            <a:lvl1pPr>
              <a:defRPr/>
            </a:lvl1pPr>
          </a:lstStyle>
          <a:p>
            <a:fld id="{EE4D1995-6E6F-4FFD-BBAA-42690FF40F58}" type="slidenum">
              <a:rPr lang="ar-SA" altLang="en-US"/>
              <a:pPr/>
              <a:t>‹#›</a:t>
            </a:fld>
            <a:endParaRPr lang="en-US" altLang="en-US"/>
          </a:p>
        </p:txBody>
      </p:sp>
      <p:sp>
        <p:nvSpPr>
          <p:cNvPr id="7" name="Footer Placeholder 16">
            <a:extLst>
              <a:ext uri="{FF2B5EF4-FFF2-40B4-BE49-F238E27FC236}">
                <a16:creationId xmlns:a16="http://schemas.microsoft.com/office/drawing/2014/main" id="{286D94DB-DE1D-613A-9E13-8C0F355F0254}"/>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14362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D853BF26-A5B2-8DE5-0F42-DEFBB82F9FAB}"/>
              </a:ext>
            </a:extLst>
          </p:cNvPr>
          <p:cNvSpPr>
            <a:spLocks noGrp="1"/>
          </p:cNvSpPr>
          <p:nvPr>
            <p:ph type="dt" sz="half" idx="10"/>
          </p:nvPr>
        </p:nvSpPr>
        <p:spPr/>
        <p:txBody>
          <a:bodyPr/>
          <a:lstStyle>
            <a:lvl1pPr>
              <a:defRPr/>
            </a:lvl1pPr>
          </a:lstStyle>
          <a:p>
            <a:pPr>
              <a:defRPr/>
            </a:pPr>
            <a:endParaRPr lang="en-US"/>
          </a:p>
        </p:txBody>
      </p:sp>
      <p:sp>
        <p:nvSpPr>
          <p:cNvPr id="5" name="Footer Placeholder 9">
            <a:extLst>
              <a:ext uri="{FF2B5EF4-FFF2-40B4-BE49-F238E27FC236}">
                <a16:creationId xmlns:a16="http://schemas.microsoft.com/office/drawing/2014/main" id="{093C9F6D-70E2-7FF4-001F-0DB3FB15B2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068943AC-E730-041B-5518-9FE0B612010A}"/>
              </a:ext>
            </a:extLst>
          </p:cNvPr>
          <p:cNvSpPr>
            <a:spLocks noGrp="1"/>
          </p:cNvSpPr>
          <p:nvPr>
            <p:ph type="sldNum" sz="quarter" idx="12"/>
          </p:nvPr>
        </p:nvSpPr>
        <p:spPr/>
        <p:txBody>
          <a:bodyPr/>
          <a:lstStyle>
            <a:lvl1pPr>
              <a:defRPr/>
            </a:lvl1pPr>
          </a:lstStyle>
          <a:p>
            <a:fld id="{CB6C4C43-AE11-46ED-BBB6-5C3B7074B3A2}" type="slidenum">
              <a:rPr lang="ar-SA" altLang="en-US"/>
              <a:pPr/>
              <a:t>‹#›</a:t>
            </a:fld>
            <a:endParaRPr lang="en-US" altLang="en-US"/>
          </a:p>
        </p:txBody>
      </p:sp>
    </p:spTree>
    <p:extLst>
      <p:ext uri="{BB962C8B-B14F-4D97-AF65-F5344CB8AC3E}">
        <p14:creationId xmlns:p14="http://schemas.microsoft.com/office/powerpoint/2010/main" val="139457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1AF66518-7C4D-7DCD-CFA5-8C5A1BAA8D42}"/>
              </a:ext>
            </a:extLst>
          </p:cNvPr>
          <p:cNvSpPr>
            <a:spLocks noGrp="1"/>
          </p:cNvSpPr>
          <p:nvPr>
            <p:ph type="dt" sz="half" idx="10"/>
          </p:nvPr>
        </p:nvSpPr>
        <p:spPr/>
        <p:txBody>
          <a:bodyPr/>
          <a:lstStyle>
            <a:lvl1pPr>
              <a:defRPr/>
            </a:lvl1pPr>
          </a:lstStyle>
          <a:p>
            <a:pPr>
              <a:defRPr/>
            </a:pPr>
            <a:endParaRPr lang="en-US"/>
          </a:p>
        </p:txBody>
      </p:sp>
      <p:sp>
        <p:nvSpPr>
          <p:cNvPr id="5" name="Footer Placeholder 9">
            <a:extLst>
              <a:ext uri="{FF2B5EF4-FFF2-40B4-BE49-F238E27FC236}">
                <a16:creationId xmlns:a16="http://schemas.microsoft.com/office/drawing/2014/main" id="{D61A76EC-8CB3-8A2E-4E22-8DF594433AE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949960D1-3A10-0EB9-5519-A4F656D1DD89}"/>
              </a:ext>
            </a:extLst>
          </p:cNvPr>
          <p:cNvSpPr>
            <a:spLocks noGrp="1"/>
          </p:cNvSpPr>
          <p:nvPr>
            <p:ph type="sldNum" sz="quarter" idx="12"/>
          </p:nvPr>
        </p:nvSpPr>
        <p:spPr/>
        <p:txBody>
          <a:bodyPr/>
          <a:lstStyle>
            <a:lvl1pPr>
              <a:defRPr/>
            </a:lvl1pPr>
          </a:lstStyle>
          <a:p>
            <a:fld id="{EFE68763-D5F2-43AA-8903-0128736E6CA5}" type="slidenum">
              <a:rPr lang="ar-SA" altLang="en-US"/>
              <a:pPr/>
              <a:t>‹#›</a:t>
            </a:fld>
            <a:endParaRPr lang="en-US" altLang="en-US"/>
          </a:p>
        </p:txBody>
      </p:sp>
    </p:spTree>
    <p:extLst>
      <p:ext uri="{BB962C8B-B14F-4D97-AF65-F5344CB8AC3E}">
        <p14:creationId xmlns:p14="http://schemas.microsoft.com/office/powerpoint/2010/main" val="2267814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600200"/>
            <a:ext cx="4038600" cy="4525963"/>
          </a:xfrm>
        </p:spPr>
        <p:txBody>
          <a:bodyPr>
            <a:normAutofit/>
          </a:bodyPr>
          <a:lstStyle/>
          <a:p>
            <a:pPr lvl="0"/>
            <a:endParaRPr lang="en-US" noProof="0"/>
          </a:p>
        </p:txBody>
      </p:sp>
      <p:sp>
        <p:nvSpPr>
          <p:cNvPr id="5" name="Date Placeholder 4">
            <a:extLst>
              <a:ext uri="{FF2B5EF4-FFF2-40B4-BE49-F238E27FC236}">
                <a16:creationId xmlns:a16="http://schemas.microsoft.com/office/drawing/2014/main" id="{3D06A246-8C3E-9DD6-564A-87548BD37604}"/>
              </a:ext>
            </a:extLst>
          </p:cNvPr>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589CFEDC-F0D9-978D-63BF-386E3F9FB0AC}"/>
              </a:ext>
            </a:extLst>
          </p:cNvPr>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C1A0100-1B5A-296A-7A24-DA88F3544815}"/>
              </a:ext>
            </a:extLst>
          </p:cNvPr>
          <p:cNvSpPr>
            <a:spLocks noGrp="1"/>
          </p:cNvSpPr>
          <p:nvPr>
            <p:ph type="sldNum" sz="quarter" idx="12"/>
          </p:nvPr>
        </p:nvSpPr>
        <p:spPr>
          <a:xfrm>
            <a:off x="457200" y="6245225"/>
            <a:ext cx="2133600" cy="476250"/>
          </a:xfrm>
        </p:spPr>
        <p:txBody>
          <a:bodyPr/>
          <a:lstStyle>
            <a:lvl1pPr>
              <a:defRPr/>
            </a:lvl1pPr>
          </a:lstStyle>
          <a:p>
            <a:fld id="{01489D8B-331B-48D5-90FC-BFC173F2F1D2}" type="slidenum">
              <a:rPr lang="ar-SA" altLang="en-US"/>
              <a:pPr/>
              <a:t>‹#›</a:t>
            </a:fld>
            <a:endParaRPr lang="en-US" altLang="en-US"/>
          </a:p>
        </p:txBody>
      </p:sp>
    </p:spTree>
    <p:extLst>
      <p:ext uri="{BB962C8B-B14F-4D97-AF65-F5344CB8AC3E}">
        <p14:creationId xmlns:p14="http://schemas.microsoft.com/office/powerpoint/2010/main" val="2856276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rtlCol="0"/>
          <a:lstStyle/>
          <a:p>
            <a:r>
              <a:rPr lang="en-US"/>
              <a:t>Click to edit Master title style</a:t>
            </a:r>
          </a:p>
        </p:txBody>
      </p:sp>
      <p:sp>
        <p:nvSpPr>
          <p:cNvPr id="2" name="Date Placeholder 23">
            <a:extLst>
              <a:ext uri="{FF2B5EF4-FFF2-40B4-BE49-F238E27FC236}">
                <a16:creationId xmlns:a16="http://schemas.microsoft.com/office/drawing/2014/main" id="{365E1845-1631-2AF3-5D5D-D637EC0DA029}"/>
              </a:ext>
            </a:extLst>
          </p:cNvPr>
          <p:cNvSpPr>
            <a:spLocks noGrp="1"/>
          </p:cNvSpPr>
          <p:nvPr>
            <p:ph type="dt" sz="half" idx="10"/>
          </p:nvPr>
        </p:nvSpPr>
        <p:spPr/>
        <p:txBody>
          <a:bodyPr/>
          <a:lstStyle>
            <a:lvl1pPr>
              <a:defRPr/>
            </a:lvl1pPr>
          </a:lstStyle>
          <a:p>
            <a:pPr>
              <a:defRPr/>
            </a:pPr>
            <a:endParaRPr lang="en-US"/>
          </a:p>
        </p:txBody>
      </p:sp>
      <p:sp>
        <p:nvSpPr>
          <p:cNvPr id="3" name="Footer Placeholder 9">
            <a:extLst>
              <a:ext uri="{FF2B5EF4-FFF2-40B4-BE49-F238E27FC236}">
                <a16:creationId xmlns:a16="http://schemas.microsoft.com/office/drawing/2014/main" id="{CDC75595-D0B9-5328-D67C-66175E63CD8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1">
            <a:extLst>
              <a:ext uri="{FF2B5EF4-FFF2-40B4-BE49-F238E27FC236}">
                <a16:creationId xmlns:a16="http://schemas.microsoft.com/office/drawing/2014/main" id="{65378E85-8A3D-6B11-1B93-2B7C1C303FA3}"/>
              </a:ext>
            </a:extLst>
          </p:cNvPr>
          <p:cNvSpPr>
            <a:spLocks noGrp="1"/>
          </p:cNvSpPr>
          <p:nvPr>
            <p:ph type="sldNum" sz="quarter" idx="12"/>
          </p:nvPr>
        </p:nvSpPr>
        <p:spPr/>
        <p:txBody>
          <a:bodyPr/>
          <a:lstStyle>
            <a:lvl1pPr>
              <a:defRPr/>
            </a:lvl1pPr>
          </a:lstStyle>
          <a:p>
            <a:fld id="{591AE63F-0079-4779-969A-B3831019C62B}" type="slidenum">
              <a:rPr lang="ar-SA" altLang="en-US"/>
              <a:pPr/>
              <a:t>‹#›</a:t>
            </a:fld>
            <a:endParaRPr lang="en-US" altLang="en-US"/>
          </a:p>
        </p:txBody>
      </p:sp>
    </p:spTree>
    <p:extLst>
      <p:ext uri="{BB962C8B-B14F-4D97-AF65-F5344CB8AC3E}">
        <p14:creationId xmlns:p14="http://schemas.microsoft.com/office/powerpoint/2010/main" val="1285931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C427972D-59F0-FE6D-8989-4BD28CA3CA73}"/>
              </a:ext>
            </a:extLst>
          </p:cNvPr>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a:t>Click to edit Master title style</a:t>
            </a:r>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5" name="Date Placeholder 3">
            <a:extLst>
              <a:ext uri="{FF2B5EF4-FFF2-40B4-BE49-F238E27FC236}">
                <a16:creationId xmlns:a16="http://schemas.microsoft.com/office/drawing/2014/main" id="{F4F22503-095E-C2ED-C720-8D475DA3279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352995A-FC51-7A8D-AFEE-AB252CA8741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19A2722-D082-629C-740B-6934C3F53CE2}"/>
              </a:ext>
            </a:extLst>
          </p:cNvPr>
          <p:cNvSpPr>
            <a:spLocks noGrp="1"/>
          </p:cNvSpPr>
          <p:nvPr>
            <p:ph type="sldNum" sz="quarter" idx="12"/>
          </p:nvPr>
        </p:nvSpPr>
        <p:spPr/>
        <p:txBody>
          <a:bodyPr/>
          <a:lstStyle>
            <a:lvl1pPr>
              <a:defRPr/>
            </a:lvl1pPr>
          </a:lstStyle>
          <a:p>
            <a:fld id="{7D79954E-7C13-448B-B893-496BE37C12F5}" type="slidenum">
              <a:rPr lang="ar-SA" altLang="en-US"/>
              <a:pPr/>
              <a:t>‹#›</a:t>
            </a:fld>
            <a:endParaRPr lang="en-US" altLang="en-US"/>
          </a:p>
        </p:txBody>
      </p:sp>
    </p:spTree>
    <p:extLst>
      <p:ext uri="{BB962C8B-B14F-4D97-AF65-F5344CB8AC3E}">
        <p14:creationId xmlns:p14="http://schemas.microsoft.com/office/powerpoint/2010/main" val="2463624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3">
            <a:extLst>
              <a:ext uri="{FF2B5EF4-FFF2-40B4-BE49-F238E27FC236}">
                <a16:creationId xmlns:a16="http://schemas.microsoft.com/office/drawing/2014/main" id="{37349FF6-E3FE-63D9-709D-604F670644DB}"/>
              </a:ext>
            </a:extLst>
          </p:cNvPr>
          <p:cNvSpPr>
            <a:spLocks noGrp="1"/>
          </p:cNvSpPr>
          <p:nvPr>
            <p:ph type="dt" sz="half" idx="10"/>
          </p:nvPr>
        </p:nvSpPr>
        <p:spPr/>
        <p:txBody>
          <a:bodyPr/>
          <a:lstStyle>
            <a:lvl1pPr>
              <a:defRPr/>
            </a:lvl1pPr>
          </a:lstStyle>
          <a:p>
            <a:pPr>
              <a:defRPr/>
            </a:pPr>
            <a:endParaRPr lang="en-US"/>
          </a:p>
        </p:txBody>
      </p:sp>
      <p:sp>
        <p:nvSpPr>
          <p:cNvPr id="4" name="Footer Placeholder 9">
            <a:extLst>
              <a:ext uri="{FF2B5EF4-FFF2-40B4-BE49-F238E27FC236}">
                <a16:creationId xmlns:a16="http://schemas.microsoft.com/office/drawing/2014/main" id="{33A90AE4-FAB7-11EA-3AC5-A31C8CC133F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63DE5734-956F-E2A3-03EC-32AD57723A36}"/>
              </a:ext>
            </a:extLst>
          </p:cNvPr>
          <p:cNvSpPr>
            <a:spLocks noGrp="1"/>
          </p:cNvSpPr>
          <p:nvPr>
            <p:ph type="sldNum" sz="quarter" idx="12"/>
          </p:nvPr>
        </p:nvSpPr>
        <p:spPr/>
        <p:txBody>
          <a:bodyPr/>
          <a:lstStyle>
            <a:lvl1pPr>
              <a:defRPr/>
            </a:lvl1pPr>
          </a:lstStyle>
          <a:p>
            <a:fld id="{F565651C-7898-49A5-BD27-50271C91B990}" type="slidenum">
              <a:rPr lang="ar-SA" altLang="en-US"/>
              <a:pPr/>
              <a:t>‹#›</a:t>
            </a:fld>
            <a:endParaRPr lang="en-US" altLang="en-US"/>
          </a:p>
        </p:txBody>
      </p:sp>
    </p:spTree>
    <p:extLst>
      <p:ext uri="{BB962C8B-B14F-4D97-AF65-F5344CB8AC3E}">
        <p14:creationId xmlns:p14="http://schemas.microsoft.com/office/powerpoint/2010/main" val="17177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195CCAD-97E1-FEE4-A59B-7C90C2D1D1AA}"/>
              </a:ext>
            </a:extLst>
          </p:cNvPr>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804B700-E9E4-BEB3-9CC6-6F7BB8917E7D}"/>
              </a:ext>
            </a:extLst>
          </p:cNvPr>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3"/>
          <p:cNvSpPr>
            <a:spLocks noGrp="1"/>
          </p:cNvSpPr>
          <p:nvPr>
            <p:ph sz="quarter" idx="4"/>
          </p:nvPr>
        </p:nvSpPr>
        <p:spPr>
          <a:xfrm>
            <a:off x="4649788"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155448"/>
            <a:ext cx="8229600" cy="1143000"/>
          </a:xfrm>
        </p:spPr>
        <p:txBody>
          <a:bodyPr/>
          <a:lstStyle>
            <a:lvl1pPr>
              <a:defRPr/>
            </a:lvl1pPr>
          </a:lstStyle>
          <a:p>
            <a:r>
              <a:rPr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6" name="Slide Number Placeholder 8">
            <a:extLst>
              <a:ext uri="{FF2B5EF4-FFF2-40B4-BE49-F238E27FC236}">
                <a16:creationId xmlns:a16="http://schemas.microsoft.com/office/drawing/2014/main" id="{F82D9120-0336-E4F2-EA16-BD9E228B5AD0}"/>
              </a:ext>
            </a:extLst>
          </p:cNvPr>
          <p:cNvSpPr>
            <a:spLocks noGrp="1"/>
          </p:cNvSpPr>
          <p:nvPr>
            <p:ph type="sldNum" sz="quarter" idx="10"/>
          </p:nvPr>
        </p:nvSpPr>
        <p:spPr/>
        <p:txBody>
          <a:bodyPr/>
          <a:lstStyle>
            <a:lvl1pPr>
              <a:defRPr/>
            </a:lvl1pPr>
          </a:lstStyle>
          <a:p>
            <a:fld id="{A4DD0B61-1F4D-4FB1-B19D-6F9B58408519}" type="slidenum">
              <a:rPr lang="ar-SA" altLang="en-US"/>
              <a:pPr/>
              <a:t>‹#›</a:t>
            </a:fld>
            <a:endParaRPr lang="en-US" altLang="en-US"/>
          </a:p>
        </p:txBody>
      </p:sp>
      <p:sp>
        <p:nvSpPr>
          <p:cNvPr id="7" name="Footer Placeholder 7">
            <a:extLst>
              <a:ext uri="{FF2B5EF4-FFF2-40B4-BE49-F238E27FC236}">
                <a16:creationId xmlns:a16="http://schemas.microsoft.com/office/drawing/2014/main" id="{97EE62BA-956D-13E8-3C12-FF62020A7BA9}"/>
              </a:ext>
            </a:extLst>
          </p:cNvPr>
          <p:cNvSpPr>
            <a:spLocks noGrp="1"/>
          </p:cNvSpPr>
          <p:nvPr>
            <p:ph type="ftr" sz="quarter" idx="11"/>
          </p:nvPr>
        </p:nvSpPr>
        <p:spPr/>
        <p:txBody>
          <a:bodyPr/>
          <a:lstStyle>
            <a:lvl1pPr>
              <a:defRPr/>
            </a:lvl1pPr>
          </a:lstStyle>
          <a:p>
            <a:pPr>
              <a:defRPr/>
            </a:pPr>
            <a:endParaRPr lang="en-US"/>
          </a:p>
        </p:txBody>
      </p:sp>
      <p:sp>
        <p:nvSpPr>
          <p:cNvPr id="8" name="Date Placeholder 6">
            <a:extLst>
              <a:ext uri="{FF2B5EF4-FFF2-40B4-BE49-F238E27FC236}">
                <a16:creationId xmlns:a16="http://schemas.microsoft.com/office/drawing/2014/main" id="{DA0F0139-B875-78FF-99C0-AD86D01D53C1}"/>
              </a:ext>
            </a:extLst>
          </p:cNvPr>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96235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3">
            <a:extLst>
              <a:ext uri="{FF2B5EF4-FFF2-40B4-BE49-F238E27FC236}">
                <a16:creationId xmlns:a16="http://schemas.microsoft.com/office/drawing/2014/main" id="{210008B1-5F0C-90BE-A3FF-A26A55BBECF6}"/>
              </a:ext>
            </a:extLst>
          </p:cNvPr>
          <p:cNvSpPr>
            <a:spLocks noGrp="1"/>
          </p:cNvSpPr>
          <p:nvPr>
            <p:ph type="dt" sz="half" idx="10"/>
          </p:nvPr>
        </p:nvSpPr>
        <p:spPr/>
        <p:txBody>
          <a:bodyPr/>
          <a:lstStyle>
            <a:lvl1pPr>
              <a:defRPr/>
            </a:lvl1pPr>
          </a:lstStyle>
          <a:p>
            <a:pPr>
              <a:defRPr/>
            </a:pPr>
            <a:endParaRPr lang="en-US"/>
          </a:p>
        </p:txBody>
      </p:sp>
      <p:sp>
        <p:nvSpPr>
          <p:cNvPr id="4" name="Footer Placeholder 9">
            <a:extLst>
              <a:ext uri="{FF2B5EF4-FFF2-40B4-BE49-F238E27FC236}">
                <a16:creationId xmlns:a16="http://schemas.microsoft.com/office/drawing/2014/main" id="{4C0AE288-6FAA-5A14-FB80-67CF2483953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7A6E200C-0075-0235-D326-50AD03C138B5}"/>
              </a:ext>
            </a:extLst>
          </p:cNvPr>
          <p:cNvSpPr>
            <a:spLocks noGrp="1"/>
          </p:cNvSpPr>
          <p:nvPr>
            <p:ph type="sldNum" sz="quarter" idx="12"/>
          </p:nvPr>
        </p:nvSpPr>
        <p:spPr/>
        <p:txBody>
          <a:bodyPr/>
          <a:lstStyle>
            <a:lvl1pPr>
              <a:defRPr/>
            </a:lvl1pPr>
          </a:lstStyle>
          <a:p>
            <a:fld id="{3A01C766-9244-4163-8E07-FCCCDA756BBD}" type="slidenum">
              <a:rPr lang="ar-SA" altLang="en-US"/>
              <a:pPr/>
              <a:t>‹#›</a:t>
            </a:fld>
            <a:endParaRPr lang="en-US" altLang="en-US"/>
          </a:p>
        </p:txBody>
      </p:sp>
    </p:spTree>
    <p:extLst>
      <p:ext uri="{BB962C8B-B14F-4D97-AF65-F5344CB8AC3E}">
        <p14:creationId xmlns:p14="http://schemas.microsoft.com/office/powerpoint/2010/main" val="166661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3">
            <a:extLst>
              <a:ext uri="{FF2B5EF4-FFF2-40B4-BE49-F238E27FC236}">
                <a16:creationId xmlns:a16="http://schemas.microsoft.com/office/drawing/2014/main" id="{B1CEF479-835F-B0D0-478D-BF4765E46E00}"/>
              </a:ext>
            </a:extLst>
          </p:cNvPr>
          <p:cNvSpPr>
            <a:spLocks noGrp="1"/>
          </p:cNvSpPr>
          <p:nvPr>
            <p:ph type="dt" sz="half" idx="10"/>
          </p:nvPr>
        </p:nvSpPr>
        <p:spPr/>
        <p:txBody>
          <a:bodyPr/>
          <a:lstStyle>
            <a:lvl1pPr>
              <a:defRPr/>
            </a:lvl1pPr>
          </a:lstStyle>
          <a:p>
            <a:pPr>
              <a:defRPr/>
            </a:pPr>
            <a:endParaRPr lang="en-US"/>
          </a:p>
        </p:txBody>
      </p:sp>
      <p:sp>
        <p:nvSpPr>
          <p:cNvPr id="3" name="Footer Placeholder 9">
            <a:extLst>
              <a:ext uri="{FF2B5EF4-FFF2-40B4-BE49-F238E27FC236}">
                <a16:creationId xmlns:a16="http://schemas.microsoft.com/office/drawing/2014/main" id="{6CB2FD44-878C-6C20-9928-FC5D1D9B474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1">
            <a:extLst>
              <a:ext uri="{FF2B5EF4-FFF2-40B4-BE49-F238E27FC236}">
                <a16:creationId xmlns:a16="http://schemas.microsoft.com/office/drawing/2014/main" id="{3D453EF6-FB6F-E382-FA5F-F464DEE26F03}"/>
              </a:ext>
            </a:extLst>
          </p:cNvPr>
          <p:cNvSpPr>
            <a:spLocks noGrp="1"/>
          </p:cNvSpPr>
          <p:nvPr>
            <p:ph type="sldNum" sz="quarter" idx="12"/>
          </p:nvPr>
        </p:nvSpPr>
        <p:spPr/>
        <p:txBody>
          <a:bodyPr/>
          <a:lstStyle>
            <a:lvl1pPr>
              <a:defRPr/>
            </a:lvl1pPr>
          </a:lstStyle>
          <a:p>
            <a:fld id="{B028E800-ABF5-4A1A-8B2B-51333AA9280D}" type="slidenum">
              <a:rPr lang="ar-SA" altLang="en-US"/>
              <a:pPr/>
              <a:t>‹#›</a:t>
            </a:fld>
            <a:endParaRPr lang="en-US" altLang="en-US"/>
          </a:p>
        </p:txBody>
      </p:sp>
    </p:spTree>
    <p:extLst>
      <p:ext uri="{BB962C8B-B14F-4D97-AF65-F5344CB8AC3E}">
        <p14:creationId xmlns:p14="http://schemas.microsoft.com/office/powerpoint/2010/main" val="875779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2" name="Date Placeholder 23">
            <a:extLst>
              <a:ext uri="{FF2B5EF4-FFF2-40B4-BE49-F238E27FC236}">
                <a16:creationId xmlns:a16="http://schemas.microsoft.com/office/drawing/2014/main" id="{B91A3182-9F10-C194-73CA-33BDAD569910}"/>
              </a:ext>
            </a:extLst>
          </p:cNvPr>
          <p:cNvSpPr>
            <a:spLocks noGrp="1"/>
          </p:cNvSpPr>
          <p:nvPr>
            <p:ph type="dt" sz="half" idx="10"/>
          </p:nvPr>
        </p:nvSpPr>
        <p:spPr/>
        <p:txBody>
          <a:bodyPr/>
          <a:lstStyle>
            <a:lvl1pPr>
              <a:defRPr/>
            </a:lvl1pPr>
          </a:lstStyle>
          <a:p>
            <a:pPr>
              <a:defRPr/>
            </a:pPr>
            <a:endParaRPr lang="en-US"/>
          </a:p>
        </p:txBody>
      </p:sp>
      <p:sp>
        <p:nvSpPr>
          <p:cNvPr id="4" name="Footer Placeholder 9">
            <a:extLst>
              <a:ext uri="{FF2B5EF4-FFF2-40B4-BE49-F238E27FC236}">
                <a16:creationId xmlns:a16="http://schemas.microsoft.com/office/drawing/2014/main" id="{AEE902E8-EDE8-AEBE-9C90-8B3FB41FABE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9118A64A-E5A7-116F-496B-A9DE647D5C22}"/>
              </a:ext>
            </a:extLst>
          </p:cNvPr>
          <p:cNvSpPr>
            <a:spLocks noGrp="1"/>
          </p:cNvSpPr>
          <p:nvPr>
            <p:ph type="sldNum" sz="quarter" idx="12"/>
          </p:nvPr>
        </p:nvSpPr>
        <p:spPr/>
        <p:txBody>
          <a:bodyPr/>
          <a:lstStyle>
            <a:lvl1pPr>
              <a:defRPr/>
            </a:lvl1pPr>
          </a:lstStyle>
          <a:p>
            <a:fld id="{5A6DFE7D-77DE-46AC-AE2C-54C3153128D0}" type="slidenum">
              <a:rPr lang="ar-SA" altLang="en-US"/>
              <a:pPr/>
              <a:t>‹#›</a:t>
            </a:fld>
            <a:endParaRPr lang="en-US" altLang="en-US"/>
          </a:p>
        </p:txBody>
      </p:sp>
    </p:spTree>
    <p:extLst>
      <p:ext uri="{BB962C8B-B14F-4D97-AF65-F5344CB8AC3E}">
        <p14:creationId xmlns:p14="http://schemas.microsoft.com/office/powerpoint/2010/main" val="371692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a:t>Click icon to add picture</a:t>
            </a:r>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a:t>Click to edit Master text styles</a:t>
            </a:r>
          </a:p>
        </p:txBody>
      </p:sp>
      <p:sp>
        <p:nvSpPr>
          <p:cNvPr id="5" name="Date Placeholder 23">
            <a:extLst>
              <a:ext uri="{FF2B5EF4-FFF2-40B4-BE49-F238E27FC236}">
                <a16:creationId xmlns:a16="http://schemas.microsoft.com/office/drawing/2014/main" id="{2659D909-5606-A1B9-F86C-9B47238E5BC9}"/>
              </a:ext>
            </a:extLst>
          </p:cNvPr>
          <p:cNvSpPr>
            <a:spLocks noGrp="1"/>
          </p:cNvSpPr>
          <p:nvPr>
            <p:ph type="dt" sz="half" idx="10"/>
          </p:nvPr>
        </p:nvSpPr>
        <p:spPr/>
        <p:txBody>
          <a:bodyPr/>
          <a:lstStyle>
            <a:lvl1pPr>
              <a:defRPr/>
            </a:lvl1pPr>
          </a:lstStyle>
          <a:p>
            <a:pPr>
              <a:defRPr/>
            </a:pPr>
            <a:endParaRPr lang="en-US"/>
          </a:p>
        </p:txBody>
      </p:sp>
      <p:sp>
        <p:nvSpPr>
          <p:cNvPr id="6" name="Footer Placeholder 9">
            <a:extLst>
              <a:ext uri="{FF2B5EF4-FFF2-40B4-BE49-F238E27FC236}">
                <a16:creationId xmlns:a16="http://schemas.microsoft.com/office/drawing/2014/main" id="{DC90B89D-E615-9490-1F1D-475ECE931F2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47794A5B-7326-18F8-86D5-08034043EC6C}"/>
              </a:ext>
            </a:extLst>
          </p:cNvPr>
          <p:cNvSpPr>
            <a:spLocks noGrp="1"/>
          </p:cNvSpPr>
          <p:nvPr>
            <p:ph type="sldNum" sz="quarter" idx="12"/>
          </p:nvPr>
        </p:nvSpPr>
        <p:spPr/>
        <p:txBody>
          <a:bodyPr/>
          <a:lstStyle>
            <a:lvl1pPr>
              <a:defRPr/>
            </a:lvl1pPr>
          </a:lstStyle>
          <a:p>
            <a:fld id="{956F6C22-1A49-4AD2-AEDD-CB60B5308B9D}" type="slidenum">
              <a:rPr lang="ar-SA" altLang="en-US"/>
              <a:pPr/>
              <a:t>‹#›</a:t>
            </a:fld>
            <a:endParaRPr lang="en-US" altLang="en-US"/>
          </a:p>
        </p:txBody>
      </p:sp>
    </p:spTree>
    <p:extLst>
      <p:ext uri="{BB962C8B-B14F-4D97-AF65-F5344CB8AC3E}">
        <p14:creationId xmlns:p14="http://schemas.microsoft.com/office/powerpoint/2010/main" val="1488412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1026" name="Text Placeholder 8">
            <a:extLst>
              <a:ext uri="{FF2B5EF4-FFF2-40B4-BE49-F238E27FC236}">
                <a16:creationId xmlns:a16="http://schemas.microsoft.com/office/drawing/2014/main" id="{8D83C34D-EF0C-C0BF-557E-226A8AF6FCD1}"/>
              </a:ext>
            </a:extLst>
          </p:cNvPr>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8FB60CE5-ED61-9F81-EDAE-FF6366CB1F26}"/>
              </a:ext>
            </a:extLst>
          </p:cNvPr>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latin typeface="Arial" charset="0"/>
                <a:cs typeface="Arial" charset="0"/>
              </a:defRPr>
            </a:lvl1pPr>
          </a:lstStyle>
          <a:p>
            <a:pPr>
              <a:defRPr/>
            </a:pPr>
            <a:endParaRPr lang="en-US"/>
          </a:p>
        </p:txBody>
      </p:sp>
      <p:sp>
        <p:nvSpPr>
          <p:cNvPr id="10" name="Footer Placeholder 9">
            <a:extLst>
              <a:ext uri="{FF2B5EF4-FFF2-40B4-BE49-F238E27FC236}">
                <a16:creationId xmlns:a16="http://schemas.microsoft.com/office/drawing/2014/main" id="{6EAE1903-BE6F-089B-1A3C-2CFCAB093991}"/>
              </a:ext>
            </a:extLst>
          </p:cNvPr>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latin typeface="Arial" charset="0"/>
                <a:cs typeface="Arial" charset="0"/>
              </a:defRPr>
            </a:lvl1pPr>
          </a:lstStyle>
          <a:p>
            <a:pPr>
              <a:defRPr/>
            </a:pPr>
            <a:endParaRPr lang="en-US"/>
          </a:p>
        </p:txBody>
      </p:sp>
      <p:sp>
        <p:nvSpPr>
          <p:cNvPr id="22" name="Slide Number Placeholder 21">
            <a:extLst>
              <a:ext uri="{FF2B5EF4-FFF2-40B4-BE49-F238E27FC236}">
                <a16:creationId xmlns:a16="http://schemas.microsoft.com/office/drawing/2014/main" id="{781C0BE8-CC27-E895-D7B9-9F3681D49352}"/>
              </a:ext>
            </a:extLst>
          </p:cNvPr>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a:defRPr sz="1600">
                <a:solidFill>
                  <a:schemeClr val="tx2"/>
                </a:solidFill>
              </a:defRPr>
            </a:lvl1pPr>
          </a:lstStyle>
          <a:p>
            <a:fld id="{A01B8603-02A6-4E3F-84FC-767BCB220D95}" type="slidenum">
              <a:rPr lang="ar-SA" altLang="en-US"/>
              <a:pPr/>
              <a:t>‹#›</a:t>
            </a:fld>
            <a:endParaRPr lang="en-US" altLang="en-US"/>
          </a:p>
        </p:txBody>
      </p:sp>
      <p:sp>
        <p:nvSpPr>
          <p:cNvPr id="5" name="Title Placeholder 4">
            <a:extLst>
              <a:ext uri="{FF2B5EF4-FFF2-40B4-BE49-F238E27FC236}">
                <a16:creationId xmlns:a16="http://schemas.microsoft.com/office/drawing/2014/main" id="{804F80A7-318C-0B0C-CBA1-6CF281C661DA}"/>
              </a:ext>
            </a:extLst>
          </p:cNvPr>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a:t>Click to edit Master title style</a:t>
            </a:r>
          </a:p>
        </p:txBody>
      </p:sp>
      <p:sp>
        <p:nvSpPr>
          <p:cNvPr id="3" name="TextBox 2">
            <a:extLst>
              <a:ext uri="{FF2B5EF4-FFF2-40B4-BE49-F238E27FC236}">
                <a16:creationId xmlns:a16="http://schemas.microsoft.com/office/drawing/2014/main" id="{9F1D3696-2AD1-7177-D217-E23B937E15C3}"/>
              </a:ext>
            </a:extLst>
          </p:cNvPr>
          <p:cNvSpPr txBox="1"/>
          <p:nvPr userDrawn="1"/>
        </p:nvSpPr>
        <p:spPr>
          <a:xfrm rot="5400000">
            <a:off x="8498741" y="5046876"/>
            <a:ext cx="2123110" cy="615553"/>
          </a:xfrm>
          <a:prstGeom prst="rect">
            <a:avLst/>
          </a:prstGeom>
          <a:noFill/>
        </p:spPr>
        <p:txBody>
          <a:bodyPr wrap="square">
            <a:spAutoFit/>
          </a:bodyPr>
          <a:lstStyle/>
          <a:p>
            <a:pPr>
              <a:defRPr/>
            </a:pPr>
            <a:r>
              <a:rPr lang="en-US" sz="1600" b="1" dirty="0">
                <a:solidFill>
                  <a:schemeClr val="bg1"/>
                </a:solidFill>
                <a:latin typeface="Times New Roman" panose="02020603050405020304" pitchFamily="18" charset="0"/>
                <a:cs typeface="Times New Roman" panose="02020603050405020304" pitchFamily="18" charset="0"/>
              </a:rPr>
              <a:t/>
            </a:r>
            <a:br>
              <a:rPr lang="en-US" sz="1600" b="1" dirty="0">
                <a:solidFill>
                  <a:schemeClr val="bg1"/>
                </a:solidFill>
                <a:latin typeface="Times New Roman" panose="02020603050405020304" pitchFamily="18" charset="0"/>
                <a:cs typeface="Times New Roman" panose="02020603050405020304" pitchFamily="18" charset="0"/>
              </a:rPr>
            </a:br>
            <a:r>
              <a:rPr lang="en-US" sz="1600" b="1" dirty="0">
                <a:solidFill>
                  <a:schemeClr val="bg1"/>
                </a:solidFill>
                <a:latin typeface="Times New Roman" panose="02020603050405020304" pitchFamily="18" charset="0"/>
                <a:cs typeface="Times New Roman" panose="02020603050405020304" pitchFamily="18" charset="0"/>
              </a:rPr>
              <a:t>w</a:t>
            </a:r>
            <a:r>
              <a:rPr lang="en-US" b="1" dirty="0">
                <a:solidFill>
                  <a:schemeClr val="bg1"/>
                </a:solidFill>
                <a:latin typeface="Times New Roman" panose="02020603050405020304" pitchFamily="18" charset="0"/>
                <a:cs typeface="Times New Roman" panose="02020603050405020304" pitchFamily="18" charset="0"/>
              </a:rPr>
              <a:t>ww.Ravanpoint.ir</a:t>
            </a:r>
            <a:endParaRPr lang="en-GB" b="1" dirty="0">
              <a:solidFill>
                <a:schemeClr val="bg1"/>
              </a:solidFill>
              <a:latin typeface="Times New Roman" panose="02020603050405020304" pitchFamily="18" charset="0"/>
              <a:cs typeface="Times New Roman" panose="02020603050405020304" pitchFamily="18" charset="0"/>
            </a:endParaRPr>
          </a:p>
        </p:txBody>
      </p:sp>
    </p:spTree>
  </p:cSld>
  <p:clrMap bg1="dk1" tx1="lt1" bg2="dk2" tx2="lt2" accent1="accent1" accent2="accent2" accent3="accent3" accent4="accent4" accent5="accent5" accent6="accent6" hlink="hlink" folHlink="folHlink"/>
  <p:sldLayoutIdLst>
    <p:sldLayoutId id="2147483733" r:id="rId1"/>
    <p:sldLayoutId id="2147483725" r:id="rId2"/>
    <p:sldLayoutId id="2147483734" r:id="rId3"/>
    <p:sldLayoutId id="2147483726" r:id="rId4"/>
    <p:sldLayoutId id="2147483735" r:id="rId5"/>
    <p:sldLayoutId id="2147483727" r:id="rId6"/>
    <p:sldLayoutId id="2147483728" r:id="rId7"/>
    <p:sldLayoutId id="2147483729" r:id="rId8"/>
    <p:sldLayoutId id="2147483730" r:id="rId9"/>
    <p:sldLayoutId id="2147483731" r:id="rId10"/>
    <p:sldLayoutId id="2147483732" r:id="rId11"/>
    <p:sldLayoutId id="2147483736" r:id="rId12"/>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cs typeface="Times New Roman" pitchFamily="18" charset="0"/>
        </a:defRPr>
      </a:lvl2pPr>
      <a:lvl3pPr algn="l" rtl="0" eaLnBrk="0" fontAlgn="base" hangingPunct="0">
        <a:spcBef>
          <a:spcPct val="0"/>
        </a:spcBef>
        <a:spcAft>
          <a:spcPct val="0"/>
        </a:spcAft>
        <a:defRPr sz="4200">
          <a:solidFill>
            <a:srgbClr val="F9F9F9"/>
          </a:solidFill>
          <a:latin typeface="Constantia" pitchFamily="18" charset="0"/>
          <a:cs typeface="Times New Roman" pitchFamily="18" charset="0"/>
        </a:defRPr>
      </a:lvl3pPr>
      <a:lvl4pPr algn="l" rtl="0" eaLnBrk="0" fontAlgn="base" hangingPunct="0">
        <a:spcBef>
          <a:spcPct val="0"/>
        </a:spcBef>
        <a:spcAft>
          <a:spcPct val="0"/>
        </a:spcAft>
        <a:defRPr sz="4200">
          <a:solidFill>
            <a:srgbClr val="F9F9F9"/>
          </a:solidFill>
          <a:latin typeface="Constantia" pitchFamily="18" charset="0"/>
          <a:cs typeface="Times New Roman" pitchFamily="18" charset="0"/>
        </a:defRPr>
      </a:lvl4pPr>
      <a:lvl5pPr algn="l" rtl="0" eaLnBrk="0" fontAlgn="base" hangingPunct="0">
        <a:spcBef>
          <a:spcPct val="0"/>
        </a:spcBef>
        <a:spcAft>
          <a:spcPct val="0"/>
        </a:spcAft>
        <a:defRPr sz="4200">
          <a:solidFill>
            <a:srgbClr val="F9F9F9"/>
          </a:solidFill>
          <a:latin typeface="Constantia" pitchFamily="18" charset="0"/>
          <a:cs typeface="Times New Roman" pitchFamily="18" charset="0"/>
        </a:defRPr>
      </a:lvl5pPr>
      <a:lvl6pPr marL="457200" algn="l" rtl="0" fontAlgn="base">
        <a:spcBef>
          <a:spcPct val="0"/>
        </a:spcBef>
        <a:spcAft>
          <a:spcPct val="0"/>
        </a:spcAft>
        <a:defRPr sz="4200">
          <a:solidFill>
            <a:srgbClr val="F9F9F9"/>
          </a:solidFill>
          <a:latin typeface="Constantia" pitchFamily="18" charset="0"/>
          <a:cs typeface="Times New Roman" pitchFamily="18" charset="0"/>
        </a:defRPr>
      </a:lvl6pPr>
      <a:lvl7pPr marL="914400" algn="l" rtl="0" fontAlgn="base">
        <a:spcBef>
          <a:spcPct val="0"/>
        </a:spcBef>
        <a:spcAft>
          <a:spcPct val="0"/>
        </a:spcAft>
        <a:defRPr sz="4200">
          <a:solidFill>
            <a:srgbClr val="F9F9F9"/>
          </a:solidFill>
          <a:latin typeface="Constantia" pitchFamily="18" charset="0"/>
          <a:cs typeface="Times New Roman" pitchFamily="18" charset="0"/>
        </a:defRPr>
      </a:lvl7pPr>
      <a:lvl8pPr marL="1371600" algn="l" rtl="0" fontAlgn="base">
        <a:spcBef>
          <a:spcPct val="0"/>
        </a:spcBef>
        <a:spcAft>
          <a:spcPct val="0"/>
        </a:spcAft>
        <a:defRPr sz="4200">
          <a:solidFill>
            <a:srgbClr val="F9F9F9"/>
          </a:solidFill>
          <a:latin typeface="Constantia" pitchFamily="18" charset="0"/>
          <a:cs typeface="Times New Roman" pitchFamily="18" charset="0"/>
        </a:defRPr>
      </a:lvl8pPr>
      <a:lvl9pPr marL="1828800" algn="l" rtl="0"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2483768" y="332656"/>
            <a:ext cx="4392488" cy="6213245"/>
          </a:xfrm>
        </p:spPr>
      </p:pic>
    </p:spTree>
    <p:extLst>
      <p:ext uri="{BB962C8B-B14F-4D97-AF65-F5344CB8AC3E}">
        <p14:creationId xmlns:p14="http://schemas.microsoft.com/office/powerpoint/2010/main" val="3259738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70D4E086-2728-EC80-6C98-2898DF511DF9}"/>
              </a:ext>
            </a:extLst>
          </p:cNvPr>
          <p:cNvSpPr>
            <a:spLocks noGrp="1" noChangeArrowheads="1"/>
          </p:cNvSpPr>
          <p:nvPr>
            <p:ph idx="1"/>
          </p:nvPr>
        </p:nvSpPr>
        <p:spPr>
          <a:xfrm>
            <a:off x="2857500" y="1071563"/>
            <a:ext cx="5829300" cy="55006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کوکائین یکی از اعتیاد آور ترین وخطر ناک ترین مواد است که از طریق وقفه جذب مجدد دوپامین تراکم آن را در شکاف های بین سیناپسی بالا می برد وسبب پیدایش اثرات رفتاری می گردد.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موارد استفاده ان عبارتنداز:</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بیحسی موضعی</a:t>
            </a:r>
            <a:r>
              <a:rPr lang="en-US" altLang="en-US" sz="2400" b="1">
                <a:solidFill>
                  <a:schemeClr val="tx2"/>
                </a:solidFill>
                <a:cs typeface="B Nazanin" panose="00000400000000000000" pitchFamily="2" charset="-78"/>
              </a:rPr>
              <a:t> </a:t>
            </a:r>
            <a:r>
              <a:rPr lang="fa-IR" altLang="en-US" sz="2400" b="1">
                <a:solidFill>
                  <a:schemeClr val="tx2"/>
                </a:solidFill>
                <a:cs typeface="B Nazanin" panose="00000400000000000000" pitchFamily="2" charset="-78"/>
              </a:rPr>
              <a:t>(ازسال1880 به عنوان بی حس کننده موضعی بخصوص در جراحی چشم)- مخدر</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*روش مصرف:رایج ترین روش مصرف استنشاق پودرنرم شده آن است که اصطلاحاٌ به آن</a:t>
            </a:r>
            <a:r>
              <a:rPr lang="en-US" altLang="en-US" sz="2400" b="1">
                <a:solidFill>
                  <a:schemeClr val="tx2"/>
                </a:solidFill>
                <a:cs typeface="B Nazanin" panose="00000400000000000000" pitchFamily="2" charset="-78"/>
              </a:rPr>
              <a:t>smorting</a:t>
            </a:r>
            <a:r>
              <a:rPr lang="fa-IR" altLang="en-US" sz="2400" b="1">
                <a:solidFill>
                  <a:schemeClr val="tx2"/>
                </a:solidFill>
                <a:cs typeface="B Nazanin" panose="00000400000000000000" pitchFamily="2" charset="-78"/>
              </a:rPr>
              <a:t> یا</a:t>
            </a:r>
            <a:r>
              <a:rPr lang="en-US" altLang="en-US" sz="2400" b="1">
                <a:solidFill>
                  <a:schemeClr val="tx2"/>
                </a:solidFill>
                <a:cs typeface="B Nazanin" panose="00000400000000000000" pitchFamily="2" charset="-78"/>
              </a:rPr>
              <a:t>footing</a:t>
            </a:r>
            <a:r>
              <a:rPr lang="fa-IR" altLang="en-US" sz="2400" b="1">
                <a:solidFill>
                  <a:schemeClr val="tx2"/>
                </a:solidFill>
                <a:cs typeface="B Nazanin" panose="00000400000000000000" pitchFamily="2" charset="-78"/>
              </a:rPr>
              <a:t> گویند.سایرروشها عبارتند از تزریق زیر جلدی،تدخین(</a:t>
            </a:r>
            <a:r>
              <a:rPr lang="en-US" altLang="en-US" sz="2400" b="1">
                <a:solidFill>
                  <a:schemeClr val="tx2"/>
                </a:solidFill>
                <a:cs typeface="B Nazanin" panose="00000400000000000000" pitchFamily="2" charset="-78"/>
              </a:rPr>
              <a:t>freebasing</a:t>
            </a:r>
            <a:r>
              <a:rPr lang="fa-IR" altLang="en-US" sz="2400" b="1">
                <a:solidFill>
                  <a:schemeClr val="tx2"/>
                </a:solidFill>
                <a:cs typeface="B Nazanin" panose="00000400000000000000" pitchFamily="2" charset="-78"/>
              </a:rPr>
              <a:t> ).به هرحال استنشاق کم خطر ترین وتزریق وریدی خطرناک ترین روش مصرف آن است.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وابسته به کوکائین عبارتند از:</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 پسیکوتیک(هذیانهای پارانوئید(دگرکشی)،توهمات مثل خزیدن حشرات زیر پوست(</a:t>
            </a:r>
            <a:r>
              <a:rPr lang="en-US" altLang="en-US" sz="2400" b="1">
                <a:solidFill>
                  <a:schemeClr val="tx2"/>
                </a:solidFill>
                <a:cs typeface="B Nazanin" panose="00000400000000000000" pitchFamily="2" charset="-78"/>
              </a:rPr>
              <a:t>formication</a:t>
            </a:r>
            <a:r>
              <a:rPr lang="fa-IR" altLang="en-US" sz="2400" b="1">
                <a:solidFill>
                  <a:schemeClr val="tx2"/>
                </a:solidFill>
                <a:cs typeface="B Nazanin" panose="00000400000000000000" pitchFamily="2" charset="-78"/>
              </a:rPr>
              <a:t> )،اختلالات خلقی(مانیک،هیپومانیک)،اضطرابی(وسواس جبری،هراس وفوبی)،کنشی جنسی(در ابتدا به عنوان تشدید میل جنسی وبه تعویق انداختن ارگاسم استفاده می شود ولی دردراز مدت سبب ناتوانی جنسی می شود.)،خواب(ناتوانی در بخواب رفتن وترک آن باخواب منقطع وخواب آلودگی مفرط)همراه است.</a:t>
            </a:r>
            <a:endParaRPr lang="en-US" altLang="en-US" sz="2400" b="1">
              <a:solidFill>
                <a:schemeClr val="tx2"/>
              </a:solidFill>
              <a:cs typeface="B Nazanin" panose="00000400000000000000" pitchFamily="2" charset="-78"/>
            </a:endParaRPr>
          </a:p>
        </p:txBody>
      </p:sp>
      <p:sp>
        <p:nvSpPr>
          <p:cNvPr id="12290" name="Rectangle 2">
            <a:extLst>
              <a:ext uri="{FF2B5EF4-FFF2-40B4-BE49-F238E27FC236}">
                <a16:creationId xmlns:a16="http://schemas.microsoft.com/office/drawing/2014/main" id="{F37370B6-DE58-AC67-E891-B985781D9DEE}"/>
              </a:ext>
            </a:extLst>
          </p:cNvPr>
          <p:cNvSpPr>
            <a:spLocks noGrp="1" noChangeArrowheads="1"/>
          </p:cNvSpPr>
          <p:nvPr>
            <p:ph type="title"/>
          </p:nvPr>
        </p:nvSpPr>
        <p:spPr>
          <a:xfrm>
            <a:off x="500034" y="357166"/>
            <a:ext cx="8229600" cy="657244"/>
          </a:xfrm>
        </p:spPr>
        <p:txBody>
          <a:bodyPr/>
          <a:lstStyle/>
          <a:p>
            <a:pPr algn="just" rtl="1" eaLnBrk="1" fontAlgn="auto" hangingPunct="1">
              <a:spcAft>
                <a:spcPts val="0"/>
              </a:spcAft>
              <a:defRPr/>
            </a:pPr>
            <a:r>
              <a:rPr lang="fa-IR" sz="3200" b="1" dirty="0">
                <a:cs typeface="EntezareZohoor E3" panose="00000700000000000000" pitchFamily="2" charset="-78"/>
              </a:rPr>
              <a:t>5- اختلالات وابسته به کوکائین(</a:t>
            </a:r>
            <a:r>
              <a:rPr lang="en-GB" sz="2400" b="1" dirty="0"/>
              <a:t>Cocaine </a:t>
            </a:r>
            <a:r>
              <a:rPr sz="2400" b="1" dirty="0"/>
              <a:t>(</a:t>
            </a:r>
            <a:r>
              <a:rPr lang="en-GB" sz="2400" b="1" dirty="0"/>
              <a:t>Related Disorder</a:t>
            </a:r>
            <a:endParaRPr sz="2400" b="1" dirty="0"/>
          </a:p>
        </p:txBody>
      </p:sp>
      <p:pic>
        <p:nvPicPr>
          <p:cNvPr id="4" name="Picture 3" descr="7.jpg">
            <a:extLst>
              <a:ext uri="{FF2B5EF4-FFF2-40B4-BE49-F238E27FC236}">
                <a16:creationId xmlns:a16="http://schemas.microsoft.com/office/drawing/2014/main" id="{31F4B2DC-7F8C-6FDE-70B9-8D92AF742AFE}"/>
              </a:ext>
            </a:extLst>
          </p:cNvPr>
          <p:cNvPicPr>
            <a:picLocks noChangeAspect="1"/>
          </p:cNvPicPr>
          <p:nvPr/>
        </p:nvPicPr>
        <p:blipFill>
          <a:blip r:embed="rId2"/>
          <a:stretch>
            <a:fillRect/>
          </a:stretch>
        </p:blipFill>
        <p:spPr>
          <a:xfrm rot="20625518">
            <a:off x="195985" y="1464645"/>
            <a:ext cx="2480189" cy="16504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D8A7CD29-241D-29B2-F722-517E41EED282}"/>
              </a:ext>
            </a:extLst>
          </p:cNvPr>
          <p:cNvSpPr>
            <a:spLocks noGrp="1" noChangeArrowheads="1"/>
          </p:cNvSpPr>
          <p:nvPr>
            <p:ph idx="1"/>
          </p:nvPr>
        </p:nvSpPr>
        <p:spPr>
          <a:xfrm>
            <a:off x="457200" y="1524000"/>
            <a:ext cx="8229600" cy="47625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توهم زاها موادی هستند که به علت ایجاد توهم،قطع تماس با واقعیت ،ایجاد اوهام و بسط گسترش هوشیاری به وفور مورد استفاده قرار می گیرند.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اثر و ویژگیهای بالینی: عقیده کلی بر این است که تاثیراصلی توهم زاها برروی سیستم سروتونرژیک می باشد. شروع اثر</a:t>
            </a:r>
            <a:r>
              <a:rPr lang="en-US" altLang="en-US" sz="2400" b="1">
                <a:solidFill>
                  <a:schemeClr val="tx2"/>
                </a:solidFill>
                <a:cs typeface="B Nazanin" panose="00000400000000000000" pitchFamily="2" charset="-78"/>
              </a:rPr>
              <a:t>Lsd</a:t>
            </a:r>
            <a:r>
              <a:rPr lang="fa-IR" altLang="en-US" sz="2400" b="1">
                <a:solidFill>
                  <a:schemeClr val="tx2"/>
                </a:solidFill>
                <a:cs typeface="B Nazanin" panose="00000400000000000000" pitchFamily="2" charset="-78"/>
              </a:rPr>
              <a:t> در1ساعت روی می دهد.در2تا4ساعت به اوج خود می رسد و8تا12ساعت دوام می یابد. اثرات سمپاتومیمیتیک آن شامل لرزش،تاکی کاردی،بالارفتن فشارخون،تعریق،تاری دید ومیدریازمی باشد. </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با مصرف توهم زاها ادراکات بسیار روشن وعمیق،هیجانات بصورت غیرعادی شدت یافته،تلقین پذیری بالا رفته،زنده شدن اندیشه ها واحساسات مذهبی پیشگویانه وخوش بینی فلسفی فراوان پیش می آید.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انواع آن عبارتد از:</a:t>
            </a:r>
          </a:p>
          <a:p>
            <a:pPr marL="609600" indent="-609600" algn="just" rtl="1" eaLnBrk="1" fontAlgn="auto" hangingPunct="1">
              <a:lnSpc>
                <a:spcPct val="80000"/>
              </a:lnSpc>
              <a:spcAft>
                <a:spcPts val="0"/>
              </a:spcAft>
              <a:buFont typeface="Wingdings 2"/>
              <a:buNone/>
            </a:pPr>
            <a:r>
              <a:rPr lang="en-US" altLang="en-US" sz="2400" b="1">
                <a:solidFill>
                  <a:schemeClr val="tx2"/>
                </a:solidFill>
                <a:cs typeface="B Nazanin" panose="00000400000000000000" pitchFamily="2" charset="-78"/>
              </a:rPr>
              <a:t>Mescaline- Peyote- Harmin- Harmaline-Ibogaine- DMT- LSD</a:t>
            </a:r>
            <a:r>
              <a:rPr lang="fa-IR" altLang="en-US" sz="2400" b="1">
                <a:solidFill>
                  <a:schemeClr val="tx2"/>
                </a:solidFill>
                <a:cs typeface="B Nazanin" panose="00000400000000000000" pitchFamily="2" charset="-78"/>
              </a:rPr>
              <a:t>.</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ناشی ازآن عبارتند از:</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 پسیکوتیک (توهم،هذیان وشایعترین اثرات</a:t>
            </a:r>
            <a:r>
              <a:rPr lang="en-US" altLang="en-US" sz="2400" b="1">
                <a:solidFill>
                  <a:schemeClr val="tx2"/>
                </a:solidFill>
                <a:cs typeface="B Nazanin" panose="00000400000000000000" pitchFamily="2" charset="-78"/>
              </a:rPr>
              <a:t>lsd</a:t>
            </a:r>
            <a:r>
              <a:rPr lang="fa-IR" altLang="en-US" sz="2400" b="1">
                <a:solidFill>
                  <a:schemeClr val="tx2"/>
                </a:solidFill>
                <a:cs typeface="B Nazanin" panose="00000400000000000000" pitchFamily="2" charset="-78"/>
              </a:rPr>
              <a:t> سیر یاپروازبد </a:t>
            </a:r>
            <a:r>
              <a:rPr lang="en-US" altLang="en-US" sz="2400" b="1">
                <a:solidFill>
                  <a:schemeClr val="tx2"/>
                </a:solidFill>
                <a:cs typeface="B Nazanin" panose="00000400000000000000" pitchFamily="2" charset="-78"/>
              </a:rPr>
              <a:t>bad trip</a:t>
            </a:r>
            <a:r>
              <a:rPr lang="fa-IR" altLang="en-US" sz="2400" b="1">
                <a:solidFill>
                  <a:schemeClr val="tx2"/>
                </a:solidFill>
                <a:cs typeface="B Nazanin" panose="00000400000000000000" pitchFamily="2" charset="-78"/>
              </a:rPr>
              <a:t> است این ماده درسال1938 توسط آلبرت هافمن ساخته شد وبطور تصادفی مقداری ازآن را خورد وبرای لاولین بارتوهم ناشی ازلایزرجیک اسید دی ایتل آمید راتجربه کرد– اختلال خلقی(شبه افسردگی،مانی ومختلط)- اختلال اضطرابی(اختلال هراس همراه با گذر هراسی) دیده می شود.</a:t>
            </a: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p:txBody>
      </p:sp>
      <p:sp>
        <p:nvSpPr>
          <p:cNvPr id="13314" name="Rectangle 2">
            <a:extLst>
              <a:ext uri="{FF2B5EF4-FFF2-40B4-BE49-F238E27FC236}">
                <a16:creationId xmlns:a16="http://schemas.microsoft.com/office/drawing/2014/main" id="{884028BC-57B7-B0A9-6CB9-60D5C12AAB74}"/>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6- اختلالات وابسته به توهم زاها(</a:t>
            </a:r>
            <a:r>
              <a:rPr sz="2400" b="1" dirty="0"/>
              <a:t>Hallucinogenic Related Disorder</a:t>
            </a:r>
            <a:r>
              <a:rPr lang="fa-IR" sz="2400" b="1" dirty="0"/>
              <a:t>)</a:t>
            </a:r>
            <a:endParaRP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0035EF9B-61BB-758E-945C-8B32459EDD1C}"/>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اختلالاتی است که دراثر استنشاق وارد ریه شده، و از طریق سیال سازی غشائی ظرف 5دقیقه اثرات خودرا ظاهر می سازد و ممکن است بسته به نوع ومقدار ماده استنشاقی 30دقیقه تا چند ساعت دوام یابد.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*اثر و ویژگیهای بالینی:دوز پایین با احساس نشئه،هیجان زدگی و احساس دلپذیر غوطه ور بودن همراه است. دوزبالا بات رس،خطاهای حسی، توهمات شنوایی وبینایی،احساس دگرگونی در اندازه بدن همراه است ومصرف دراز مدت باتحریک پذیری،بی ثباتی هیجانی واختلال در حافظه همراه است.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مواد استنشاقی عبارتند از:</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بنزین- چسب -اتر- تینرو...</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ان شامل:</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 پسیکوتیک(پارانوئید که شایعترین علائم پسیکوتیک در جریان مسمومیت با مواد استنشاقی است-اختلال خلقی واختلال اضطرابی(افسردگی شایعترین اختلال خلقی وهراس شایعترین اختلال اضطرابی مربوط به آن است. </a:t>
            </a:r>
            <a:endParaRPr lang="en-US" altLang="en-US" sz="2400" b="1">
              <a:solidFill>
                <a:schemeClr val="tx2"/>
              </a:solidFill>
              <a:cs typeface="B Nazanin" panose="00000400000000000000" pitchFamily="2" charset="-78"/>
            </a:endParaRPr>
          </a:p>
        </p:txBody>
      </p:sp>
      <p:sp>
        <p:nvSpPr>
          <p:cNvPr id="14338" name="Rectangle 2">
            <a:extLst>
              <a:ext uri="{FF2B5EF4-FFF2-40B4-BE49-F238E27FC236}">
                <a16:creationId xmlns:a16="http://schemas.microsoft.com/office/drawing/2014/main" id="{9FED219E-8750-A00A-00A8-7355D677EA05}"/>
              </a:ext>
            </a:extLst>
          </p:cNvPr>
          <p:cNvSpPr>
            <a:spLocks noGrp="1" noChangeArrowheads="1"/>
          </p:cNvSpPr>
          <p:nvPr>
            <p:ph type="title"/>
          </p:nvPr>
        </p:nvSpPr>
        <p:spPr>
          <a:xfrm>
            <a:off x="445724" y="188640"/>
            <a:ext cx="8229600" cy="1219200"/>
          </a:xfrm>
        </p:spPr>
        <p:txBody>
          <a:bodyPr/>
          <a:lstStyle/>
          <a:p>
            <a:pPr algn="r" rtl="1" eaLnBrk="1" fontAlgn="auto" hangingPunct="1">
              <a:spcAft>
                <a:spcPts val="0"/>
              </a:spcAft>
              <a:defRPr/>
            </a:pPr>
            <a:r>
              <a:rPr lang="fa-IR" sz="3200" b="1" dirty="0">
                <a:cs typeface="EntezareZohoor E3" panose="00000700000000000000" pitchFamily="2" charset="-78"/>
              </a:rPr>
              <a:t>7- اختلالات وابسته به مواد اسنتشاقی(</a:t>
            </a:r>
            <a:r>
              <a:rPr sz="2400" b="1" dirty="0"/>
              <a:t>Inhalant Related Disorder</a:t>
            </a:r>
            <a:r>
              <a:rPr lang="fa-IR" sz="2400" b="1" dirty="0"/>
              <a:t>)</a:t>
            </a:r>
            <a:endParaRPr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0EA8FDAD-3A79-F5C2-BAC4-9845932162BE}"/>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در سال1988 گزارش گردید که نیکوتین ماده اعتیاد آوراست. و</a:t>
            </a:r>
            <a:r>
              <a:rPr lang="en-US" altLang="en-US" sz="2400" b="1">
                <a:solidFill>
                  <a:schemeClr val="tx2"/>
                </a:solidFill>
                <a:cs typeface="B Nazanin" panose="00000400000000000000" pitchFamily="2" charset="-78"/>
              </a:rPr>
              <a:t> </a:t>
            </a:r>
            <a:r>
              <a:rPr lang="fa-IR" altLang="en-US" sz="2400" b="1">
                <a:solidFill>
                  <a:schemeClr val="tx2"/>
                </a:solidFill>
                <a:cs typeface="B Nazanin" panose="00000400000000000000" pitchFamily="2" charset="-78"/>
              </a:rPr>
              <a:t>رایج ترین فرم آن تنباکو است بصورت سیگار، سیگار برگ، پیپ(تدخین یاکشیدن (</a:t>
            </a:r>
            <a:r>
              <a:rPr lang="en-US" altLang="en-US" sz="2400" b="1">
                <a:solidFill>
                  <a:schemeClr val="tx2"/>
                </a:solidFill>
                <a:cs typeface="B Nazanin" panose="00000400000000000000" pitchFamily="2" charset="-78"/>
              </a:rPr>
              <a:t>(sniff</a:t>
            </a:r>
            <a:endParaRPr lang="fa-IR"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en-US" altLang="en-US" sz="2400" b="1">
                <a:solidFill>
                  <a:schemeClr val="tx2"/>
                </a:solidFill>
                <a:cs typeface="B Nazanin" panose="00000400000000000000" pitchFamily="2" charset="-78"/>
              </a:rPr>
              <a:t>*</a:t>
            </a:r>
            <a:r>
              <a:rPr lang="fa-IR" altLang="en-US" sz="2400" b="1">
                <a:solidFill>
                  <a:schemeClr val="tx2"/>
                </a:solidFill>
                <a:cs typeface="B Nazanin" panose="00000400000000000000" pitchFamily="2" charset="-78"/>
              </a:rPr>
              <a:t> مکانیسم اثر: جزء روان گردان توتون نیکوتین است. که با تاثیر اگونیستی برروی گیرنده های تیپ نیکوتین استیل کولین برساسله اعصاب مرکزی(</a:t>
            </a:r>
            <a:r>
              <a:rPr lang="en-US" altLang="en-US" sz="2400" b="1">
                <a:solidFill>
                  <a:schemeClr val="tx2"/>
                </a:solidFill>
                <a:cs typeface="B Nazanin" panose="00000400000000000000" pitchFamily="2" charset="-78"/>
              </a:rPr>
              <a:t>CNS</a:t>
            </a:r>
            <a:r>
              <a:rPr lang="fa-IR" altLang="en-US" sz="2400" b="1">
                <a:solidFill>
                  <a:schemeClr val="tx2"/>
                </a:solidFill>
                <a:cs typeface="B Nazanin" panose="00000400000000000000" pitchFamily="2" charset="-78"/>
              </a:rPr>
              <a:t> )موثر واقع می گردند.حدود25%نیکوتین با تدخین سیگار به خون می رسد وبه فاصله15 ثانیه وارد مغز می گردد. نیمه عمرنیکوتین حدود2ساعت است.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موارد استفاده:ازنظررفتاری نیکوتین سبب بهبود توجه، یاد گیری و توانایی مسئله گشایی می شود.همچنین مصرف کنندگان معتقدند سیگار موجب بالا رفتن خلق، کاهش تنش و احساس افسردگی می شود.</a:t>
            </a:r>
            <a:endParaRPr lang="ar-SA" altLang="en-US" sz="2400" b="1">
              <a:solidFill>
                <a:schemeClr val="tx2"/>
              </a:solidFill>
              <a:cs typeface="B Nazanin" panose="00000400000000000000" pitchFamily="2" charset="-78"/>
            </a:endParaRPr>
          </a:p>
        </p:txBody>
      </p:sp>
      <p:sp>
        <p:nvSpPr>
          <p:cNvPr id="15362" name="Rectangle 2">
            <a:extLst>
              <a:ext uri="{FF2B5EF4-FFF2-40B4-BE49-F238E27FC236}">
                <a16:creationId xmlns:a16="http://schemas.microsoft.com/office/drawing/2014/main" id="{B7454E11-D96D-64E0-8F2E-C8E8675403FA}"/>
              </a:ext>
            </a:extLst>
          </p:cNvPr>
          <p:cNvSpPr>
            <a:spLocks noGrp="1" noChangeArrowheads="1"/>
          </p:cNvSpPr>
          <p:nvPr>
            <p:ph type="title"/>
          </p:nvPr>
        </p:nvSpPr>
        <p:spPr>
          <a:xfrm>
            <a:off x="457200" y="116632"/>
            <a:ext cx="8147248" cy="1219200"/>
          </a:xfrm>
        </p:spPr>
        <p:txBody>
          <a:bodyPr/>
          <a:lstStyle/>
          <a:p>
            <a:pPr algn="r" rtl="1" eaLnBrk="1" fontAlgn="auto" hangingPunct="1">
              <a:spcAft>
                <a:spcPts val="0"/>
              </a:spcAft>
              <a:defRPr/>
            </a:pPr>
            <a:r>
              <a:rPr lang="fa-IR" sz="3200" b="1" dirty="0">
                <a:cs typeface="EntezareZohoor E3" panose="00000700000000000000" pitchFamily="2" charset="-78"/>
              </a:rPr>
              <a:t>8- اختلالات وابسته به نیکوتین(</a:t>
            </a:r>
            <a:r>
              <a:rPr sz="2400" dirty="0"/>
              <a:t>Nicotine Related Disorder</a:t>
            </a:r>
            <a:r>
              <a:rPr lang="fa-IR" sz="2400" b="1" dirty="0"/>
              <a:t> )</a:t>
            </a:r>
            <a:r>
              <a:rPr sz="2400" dirty="0"/>
              <a:t> </a:t>
            </a:r>
            <a:br>
              <a:rPr sz="2400" dirty="0"/>
            </a:br>
            <a:endParaRPr sz="2400" dirty="0"/>
          </a:p>
        </p:txBody>
      </p:sp>
      <p:pic>
        <p:nvPicPr>
          <p:cNvPr id="18436" name="Picture 3" descr="8.jpg">
            <a:extLst>
              <a:ext uri="{FF2B5EF4-FFF2-40B4-BE49-F238E27FC236}">
                <a16:creationId xmlns:a16="http://schemas.microsoft.com/office/drawing/2014/main" id="{327E1649-B6F7-A58C-BDE6-4B15FB0285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4572000"/>
            <a:ext cx="26193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30DEAA8B-70B9-9E57-42C8-018B204AE822}"/>
              </a:ext>
            </a:extLst>
          </p:cNvPr>
          <p:cNvSpPr>
            <a:spLocks noGrp="1" noChangeArrowheads="1"/>
          </p:cNvSpPr>
          <p:nvPr>
            <p:ph idx="1"/>
          </p:nvPr>
        </p:nvSpPr>
        <p:spPr>
          <a:xfrm>
            <a:off x="457200" y="1524000"/>
            <a:ext cx="8229600" cy="5334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609600" indent="-609600" algn="just" rtl="1" eaLnBrk="1" fontAlgn="auto" hangingPunct="1">
              <a:lnSpc>
                <a:spcPct val="80000"/>
              </a:lnSpc>
              <a:spcAft>
                <a:spcPts val="0"/>
              </a:spcAft>
              <a:buFont typeface="Wingdings 2"/>
              <a:buNone/>
            </a:pPr>
            <a:r>
              <a:rPr lang="en-US" altLang="en-US" sz="2400" b="1">
                <a:solidFill>
                  <a:schemeClr val="tx2"/>
                </a:solidFill>
                <a:cs typeface="B Nazanin" panose="00000400000000000000" pitchFamily="2" charset="-78"/>
              </a:rPr>
              <a:t>Opium</a:t>
            </a:r>
            <a:r>
              <a:rPr lang="fa-IR" altLang="en-US" sz="2400" b="1">
                <a:solidFill>
                  <a:schemeClr val="tx2"/>
                </a:solidFill>
                <a:cs typeface="B Nazanin" panose="00000400000000000000" pitchFamily="2" charset="-78"/>
              </a:rPr>
              <a:t> عصاره خشخاش می باشد که حاوی تقریباٌ20 نوع الکالوئید تریاک ازجمله مورفین می باشد.مواد افیونی شامل افیونهای طبیعی(مورفین)،افیونهای نیمه صناعی(هروئین)وافیونهای مصنوعی(کدئین،بوپرونورفین،متادون،اکسی کادون،مپریدین، پنتازوسین وفنتانیل) است.</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موارد استفاده:مواد افیونی به عنوان داروهای درد زدا، بیهوش کننده، ضد اسهال یا ضد سرفه تجویز می شوند.هروئین شایع ترین داروی مورد مصرف در این گروه است.که دوبار قویتر ازمورفین بوده،ورایج ترین مواد افیونی مورد استفاده در مبتلایان به اختلال به مواد افیونی است  بصورت تزریق مورد استفاده قرار می گیرد.ولی اگر خالص دردست باشد آن رادود کرده یا استنشاق می کنند.که ایجاد بیدردی،خواب آلودگی وتغییرخلق می کند.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*مکانیسم اثر:اثرات اولیه تریاک وشبه تریاک ازطریق گیرنده های مواد افیونی اعمال می شود که در وقفه دادن درد درگیرهستند.واین مواد وقتی که کسی از نظر جسمی آسیب می بیند آزاد می شود.ازنظر بالینی بعد از مصرف احساس گرما،سنگینی انتهاها،خشکی دهان،خارش (بخصوص بینی)، گل انداختن صورت،یک دوره آرامش که در اصطلاح معتادین“چرت“</a:t>
            </a:r>
            <a:r>
              <a:rPr lang="en-US" altLang="en-US" sz="2400" b="1">
                <a:solidFill>
                  <a:schemeClr val="tx2"/>
                </a:solidFill>
                <a:cs typeface="B Nazanin" panose="00000400000000000000" pitchFamily="2" charset="-78"/>
              </a:rPr>
              <a:t>Nodding off</a:t>
            </a:r>
            <a:r>
              <a:rPr lang="fa-IR" altLang="en-US" sz="2400" b="1">
                <a:solidFill>
                  <a:schemeClr val="tx2"/>
                </a:solidFill>
                <a:cs typeface="B Nazanin" panose="00000400000000000000" pitchFamily="2" charset="-78"/>
              </a:rPr>
              <a:t> نام داردیده می شود.اثرات جسمی بعد ازمصرف ازقبیل ضعف تنفسی،انقباض مردمک،انقباض عضلات صاف،یبوست،تغییرات در فشارخون،ضربان قلب،حرارت بدن وضعف عضلات تنفسی ممکن است ظاهر شود.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وابسته به مواد افیونی عبارتند از: اختلال پسیکوتیک (توهمات وهذیانها) ،خلقی (مانیک، افسرده یا مختلط) ،خواب (پرخوابی )،کنشی جنسی(ناتوانی جنسی)دیده می شود.</a:t>
            </a:r>
          </a:p>
        </p:txBody>
      </p:sp>
      <p:sp>
        <p:nvSpPr>
          <p:cNvPr id="16386" name="Rectangle 2">
            <a:extLst>
              <a:ext uri="{FF2B5EF4-FFF2-40B4-BE49-F238E27FC236}">
                <a16:creationId xmlns:a16="http://schemas.microsoft.com/office/drawing/2014/main" id="{CB5DE0C9-C3B0-AA0B-4A3E-050A6986B31C}"/>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9- اختلالات وابسته به مواد افیونی(</a:t>
            </a:r>
            <a:r>
              <a:rPr sz="2400" b="1" dirty="0" err="1"/>
              <a:t>Opiume</a:t>
            </a:r>
            <a:r>
              <a:rPr sz="2400" b="1" dirty="0"/>
              <a:t> Related Disorder</a:t>
            </a:r>
            <a:r>
              <a:rPr lang="fa-IR" sz="2400" b="1" dirty="0"/>
              <a:t>  )</a:t>
            </a:r>
            <a:endParaRPr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07E56357-C162-8662-5C68-E3B73EB0595D}"/>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فن سیکلدین رایج ترین آریل سیکلو هگزیلامین مورد مصرف است .این دسته بیش از همه با نام </a:t>
            </a:r>
            <a:r>
              <a:rPr lang="en-US" altLang="en-US" sz="2400" b="1">
                <a:solidFill>
                  <a:schemeClr val="tx2"/>
                </a:solidFill>
                <a:cs typeface="B Nazanin" panose="00000400000000000000" pitchFamily="2" charset="-78"/>
              </a:rPr>
              <a:t>pcp</a:t>
            </a:r>
            <a:r>
              <a:rPr lang="fa-IR" altLang="en-US" sz="2400" b="1">
                <a:solidFill>
                  <a:schemeClr val="tx2"/>
                </a:solidFill>
                <a:cs typeface="B Nazanin" panose="00000400000000000000" pitchFamily="2" charset="-78"/>
              </a:rPr>
              <a:t> شناخته می شود.اما با نامهای گرد فرشته- کریستال- صلح- </a:t>
            </a:r>
            <a:r>
              <a:rPr lang="en-US" altLang="en-US" sz="2400" b="1">
                <a:solidFill>
                  <a:schemeClr val="tx2"/>
                </a:solidFill>
                <a:cs typeface="B Nazanin" panose="00000400000000000000" pitchFamily="2" charset="-78"/>
              </a:rPr>
              <a:t>Supergrass-Hog</a:t>
            </a:r>
            <a:r>
              <a:rPr lang="fa-IR" altLang="en-US" sz="2400" b="1">
                <a:solidFill>
                  <a:schemeClr val="tx2"/>
                </a:solidFill>
                <a:cs typeface="B Nazanin" panose="00000400000000000000" pitchFamily="2" charset="-78"/>
              </a:rPr>
              <a:t> –سوخت راکت-آرام بخش اسب نیز شناخته می شود.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*مکانیسم اثر:</a:t>
            </a:r>
            <a:r>
              <a:rPr lang="en-US" altLang="en-US" sz="2400" b="1">
                <a:solidFill>
                  <a:schemeClr val="tx2"/>
                </a:solidFill>
                <a:cs typeface="B Nazanin" panose="00000400000000000000" pitchFamily="2" charset="-78"/>
              </a:rPr>
              <a:t>pcp</a:t>
            </a:r>
            <a:r>
              <a:rPr lang="fa-IR" altLang="en-US" sz="2400" b="1">
                <a:solidFill>
                  <a:schemeClr val="tx2"/>
                </a:solidFill>
                <a:cs typeface="B Nazanin" panose="00000400000000000000" pitchFamily="2" charset="-78"/>
              </a:rPr>
              <a:t> وترکیبات وابسته به آن بصورت پودر متبلور خمیرمایع،باکاغذآغشته به دارو(</a:t>
            </a:r>
            <a:r>
              <a:rPr lang="en-US" altLang="en-US" sz="2400" b="1">
                <a:solidFill>
                  <a:schemeClr val="tx2"/>
                </a:solidFill>
                <a:cs typeface="B Nazanin" panose="00000400000000000000" pitchFamily="2" charset="-78"/>
              </a:rPr>
              <a:t>blotter</a:t>
            </a:r>
            <a:r>
              <a:rPr lang="fa-IR" altLang="en-US" sz="2400" b="1">
                <a:solidFill>
                  <a:schemeClr val="tx2"/>
                </a:solidFill>
                <a:cs typeface="B Nazanin" panose="00000400000000000000" pitchFamily="2" charset="-78"/>
              </a:rPr>
              <a:t> )عرضه می شود.مصرف کنندگان مجرب گزارش می کنند که اثرات2تا3میلی گرم ظرف5دقیقه ظاهرشده و ضمن30دقیقه به اوج پلاتو می رسد و از نظر تاثیرات آنتاگونیسم درگیرنده های نوع ان-دی- اسپارتیت(</a:t>
            </a:r>
            <a:r>
              <a:rPr lang="en-US" altLang="en-US" sz="2400" b="1">
                <a:solidFill>
                  <a:schemeClr val="tx2"/>
                </a:solidFill>
                <a:cs typeface="B Nazanin" panose="00000400000000000000" pitchFamily="2" charset="-78"/>
              </a:rPr>
              <a:t>NMDA</a:t>
            </a:r>
            <a:r>
              <a:rPr lang="fa-IR" altLang="en-US" sz="2400" b="1">
                <a:solidFill>
                  <a:schemeClr val="tx2"/>
                </a:solidFill>
                <a:cs typeface="B Nazanin" panose="00000400000000000000" pitchFamily="2" charset="-78"/>
              </a:rPr>
              <a:t> )است. که به مکانی درکانال کلسیم متصل شده و مانع جریان پونهای کلسیم می شود. اثر دیگرآن فعال سازی نورون های دوپامینرژیک ناحیه تکمنتال بطنی است که به قشرمخ وسیستم لمبیک کشیده می شوند.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آن شامل:</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 پسیکو تیک(هذیان وتوهم) که ممکن است تا 5روز دوام یابد،اختلال خلقی(دوره شبه مانی)،اختلال اضطرابی(اضطراب شایعترین علامت آن است). </a:t>
            </a:r>
            <a:endParaRPr lang="en-US" altLang="en-US" sz="2400" b="1">
              <a:solidFill>
                <a:schemeClr val="tx2"/>
              </a:solidFill>
              <a:cs typeface="B Nazanin" panose="00000400000000000000" pitchFamily="2" charset="-78"/>
            </a:endParaRPr>
          </a:p>
        </p:txBody>
      </p:sp>
      <p:sp>
        <p:nvSpPr>
          <p:cNvPr id="17410" name="Rectangle 2">
            <a:extLst>
              <a:ext uri="{FF2B5EF4-FFF2-40B4-BE49-F238E27FC236}">
                <a16:creationId xmlns:a16="http://schemas.microsoft.com/office/drawing/2014/main" id="{0B0FA8BA-1712-41E2-AD84-88DBA70AD977}"/>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10- اختلالات وابسته به فن سیکلیدین یا شبه مورفین(</a:t>
            </a:r>
            <a:r>
              <a:rPr sz="2400" b="1" dirty="0"/>
              <a:t>Phencyclidine Related Disorder</a:t>
            </a:r>
            <a:r>
              <a:rPr lang="fa-IR" sz="2400" b="1" dirty="0"/>
              <a:t>     )</a:t>
            </a:r>
            <a:endParaRPr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39854BF1-A9AA-F023-CBD8-84416791D6C1}"/>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مسکن ها(</a:t>
            </a:r>
            <a:r>
              <a:rPr lang="en-US" altLang="en-US" sz="2400" b="1">
                <a:solidFill>
                  <a:schemeClr val="tx2"/>
                </a:solidFill>
                <a:cs typeface="B Nazanin" panose="00000400000000000000" pitchFamily="2" charset="-78"/>
              </a:rPr>
              <a:t>Sedative</a:t>
            </a:r>
            <a:r>
              <a:rPr lang="fa-IR" altLang="en-US" sz="2400" b="1">
                <a:solidFill>
                  <a:schemeClr val="tx2"/>
                </a:solidFill>
                <a:cs typeface="B Nazanin" panose="00000400000000000000" pitchFamily="2" charset="-78"/>
              </a:rPr>
              <a:t>) داروهایی هستند که تنش ذهنی را کاهش داده وآرامش روانی ایجاد می کنند،این اصطلاح معادل اضطراب زدا(</a:t>
            </a:r>
            <a:r>
              <a:rPr lang="en-US" altLang="en-US" sz="2400" b="1">
                <a:solidFill>
                  <a:schemeClr val="tx2"/>
                </a:solidFill>
                <a:cs typeface="B Nazanin" panose="00000400000000000000" pitchFamily="2" charset="-78"/>
              </a:rPr>
              <a:t>anxiolytic</a:t>
            </a:r>
            <a:r>
              <a:rPr lang="fa-IR" altLang="en-US" sz="2400" b="1">
                <a:solidFill>
                  <a:schemeClr val="tx2"/>
                </a:solidFill>
                <a:cs typeface="B Nazanin" panose="00000400000000000000" pitchFamily="2" charset="-78"/>
              </a:rPr>
              <a:t> )است.این داروها وقتی با دوز پایین مصرف شوند می توانند آرامش روزانه بوجودآورند. </a:t>
            </a:r>
            <a:r>
              <a:rPr lang="en-US" altLang="en-US" sz="2400" b="1">
                <a:solidFill>
                  <a:schemeClr val="tx2"/>
                </a:solidFill>
                <a:cs typeface="B Nazanin" panose="00000400000000000000" pitchFamily="2" charset="-78"/>
              </a:rPr>
              <a:t>Hepnotic</a:t>
            </a:r>
            <a:r>
              <a:rPr lang="fa-IR" altLang="en-US" sz="2400" b="1">
                <a:solidFill>
                  <a:schemeClr val="tx2"/>
                </a:solidFill>
                <a:cs typeface="B Nazanin" panose="00000400000000000000" pitchFamily="2" charset="-78"/>
              </a:rPr>
              <a:t> داروهایی هستند که برای ایجاد خواب مورد استفاده قرار می گیرند.</a:t>
            </a:r>
          </a:p>
          <a:p>
            <a:pPr marL="609600" indent="-609600" algn="just" rtl="1" eaLnBrk="1" fontAlgn="auto" hangingPunct="1">
              <a:lnSpc>
                <a:spcPct val="80000"/>
              </a:lnSpc>
              <a:spcAft>
                <a:spcPts val="0"/>
              </a:spcAft>
              <a:buFont typeface="Wingdings 2"/>
              <a:buNone/>
            </a:pPr>
            <a:r>
              <a:rPr lang="en-US" altLang="en-US" sz="2400" b="1">
                <a:solidFill>
                  <a:schemeClr val="tx2"/>
                </a:solidFill>
                <a:cs typeface="B Nazanin" panose="00000400000000000000" pitchFamily="2" charset="-78"/>
              </a:rPr>
              <a:t>Anxiolytic</a:t>
            </a:r>
            <a:r>
              <a:rPr lang="fa-IR" altLang="en-US" sz="2400" b="1">
                <a:solidFill>
                  <a:schemeClr val="tx2"/>
                </a:solidFill>
                <a:cs typeface="B Nazanin" panose="00000400000000000000" pitchFamily="2" charset="-78"/>
              </a:rPr>
              <a:t> داروهایی هستند که جهت کاهش اضطراب مورد استفاده قرار می گیرند. اصولاٌ تفکیک بین اضطراب زداها ومسکن ها بعنوان داروهای روز ومنوم ها به عنوان داروهای شب دقیق نیست.</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داروهای این دسته عبارتند از:</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بنزودیازپین ها(دیازپام،فلونیترازپام)-بار بیتوراتها(سکوباربیتال) ومواد شبه بار بیتورات مثل،مپروپامات،گلوتیماید.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آنها شامل:</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 پسیکوتیک ( دلیریوم،توهمات وهذیانها)- اختلال خلقی- اختلال خواب وکنشی جنسی. </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p:txBody>
      </p:sp>
      <p:sp>
        <p:nvSpPr>
          <p:cNvPr id="18434" name="Rectangle 2">
            <a:extLst>
              <a:ext uri="{FF2B5EF4-FFF2-40B4-BE49-F238E27FC236}">
                <a16:creationId xmlns:a16="http://schemas.microsoft.com/office/drawing/2014/main" id="{1CFF0286-C1C3-904D-4AC3-DC42BBC31CB6}"/>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11- اختلالات وابسته به مسکن،منوم(خواب آورها)،واضطراب زداها(</a:t>
            </a:r>
            <a:r>
              <a:rPr sz="2400" b="1" dirty="0"/>
              <a:t>Sedative/</a:t>
            </a:r>
            <a:r>
              <a:rPr sz="2400" b="1" dirty="0" err="1"/>
              <a:t>Hepnotic</a:t>
            </a:r>
            <a:r>
              <a:rPr sz="2400" b="1" dirty="0"/>
              <a:t>/Anxiolytic Related Disorder</a:t>
            </a:r>
            <a:r>
              <a:rPr lang="fa-IR" sz="2400" b="1" dirty="0"/>
              <a:t> )</a:t>
            </a:r>
            <a:endParaRPr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91DF27E2-D961-015F-CD47-2B056B8CD42D}"/>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درمان بیمارانی</a:t>
            </a:r>
            <a:r>
              <a:rPr lang="en-US" altLang="en-US" sz="2400" b="1">
                <a:solidFill>
                  <a:schemeClr val="tx2"/>
                </a:solidFill>
                <a:cs typeface="B Nazanin" panose="00000400000000000000" pitchFamily="2" charset="-78"/>
              </a:rPr>
              <a:t> </a:t>
            </a:r>
            <a:r>
              <a:rPr lang="fa-IR" altLang="en-US" sz="2400" b="1">
                <a:solidFill>
                  <a:schemeClr val="tx2"/>
                </a:solidFill>
                <a:cs typeface="B Nazanin" panose="00000400000000000000" pitchFamily="2" charset="-78"/>
              </a:rPr>
              <a:t>که الکل وسایر مواد را استفاده می نمایند مشتمل است بر:</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الف: روان درمانی:فردی،گروهی.</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ب: بستری در بیمارستان درمواردشدید.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ج: دارو درمانی:آرام بخش ازقبیل(لیبریوم و والیوم) به علت تحمل بهتر آنها توسط کبدو نیز به علت شباهت آنها باالکل که مغز راتحت فشارقرار نمی دهد، جهت کاهش اضطراب و احساس گناه.</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د:ضد تشنج ها و ویتامین ها به علت کمبود ویتامین و جلوگیری از تشنج.</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ن:درمان با متادون: متادون دارویی است شبیه هروئین که ایجاد سرمستی می نماید درنتیجه معتاد قادربه کاروفعالیت می باشد و نیز مصرف آن قانونی بوده،خصوصیات فلج کنندگی ندارد،وبعد ازچندی پزشک می تواند مقدار مصرف آن را کاهش دهد.متادون تقریباٌ ارزان است. می تواند یکی ازمشکلات بیماران معتاد که درآن زنان به علت قیمت بالای مواد به خود فروشی ومردان به دزدی و.. روی می آورند جلوگیری نماید.</a:t>
            </a:r>
            <a:endParaRPr lang="en-US" altLang="en-US" sz="2400" b="1">
              <a:solidFill>
                <a:schemeClr val="tx2"/>
              </a:solidFill>
              <a:cs typeface="B Nazanin" panose="00000400000000000000" pitchFamily="2" charset="-78"/>
            </a:endParaRPr>
          </a:p>
        </p:txBody>
      </p:sp>
      <p:sp>
        <p:nvSpPr>
          <p:cNvPr id="2" name="Rectangle 2">
            <a:extLst>
              <a:ext uri="{FF2B5EF4-FFF2-40B4-BE49-F238E27FC236}">
                <a16:creationId xmlns:a16="http://schemas.microsoft.com/office/drawing/2014/main" id="{28A99CD3-EA68-322F-F9A9-0F2242EEE378}"/>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درمان اعتیاد</a:t>
            </a:r>
            <a:r>
              <a:rPr lang="fa-IR" sz="3200" b="1" dirty="0" smtClean="0">
                <a:cs typeface="EntezareZohoor E3" panose="00000700000000000000" pitchFamily="2" charset="-78"/>
              </a:rPr>
              <a:t>:</a:t>
            </a:r>
            <a:endParaRPr lang="en-US" sz="3200" b="1" dirty="0">
              <a:cs typeface="EntezareZohoor E3" panose="00000700000000000000"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F386209B-EF92-07F2-DA65-BCE9A765C787}"/>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و: درمان باتکیه بر کاهش صدمه :</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   در این روش سعی بر این است صدمه ناشی از کاهش مصرف مواد مخدر راکم کنند. قرار نیست خود مصرف کم شود(دزدی نکنند،مست نباشند،به خاطر تهیه مواد وسایل خانه را نفروشند و...)</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ه: درمان به هدف کاهش مصرف مواد(میزان مصرف):مثلاٌ دادن متادون.</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ی: قطع مصرف مواد: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اگر قطع مصرف باشد بیمارمی بایست سم زدایی شود. ومرحله درد ناکی به نام سم زدایی راطی کند. سم زدایی یکی از بنیادی ترین وهسته ای ترین برنامه های درمان اعتیاد است.که درسم زدایی ازداروهایی ازقبیل متادون،کلونیدین،داروهای ضد افسردگی،آنتی سایکوز وضد هیستامین با اثر خواب آور وآرام بخش استفاده می شود.</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ر: درمان مسمومیت حاد با تریاک ومشتقات آن شامل برقراری راه هوایی، جلوگیری از آسپیراسیون، تجویز اکسیژن، برقراری راه ورید ی وتجویز گلوکز هیپر تونیک است.تجویز داخل وریدی نالترکسون به سرعت علائم مسمومیت حاد رابرطرف می کند.</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p:txBody>
      </p:sp>
      <p:sp>
        <p:nvSpPr>
          <p:cNvPr id="30722" name="Rectangle 2">
            <a:extLst>
              <a:ext uri="{FF2B5EF4-FFF2-40B4-BE49-F238E27FC236}">
                <a16:creationId xmlns:a16="http://schemas.microsoft.com/office/drawing/2014/main" id="{2AFFE7DD-F60B-0E3F-7BC7-AE3C50784345}"/>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درمان اعتیاد</a:t>
            </a:r>
            <a:r>
              <a:rPr lang="fa-IR" sz="3200" b="1" dirty="0" smtClean="0">
                <a:cs typeface="EntezareZohoor E3" panose="00000700000000000000" pitchFamily="2" charset="-78"/>
              </a:rPr>
              <a:t>:</a:t>
            </a:r>
            <a:endParaRPr lang="en-US" sz="3200" b="1" dirty="0">
              <a:cs typeface="EntezareZohoor E3" panose="00000700000000000000"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F2D9213C-1DF1-A30A-FF60-AE54CACB01B3}"/>
              </a:ext>
            </a:extLst>
          </p:cNvPr>
          <p:cNvSpPr>
            <a:spLocks noGrp="1" noChangeArrowheads="1"/>
          </p:cNvSpPr>
          <p:nvPr>
            <p:ph idx="1"/>
          </p:nvPr>
        </p:nvSpPr>
        <p:spPr>
          <a:xfrm>
            <a:off x="457200" y="1524000"/>
            <a:ext cx="8229600" cy="46910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الف: ارزشیابی: بررسی این بیماران حول محور زیر خواهد بود: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الگوی مصرف مواد (نوع ماده مورد استفاده، مقدار و مدت مصرف، سن بیمار در زمان اولین استفاده از مواد)،مبلغی که بیمار درطی روزجهت تامین مواد می پردازد وچگونگی تامین آن(دزدی و...)،وجود علائم محرومیت یامسمومیت(تهوع،استفراغ،درد اندامها وتعریق متعاقب ترک مواد افیونی)،وجود پیامد مصرف مواد(بروز مشکلات خانوادگی،شکست تحصیلی وشغلی،زندانی شدن،عدم رسیدگی به بهداشت فردی)،سابقه ترک،سابقه هرگونه بیماری جسمانی دربیمار،وجود تشخیص یا علائم روانپزشکی ومشکلات خانوادگی وانگیزه جهت ترک.</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تشخیص های پرستاری: می تواند به قرار زیر باشد: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1- انطباق فردی وخانوادگی ناموفق به علت مصرف بی رویه مواد.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2- انزواطلبی وگوشه گیری دررابطه با عدم توانایی در برقراری ارتباط سازنده بادیگران.</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3- عدم رسیدگی به بهداشت شخصی ناشی ازپس رفت شخصیتی پیامد مصرف مواد.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4- فقدان دانش دررابطه با اثرات سوء استفاده ازمواد بر بدن.</a:t>
            </a:r>
            <a:endParaRPr lang="en-US" altLang="en-US" sz="2400" b="1">
              <a:solidFill>
                <a:schemeClr val="tx2"/>
              </a:solidFill>
              <a:cs typeface="B Nazanin" panose="00000400000000000000" pitchFamily="2" charset="-78"/>
            </a:endParaRPr>
          </a:p>
        </p:txBody>
      </p:sp>
      <p:sp>
        <p:nvSpPr>
          <p:cNvPr id="31746" name="Rectangle 2">
            <a:extLst>
              <a:ext uri="{FF2B5EF4-FFF2-40B4-BE49-F238E27FC236}">
                <a16:creationId xmlns:a16="http://schemas.microsoft.com/office/drawing/2014/main" id="{4D31003B-86DB-12BA-4BD0-A1844C185FCC}"/>
              </a:ext>
            </a:extLst>
          </p:cNvPr>
          <p:cNvSpPr>
            <a:spLocks noGrp="1" noChangeArrowheads="1"/>
          </p:cNvSpPr>
          <p:nvPr>
            <p:ph type="title"/>
          </p:nvPr>
        </p:nvSpPr>
        <p:spPr/>
        <p:txBody>
          <a:bodyPr>
            <a:normAutofit/>
          </a:bodyPr>
          <a:lstStyle/>
          <a:p>
            <a:pPr algn="r" rtl="1" eaLnBrk="1" fontAlgn="auto" hangingPunct="1">
              <a:spcAft>
                <a:spcPts val="0"/>
              </a:spcAft>
              <a:defRPr/>
            </a:pPr>
            <a:r>
              <a:rPr lang="fa-IR" sz="3200" b="1" dirty="0">
                <a:cs typeface="EntezareZohoor E3" panose="00000700000000000000" pitchFamily="2" charset="-78"/>
              </a:rPr>
              <a:t>پرستاری در </a:t>
            </a:r>
            <a:r>
              <a:rPr lang="fa-IR" sz="3200" b="1" dirty="0" smtClean="0">
                <a:cs typeface="EntezareZohoor E3" panose="00000700000000000000" pitchFamily="2" charset="-78"/>
              </a:rPr>
              <a:t>اعتیاد</a:t>
            </a:r>
            <a:endParaRPr lang="en-US" sz="3200" b="1" dirty="0">
              <a:cs typeface="EntezareZohoor E3" panose="00000700000000000000"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748B6C-D853-C478-611C-CA060A965333}"/>
              </a:ext>
            </a:extLst>
          </p:cNvPr>
          <p:cNvSpPr>
            <a:spLocks noGrp="1"/>
          </p:cNvSpPr>
          <p:nvPr>
            <p:ph idx="1"/>
          </p:nvPr>
        </p:nvSpPr>
        <p:spPr>
          <a:xfrm>
            <a:off x="428625" y="2564904"/>
            <a:ext cx="8229600" cy="3935909"/>
          </a:xfrm>
        </p:spPr>
        <p:txBody>
          <a:bodyPr>
            <a:normAutofit/>
          </a:bodyPr>
          <a:lstStyle/>
          <a:p>
            <a:pPr marL="609600" indent="-609600" algn="just" rtl="1" eaLnBrk="1" fontAlgn="auto" hangingPunct="1">
              <a:lnSpc>
                <a:spcPct val="80000"/>
              </a:lnSpc>
              <a:spcAft>
                <a:spcPts val="0"/>
              </a:spcAft>
              <a:buFont typeface="Wingdings 2"/>
              <a:buNone/>
              <a:defRPr/>
            </a:pPr>
            <a:r>
              <a:rPr lang="fa-IR" sz="2400" b="1" dirty="0">
                <a:solidFill>
                  <a:schemeClr val="tx2"/>
                </a:solidFill>
                <a:cs typeface="B Nazanin" panose="00000400000000000000" pitchFamily="2" charset="-78"/>
              </a:rPr>
              <a:t>*در</a:t>
            </a:r>
            <a:r>
              <a:rPr lang="en-US" sz="2400" b="1" dirty="0">
                <a:solidFill>
                  <a:schemeClr val="tx2"/>
                </a:solidFill>
                <a:cs typeface="B Nazanin" panose="00000400000000000000" pitchFamily="2" charset="-78"/>
              </a:rPr>
              <a:t>DDM-IV-TR</a:t>
            </a:r>
            <a:endParaRPr lang="en-US" sz="2000" dirty="0">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defRPr/>
            </a:pPr>
            <a:r>
              <a:rPr lang="fa-IR" sz="2400" b="1" dirty="0">
                <a:solidFill>
                  <a:schemeClr val="tx2"/>
                </a:solidFill>
                <a:cs typeface="B Nazanin" panose="00000400000000000000" pitchFamily="2" charset="-78"/>
              </a:rPr>
              <a:t>مواد تغییردهنده مغزرا مواد(</a:t>
            </a:r>
            <a:r>
              <a:rPr lang="en-US" sz="2400" b="1" dirty="0">
                <a:solidFill>
                  <a:schemeClr val="tx2"/>
                </a:solidFill>
                <a:cs typeface="B Nazanin" panose="00000400000000000000" pitchFamily="2" charset="-78"/>
              </a:rPr>
              <a:t>Substance</a:t>
            </a:r>
            <a:r>
              <a:rPr lang="fa-IR" sz="2400" b="1" dirty="0">
                <a:solidFill>
                  <a:schemeClr val="tx2"/>
                </a:solidFill>
                <a:cs typeface="B Nazanin" panose="00000400000000000000" pitchFamily="2" charset="-78"/>
              </a:rPr>
              <a:t> ) و اختلال مربوطه به آن را،اختلال وابسته به مواد(</a:t>
            </a:r>
            <a:r>
              <a:rPr lang="en-US" sz="2400" b="1" dirty="0">
                <a:solidFill>
                  <a:schemeClr val="tx2"/>
                </a:solidFill>
                <a:cs typeface="B Nazanin" panose="00000400000000000000" pitchFamily="2" charset="-78"/>
              </a:rPr>
              <a:t>Substance related Disorder</a:t>
            </a:r>
            <a:r>
              <a:rPr lang="fa-IR" sz="2400" b="1" dirty="0">
                <a:solidFill>
                  <a:schemeClr val="tx2"/>
                </a:solidFill>
                <a:cs typeface="B Nazanin" panose="00000400000000000000" pitchFamily="2" charset="-78"/>
              </a:rPr>
              <a:t>)نامیده است. ووجود حداقل 1علامت ویژه را که نشان دهد مصرف مواد با زندگی شخص تداخل کرده است،سوء مصرف مواد(</a:t>
            </a:r>
            <a:r>
              <a:rPr lang="en-US" sz="2400" b="1" dirty="0">
                <a:solidFill>
                  <a:schemeClr val="tx2"/>
                </a:solidFill>
                <a:cs typeface="B Nazanin" panose="00000400000000000000" pitchFamily="2" charset="-78"/>
              </a:rPr>
              <a:t>Substance abuse</a:t>
            </a:r>
            <a:r>
              <a:rPr lang="fa-IR" sz="2400" b="1" dirty="0">
                <a:solidFill>
                  <a:schemeClr val="tx2"/>
                </a:solidFill>
                <a:cs typeface="B Nazanin" panose="00000400000000000000" pitchFamily="2" charset="-78"/>
              </a:rPr>
              <a:t> ) تعریف کرده است.</a:t>
            </a:r>
          </a:p>
          <a:p>
            <a:pPr marL="609600" indent="-609600" algn="just" rtl="1" eaLnBrk="1" fontAlgn="auto" hangingPunct="1">
              <a:lnSpc>
                <a:spcPct val="80000"/>
              </a:lnSpc>
              <a:spcAft>
                <a:spcPts val="0"/>
              </a:spcAft>
              <a:buFont typeface="Wingdings 2"/>
              <a:buNone/>
              <a:defRPr/>
            </a:pPr>
            <a:r>
              <a:rPr lang="fa-IR" sz="2000" b="1" dirty="0">
                <a:solidFill>
                  <a:schemeClr val="tx2"/>
                </a:solidFill>
                <a:cs typeface="B Nazanin" panose="00000400000000000000" pitchFamily="2" charset="-78"/>
              </a:rPr>
              <a:t>*این اختلالات به 2دسته تقسیم می شود:</a:t>
            </a:r>
          </a:p>
          <a:p>
            <a:pPr marL="990600" lvl="1" indent="-533400" algn="just" rtl="1" eaLnBrk="1" fontAlgn="auto" hangingPunct="1">
              <a:lnSpc>
                <a:spcPct val="80000"/>
              </a:lnSpc>
              <a:spcAft>
                <a:spcPts val="0"/>
              </a:spcAft>
              <a:buClr>
                <a:schemeClr val="accent2">
                  <a:shade val="75000"/>
                </a:schemeClr>
              </a:buClr>
              <a:buFont typeface="Wingdings 2"/>
              <a:buNone/>
              <a:defRPr/>
            </a:pPr>
            <a:r>
              <a:rPr lang="fa-IR" sz="2000" b="1" dirty="0">
                <a:cs typeface="B Nazanin" panose="00000400000000000000" pitchFamily="2" charset="-78"/>
              </a:rPr>
              <a:t>1- اختلالات مصرف مواد</a:t>
            </a:r>
            <a:r>
              <a:rPr lang="en-US" sz="2000" b="1" dirty="0">
                <a:cs typeface="B Nazanin" panose="00000400000000000000" pitchFamily="2" charset="-78"/>
              </a:rPr>
              <a:t>Substance used disorder</a:t>
            </a:r>
            <a:r>
              <a:rPr lang="fa-IR" sz="2000" b="1" dirty="0">
                <a:cs typeface="B Nazanin" panose="00000400000000000000" pitchFamily="2" charset="-78"/>
              </a:rPr>
              <a:t>.</a:t>
            </a:r>
          </a:p>
          <a:p>
            <a:pPr marL="990600" lvl="1" indent="-533400" algn="just" rtl="1" eaLnBrk="1" fontAlgn="auto" hangingPunct="1">
              <a:lnSpc>
                <a:spcPct val="80000"/>
              </a:lnSpc>
              <a:spcAft>
                <a:spcPts val="0"/>
              </a:spcAft>
              <a:buClr>
                <a:schemeClr val="accent2">
                  <a:shade val="75000"/>
                </a:schemeClr>
              </a:buClr>
              <a:buFont typeface="Wingdings 2"/>
              <a:buNone/>
              <a:defRPr/>
            </a:pPr>
            <a:r>
              <a:rPr lang="fa-IR" sz="2000" b="1" dirty="0">
                <a:cs typeface="B Nazanin" panose="00000400000000000000" pitchFamily="2" charset="-78"/>
              </a:rPr>
              <a:t>2- اختلالات وابستگی به مواد</a:t>
            </a:r>
            <a:r>
              <a:rPr lang="en-US" sz="2000" b="1" dirty="0" err="1">
                <a:cs typeface="B Nazanin" panose="00000400000000000000" pitchFamily="2" charset="-78"/>
              </a:rPr>
              <a:t>sustance</a:t>
            </a:r>
            <a:r>
              <a:rPr lang="en-US" sz="2000" b="1" dirty="0">
                <a:cs typeface="B Nazanin" panose="00000400000000000000" pitchFamily="2" charset="-78"/>
              </a:rPr>
              <a:t> dependence disorder</a:t>
            </a:r>
            <a:endParaRPr lang="fa-IR" sz="2000" b="1" dirty="0">
              <a:cs typeface="B Nazanin" panose="00000400000000000000" pitchFamily="2" charset="-78"/>
            </a:endParaRPr>
          </a:p>
          <a:p>
            <a:pPr marL="609600" indent="-609600" algn="just" rtl="1" eaLnBrk="1" fontAlgn="auto" hangingPunct="1">
              <a:lnSpc>
                <a:spcPct val="80000"/>
              </a:lnSpc>
              <a:spcAft>
                <a:spcPts val="0"/>
              </a:spcAft>
              <a:buFont typeface="Wingdings 2"/>
              <a:buNone/>
              <a:defRPr/>
            </a:pPr>
            <a:endParaRPr lang="en-US" sz="2000" dirty="0">
              <a:solidFill>
                <a:schemeClr val="tx2"/>
              </a:solidFill>
              <a:cs typeface="B Nazanin" panose="00000400000000000000" pitchFamily="2" charset="-78"/>
            </a:endParaRPr>
          </a:p>
          <a:p>
            <a:pPr marL="274320" indent="-274320" algn="just" rtl="1" eaLnBrk="1" fontAlgn="auto" hangingPunct="1">
              <a:spcAft>
                <a:spcPts val="0"/>
              </a:spcAft>
              <a:buFont typeface="Wingdings 2"/>
              <a:buNone/>
              <a:defRPr/>
            </a:pPr>
            <a:endParaRPr lang="en-US" sz="2400" dirty="0">
              <a:solidFill>
                <a:schemeClr val="tx2"/>
              </a:solidFill>
              <a:cs typeface="B Nazanin" panose="00000400000000000000" pitchFamily="2" charset="-78"/>
            </a:endParaRPr>
          </a:p>
        </p:txBody>
      </p:sp>
      <p:sp>
        <p:nvSpPr>
          <p:cNvPr id="3" name="Title 2">
            <a:extLst>
              <a:ext uri="{FF2B5EF4-FFF2-40B4-BE49-F238E27FC236}">
                <a16:creationId xmlns:a16="http://schemas.microsoft.com/office/drawing/2014/main" id="{66A11425-933C-9ED4-3173-F624D4766E92}"/>
              </a:ext>
            </a:extLst>
          </p:cNvPr>
          <p:cNvSpPr>
            <a:spLocks noGrp="1"/>
          </p:cNvSpPr>
          <p:nvPr>
            <p:ph type="title"/>
          </p:nvPr>
        </p:nvSpPr>
        <p:spPr>
          <a:xfrm>
            <a:off x="3286116" y="642918"/>
            <a:ext cx="5400684" cy="1357322"/>
          </a:xfrm>
        </p:spPr>
        <p:txBody>
          <a:bodyPr>
            <a:noAutofit/>
          </a:bodyPr>
          <a:lstStyle/>
          <a:p>
            <a:pPr algn="r" rtl="1" eaLnBrk="1" fontAlgn="auto" hangingPunct="1">
              <a:spcAft>
                <a:spcPts val="0"/>
              </a:spcAft>
              <a:defRPr/>
            </a:pPr>
            <a:r>
              <a:rPr lang="fa-IR" sz="3200" b="1" dirty="0">
                <a:cs typeface="EntezareZohoor E3" panose="00000700000000000000" pitchFamily="2" charset="-78"/>
              </a:rPr>
              <a:t> اختلالات وابسته به مواد </a:t>
            </a:r>
            <a:r>
              <a:rPr lang="fa-IR" sz="3200" b="1" dirty="0"/>
              <a:t/>
            </a:r>
            <a:br>
              <a:rPr lang="fa-IR" sz="3200" b="1" dirty="0"/>
            </a:br>
            <a:r>
              <a:rPr lang="fa-IR" sz="3200" b="1" dirty="0"/>
              <a:t> </a:t>
            </a:r>
            <a:r>
              <a:rPr sz="3200" b="1" dirty="0">
                <a:latin typeface="Times New Roman" panose="02020603050405020304" pitchFamily="18" charset="0"/>
                <a:cs typeface="Times New Roman" panose="02020603050405020304" pitchFamily="18" charset="0"/>
              </a:rPr>
              <a:t>substance related disorder</a:t>
            </a:r>
            <a:r>
              <a:rPr lang="fa-IR" sz="3200" b="1" dirty="0"/>
              <a:t/>
            </a:r>
            <a:br>
              <a:rPr lang="fa-IR" sz="3200" b="1" dirty="0"/>
            </a:br>
            <a:endParaRPr sz="3200" dirty="0"/>
          </a:p>
        </p:txBody>
      </p:sp>
      <p:pic>
        <p:nvPicPr>
          <p:cNvPr id="4" name="Picture 3" descr="3.jpg">
            <a:extLst>
              <a:ext uri="{FF2B5EF4-FFF2-40B4-BE49-F238E27FC236}">
                <a16:creationId xmlns:a16="http://schemas.microsoft.com/office/drawing/2014/main" id="{C87B0CE6-C46F-8EE9-3BFF-785A63031FDF}"/>
              </a:ext>
            </a:extLst>
          </p:cNvPr>
          <p:cNvPicPr>
            <a:picLocks noChangeAspect="1"/>
          </p:cNvPicPr>
          <p:nvPr/>
        </p:nvPicPr>
        <p:blipFill>
          <a:blip r:embed="rId2"/>
          <a:stretch>
            <a:fillRect/>
          </a:stretch>
        </p:blipFill>
        <p:spPr>
          <a:xfrm>
            <a:off x="714348" y="500042"/>
            <a:ext cx="2143125" cy="2133600"/>
          </a:xfrm>
          <a:prstGeom prst="ellipse">
            <a:avLst/>
          </a:prstGeom>
          <a:ln>
            <a:noFill/>
          </a:ln>
          <a:effectLst>
            <a:softEdge rad="112500"/>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371CCD0F-3DD5-E55F-E758-21873C602164}"/>
              </a:ext>
            </a:extLst>
          </p:cNvPr>
          <p:cNvSpPr>
            <a:spLocks noGrp="1" noChangeArrowheads="1"/>
          </p:cNvSpPr>
          <p:nvPr>
            <p:ph idx="1"/>
          </p:nvPr>
        </p:nvSpPr>
        <p:spPr>
          <a:xfrm>
            <a:off x="457200" y="1000125"/>
            <a:ext cx="8229600" cy="50958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برنامه ریزی:شامل موارد زیر خواهدبود: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1- برقراری ارتباط موثر با بیمار وازبین بردن ارتباط بین فردی،خانوادگی واجتماعی نا موفق.</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2- تشخیص ودرمان بیماریهای جسمانی وروانپزشکی در بیمار.</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3- از بین بردن سوء مصرف،وابستگی وعلائم محرومیت ومسمومیت.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4- بهبود ادراک بیمار از خود وافزایش حس مسئولیت پذیری.</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اجرا:مداخلات موثر پرستاری به قرار زیر خواهدبود: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1- کمک به بیمار تا مشکلاتی را که سبب وابستگی او به این مواد شده آنها را شناخته ومسئولیت خودرا درقبال عواقب آنها بپذیرد.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2- کمک به بیمار تا رفتارهای انطباقی مناسب رادر استرس وبحران بجای استفاده از مواد بیاموزد.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3- با اقدامات در مانی مناسب در صورت وجود بیماری جسمی یاروانی درمان گردند.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4- در بیمارانی که دارای علائم محرومیت،مسمومیت یا ترک هستند،ضمن کنترل دقیق علائم حیاتی در جهت درمان طبق تجویز پزشک اقدام نمائید.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*ارزیابی :</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1- بیمار قادر است در استرس وبحرانها از روش انطباقی مناسب استفاده نماید.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2- فعالانه دردرمان خود از جمله دارودرمانی ،روان درمانی وگروه درمانی سهیم است.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3- روابط بین فردی واجتماعی بیماربهبودیافته وقادر است ارضاء نیازهایش را به تاخیر اندازد.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4- سیتم حمایتی بیمار ازقبیل خانواده  با نحوه صحیح برخورد با رفتارهای بیمار آشنا شده وهمکاری مناسبی با بیمار و گروه درمان نشان می دهند.</a:t>
            </a:r>
            <a:endParaRPr lang="en-US" altLang="en-US" sz="2400" b="1">
              <a:solidFill>
                <a:schemeClr val="tx2"/>
              </a:solidFill>
              <a:cs typeface="B Nazanin" panose="00000400000000000000" pitchFamily="2" charset="-78"/>
            </a:endParaRPr>
          </a:p>
        </p:txBody>
      </p:sp>
      <p:sp>
        <p:nvSpPr>
          <p:cNvPr id="32770" name="Rectangle 2">
            <a:extLst>
              <a:ext uri="{FF2B5EF4-FFF2-40B4-BE49-F238E27FC236}">
                <a16:creationId xmlns:a16="http://schemas.microsoft.com/office/drawing/2014/main" id="{35CA9CAB-3716-C1CC-4293-8400FCAEF6C1}"/>
              </a:ext>
            </a:extLst>
          </p:cNvPr>
          <p:cNvSpPr>
            <a:spLocks noGrp="1" noChangeArrowheads="1"/>
          </p:cNvSpPr>
          <p:nvPr>
            <p:ph type="title"/>
          </p:nvPr>
        </p:nvSpPr>
        <p:spPr>
          <a:xfrm>
            <a:off x="428596" y="214290"/>
            <a:ext cx="8229600" cy="800120"/>
          </a:xfrm>
        </p:spPr>
        <p:txBody>
          <a:bodyPr>
            <a:normAutofit/>
          </a:bodyPr>
          <a:lstStyle/>
          <a:p>
            <a:pPr algn="r" rtl="1" eaLnBrk="1" fontAlgn="auto" hangingPunct="1">
              <a:spcAft>
                <a:spcPts val="0"/>
              </a:spcAft>
              <a:defRPr/>
            </a:pPr>
            <a:r>
              <a:rPr lang="fa-IR" sz="3200" b="1" dirty="0">
                <a:cs typeface="EntezareZohoor E3" panose="00000700000000000000" pitchFamily="2" charset="-78"/>
              </a:rPr>
              <a:t>پرستاری در </a:t>
            </a:r>
            <a:r>
              <a:rPr lang="fa-IR" sz="3200" b="1" dirty="0" smtClean="0">
                <a:cs typeface="EntezareZohoor E3" panose="00000700000000000000" pitchFamily="2" charset="-78"/>
              </a:rPr>
              <a:t>اعتیاد</a:t>
            </a:r>
            <a:endParaRPr lang="en-US" sz="3200" b="1" dirty="0">
              <a:cs typeface="EntezareZohoor E3" panose="00000700000000000000"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6DED3550-778A-1BDF-4550-867B7316AE5B}"/>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وقتی افراد</a:t>
            </a:r>
            <a:r>
              <a:rPr lang="en-US" altLang="en-US" sz="2400" b="1">
                <a:solidFill>
                  <a:schemeClr val="tx2"/>
                </a:solidFill>
                <a:cs typeface="B Nazanin" panose="00000400000000000000" pitchFamily="2" charset="-78"/>
              </a:rPr>
              <a:t>Dependent</a:t>
            </a:r>
            <a:r>
              <a:rPr lang="fa-IR" altLang="en-US" sz="2400" b="1">
                <a:solidFill>
                  <a:schemeClr val="tx2"/>
                </a:solidFill>
                <a:cs typeface="B Nazanin" panose="00000400000000000000" pitchFamily="2" charset="-78"/>
              </a:rPr>
              <a:t> به مصرف مواد مخدر هستند ومی خواهند مواد را کنار بگذارند دچار علائم</a:t>
            </a:r>
            <a:r>
              <a:rPr lang="en-US" altLang="en-US" sz="2400" b="1">
                <a:solidFill>
                  <a:schemeClr val="tx2"/>
                </a:solidFill>
                <a:cs typeface="B Nazanin" panose="00000400000000000000" pitchFamily="2" charset="-78"/>
              </a:rPr>
              <a:t>Withdrawal </a:t>
            </a:r>
            <a:r>
              <a:rPr lang="fa-IR" altLang="en-US" sz="2400" b="1">
                <a:solidFill>
                  <a:schemeClr val="tx2"/>
                </a:solidFill>
                <a:cs typeface="B Nazanin" panose="00000400000000000000" pitchFamily="2" charset="-78"/>
              </a:rPr>
              <a:t>می شوند. </a:t>
            </a:r>
            <a:r>
              <a:rPr lang="en-US" altLang="en-US" sz="2400" b="1">
                <a:solidFill>
                  <a:schemeClr val="tx2"/>
                </a:solidFill>
                <a:cs typeface="B Nazanin" panose="00000400000000000000" pitchFamily="2" charset="-78"/>
              </a:rPr>
              <a:t>Robert Drup</a:t>
            </a:r>
            <a:r>
              <a:rPr lang="fa-IR" altLang="en-US" sz="2400" b="1">
                <a:solidFill>
                  <a:schemeClr val="tx2"/>
                </a:solidFill>
                <a:cs typeface="B Nazanin" panose="00000400000000000000" pitchFamily="2" charset="-78"/>
              </a:rPr>
              <a:t> چنین می نویسد: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     حدوداٌ 12ساعت بعد ازآخرین مصرف ،معتاد به تدریج بی قرارمی شود،ضعف بر بدنش مستولی می گردد،خمیازه می کشد،عرق می کند،همزمان اشک از چشمان وآب از بینی اش سرازیر می شود،برای چند ساعت به خواب خماری می رود(خوابی ناآرام)،پس از بیدار شدن حدود18تا24ساعت بعد ازآخرین مصرف ماده مخدر فرد معتاد به ژرفنای بیشتر جهنم شخصی اش وارد می شود.گاهی به قدری شدید می گردد که باعث دررفتگی فک می شود.مرمکها گشاد،موهای بدن سیخ می ایستند،بدن یخ می کند که به اصطلاح معتادان به آن(بوقلمون سرد) می گویند. برای آنکه به مصیبت های معتاد افزوده شود روده های وی با فشار تمام فعال می شود، انقباضات شدید دیواره معده را فرامی گیرد.که به استفراغ جهنده منتهی می گردد،استفراغی که اکثراٌ آغشته به خون است.انقباضات روده ها به قدری شدید هستند که دیواره شکم به حالت گره دار وخیمی در میآیند.گوآنکه دسته ای از مارها درزیر پوست باهم درلولیده اند.درد شکم افزایش می یابد گاهی تا60بار اجابت مزاج آبکی درروز صورت می گیرد.</a:t>
            </a: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p:txBody>
      </p:sp>
      <p:sp>
        <p:nvSpPr>
          <p:cNvPr id="23554" name="Rectangle 2">
            <a:extLst>
              <a:ext uri="{FF2B5EF4-FFF2-40B4-BE49-F238E27FC236}">
                <a16:creationId xmlns:a16="http://schemas.microsoft.com/office/drawing/2014/main" id="{87F6C550-A67F-2D25-53F2-B27F69F691A8}"/>
              </a:ext>
            </a:extLst>
          </p:cNvPr>
          <p:cNvSpPr>
            <a:spLocks noGrp="1" noChangeArrowheads="1"/>
          </p:cNvSpPr>
          <p:nvPr>
            <p:ph type="title"/>
          </p:nvPr>
        </p:nvSpPr>
        <p:spPr/>
        <p:txBody>
          <a:bodyPr>
            <a:normAutofit/>
          </a:bodyPr>
          <a:lstStyle/>
          <a:p>
            <a:pPr algn="r" rtl="1" eaLnBrk="1" fontAlgn="auto" hangingPunct="1">
              <a:spcAft>
                <a:spcPts val="0"/>
              </a:spcAft>
              <a:defRPr/>
            </a:pPr>
            <a:r>
              <a:rPr lang="fa-IR" sz="3200" b="1" dirty="0">
                <a:cs typeface="EntezareZohoor E3" panose="00000700000000000000" pitchFamily="2" charset="-78"/>
              </a:rPr>
              <a:t>در نهایت پرستار می بایست توجه داشته باشد</a:t>
            </a:r>
            <a:r>
              <a:rPr lang="fa-IR" sz="3200" b="1" dirty="0" smtClean="0">
                <a:cs typeface="EntezareZohoor E3" panose="00000700000000000000" pitchFamily="2" charset="-78"/>
              </a:rPr>
              <a:t>؟!:</a:t>
            </a:r>
            <a:endParaRPr lang="en-US" sz="3200" b="1" dirty="0">
              <a:cs typeface="EntezareZohoor E3" panose="00000700000000000000"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1BE80928-A2FA-3240-A9D5-04E50F3357FF}"/>
              </a:ext>
            </a:extLst>
          </p:cNvPr>
          <p:cNvSpPr>
            <a:spLocks noGrp="1" noChangeArrowheads="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36ساعت بعد ازآخرین مصرف مواد، معتاد،نمایی واقعاٌ رقت آور ودردناک دارد. برای فرار از لرز وحس سرما که تمام بدنش را فرا گرفته است،بطور مذبوحانه ای سعی می کند با هر بالا پوشی خودرا بپوشاند،تمام بدنش به خاطرپرش عضلانی تکان می خورد وپاها بطور غیر ارادی لگد می زنند،این حالت اصطلاحی است که برای ترک به کار می برند.(لگد زدن به عادت)،طی این دوره ترک،معتاد بخت بر گسشته،نه خواب دارد،نه آرامش.گرفتگی های عضلانی باعث می شوند،بی وقفه درتخت بغلتد،اکنون بر می خیزد وراه می رود،حالا بر روی زمین دراز می کشد</a:t>
            </a:r>
            <a:r>
              <a:rPr lang="en-US" altLang="en-US" sz="2400" b="1">
                <a:solidFill>
                  <a:schemeClr val="tx2"/>
                </a:solidFill>
                <a:cs typeface="B Nazanin" panose="00000400000000000000" pitchFamily="2" charset="-78"/>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EBDEB796-F798-2D89-13F6-DB977A11FE37}"/>
              </a:ext>
            </a:extLst>
          </p:cNvPr>
          <p:cNvSpPr>
            <a:spLocks noGrp="1" noChangeArrowheads="1"/>
          </p:cNvSpPr>
          <p:nvPr>
            <p:ph idx="1"/>
          </p:nvPr>
        </p:nvSpPr>
        <p:spPr>
          <a:xfrm>
            <a:off x="457200" y="785813"/>
            <a:ext cx="8229600" cy="55006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فرد معتاد فضارا،با ناله ها وضجه هایش آکنده می سازد،مگر آنکه یک رواقی تارک دنیا باشد.که تعداد کمی از معتادان هستند. اصولاٌ رواقیون در گیر مواد مخدر نمی شوند،حجم مایعی که از بینی وچشمان او خارج می شود زیاد است.ومقدار آبی که از معده وروده هایش خارج می گردد باور نکردنی است.عرق ریزش به قدری زیاد است که تشک اوکاملاٌ خیس می گردد.کثیف،ژولیده،نتراشیده ومتعفن از بوی استفراغ نمایی غیر انسانی دارد.ازآنجائیکه نه می خورد ونه می آشامد سریعاٌ تحلیل می رود.گاهی تا10  پوند در یک شبانه روز وزن کم می کند.ضعف به قدری شدید می شود که حتی</a:t>
            </a:r>
            <a:r>
              <a:rPr lang="en-US" altLang="en-US" sz="2400" b="1">
                <a:solidFill>
                  <a:schemeClr val="tx2"/>
                </a:solidFill>
                <a:cs typeface="B Nazanin" panose="00000400000000000000" pitchFamily="2" charset="-78"/>
              </a:rPr>
              <a:t>  </a:t>
            </a:r>
            <a:r>
              <a:rPr lang="fa-IR" altLang="en-US" sz="2400" b="1">
                <a:solidFill>
                  <a:schemeClr val="tx2"/>
                </a:solidFill>
                <a:cs typeface="B Nazanin" panose="00000400000000000000" pitchFamily="2" charset="-78"/>
              </a:rPr>
              <a:t>نمی تواند سر خودرا بلند کند.جای تعجب ندارد که در این مرحله بسیاری از پزشکان از بیم جان مریض خود به او یک تزریق ماده مخدر رامی دهند</a:t>
            </a:r>
            <a:r>
              <a:rPr lang="en-US" altLang="en-US" sz="2400" b="1">
                <a:solidFill>
                  <a:schemeClr val="tx2"/>
                </a:solidFill>
                <a:cs typeface="B Nazanin" panose="00000400000000000000" pitchFamily="2" charset="-78"/>
              </a:rPr>
              <a:t>. </a:t>
            </a:r>
            <a:r>
              <a:rPr lang="fa-IR" altLang="en-US" sz="2400" b="1">
                <a:solidFill>
                  <a:schemeClr val="tx2"/>
                </a:solidFill>
                <a:cs typeface="B Nazanin" panose="00000400000000000000" pitchFamily="2" charset="-78"/>
              </a:rPr>
              <a:t>تزریقی که بلافاصله تمام علائم فرد رابرطرف می سازد.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   اگر مواد مخدر داده نشود علائم خود به خود از روز ششم یا هفتم شروع به فروکش می نماید. اما بیمار به طرز نا امید کننده ای ضعیف،عصبی،بی قرارمی ماند.واز التهاب سمج روده هارنج می برد.</a:t>
            </a:r>
          </a:p>
          <a:p>
            <a:pPr marL="609600" indent="-609600" algn="just" rtl="1" eaLnBrk="1" fontAlgn="auto" hangingPunct="1">
              <a:lnSpc>
                <a:spcPct val="80000"/>
              </a:lnSpc>
              <a:spcAft>
                <a:spcPts val="0"/>
              </a:spcAft>
              <a:buFont typeface="Wingdings 2"/>
              <a:buNone/>
            </a:pPr>
            <a:endParaRPr lang="fa-IR"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266C7BCD-FF06-A76E-B6BF-B67005812E34}"/>
              </a:ext>
            </a:extLst>
          </p:cNvPr>
          <p:cNvSpPr>
            <a:spLocks noGrp="1" noChangeArrowheads="1"/>
          </p:cNvSpPr>
          <p:nvPr>
            <p:ph idx="1"/>
          </p:nvPr>
        </p:nvSpPr>
        <p:spPr>
          <a:xfrm>
            <a:off x="3357563" y="1524000"/>
            <a:ext cx="5329237" cy="48573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اختلالاتی است که در اثر مصرف یا سوء مصرف مواد ایجادمی شود وعبارتند از:</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الف:ناتوانی در ایفای وظایف اصلی درمحل کار،مدرسه،خانه و...</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ب: نا توانی در برقراری ارتباطات فردی،بین فردی و اجتماعی.</a:t>
            </a:r>
            <a:endParaRPr lang="en-US" altLang="en-US" sz="2400" b="1" dirty="0">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en-US" altLang="en-US" sz="2400" b="1" dirty="0">
                <a:solidFill>
                  <a:schemeClr val="tx2"/>
                </a:solidFill>
                <a:cs typeface="B Nazanin" panose="00000400000000000000" pitchFamily="2" charset="-78"/>
              </a:rPr>
              <a:t>*</a:t>
            </a:r>
            <a:r>
              <a:rPr lang="fa-IR" altLang="en-US" sz="2400" b="1" dirty="0">
                <a:solidFill>
                  <a:schemeClr val="tx2"/>
                </a:solidFill>
                <a:cs typeface="B Nazanin" panose="00000400000000000000" pitchFamily="2" charset="-78"/>
              </a:rPr>
              <a:t>موادی که دراین بخش قرار می گیرند به 11 طبقه تقسیم می شوند وعبارتند از:</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الکل- امفتامین – کافئین – حشیش – کوکائین – نیکوتین – دارو های استنشاقی – توهم زاها – دارو های افیونی – فن سیکلیدین – داروهای آرام بخش، ضد اضطراب وخواب آور.</a:t>
            </a:r>
          </a:p>
          <a:p>
            <a:pPr marL="609600" indent="-609600" algn="just" rtl="1" eaLnBrk="1" fontAlgn="auto" hangingPunct="1">
              <a:lnSpc>
                <a:spcPct val="80000"/>
              </a:lnSpc>
              <a:spcAft>
                <a:spcPts val="0"/>
              </a:spcAft>
              <a:buFont typeface="Wingdings 2"/>
              <a:buNone/>
            </a:pPr>
            <a:endParaRPr lang="en-US" altLang="en-US" sz="2400" b="1" dirty="0">
              <a:solidFill>
                <a:schemeClr val="tx2"/>
              </a:solidFill>
              <a:cs typeface="B Nazanin" panose="00000400000000000000" pitchFamily="2" charset="-78"/>
            </a:endParaRPr>
          </a:p>
        </p:txBody>
      </p:sp>
      <p:sp>
        <p:nvSpPr>
          <p:cNvPr id="3074" name="Rectangle 2">
            <a:extLst>
              <a:ext uri="{FF2B5EF4-FFF2-40B4-BE49-F238E27FC236}">
                <a16:creationId xmlns:a16="http://schemas.microsoft.com/office/drawing/2014/main" id="{E739285D-8BE6-4DD1-40C9-EC28A015227D}"/>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1- اختلالات مصرف مواد  </a:t>
            </a:r>
            <a:r>
              <a:rPr sz="2400" b="1" dirty="0"/>
              <a:t>Substance used disorder</a:t>
            </a:r>
          </a:p>
        </p:txBody>
      </p:sp>
      <p:sp>
        <p:nvSpPr>
          <p:cNvPr id="8196" name="AutoShape 7" descr="data:image/jpeg;base64,/9j/4AAQSkZJRgABAQAAAQABAAD/2wCEAAkGBhQQEBQUExQWFRUWFxgYGBgWGBoaHhgdGBsYGBkYGRwYHyYhGhwjGRcYHy8hJScpLS0sFx8yNTAqNTIrLCkBCQoKBQUFDQUFDSkYEhgpKSkpKSkpKSkpKSkpKSkpKSkpKSkpKSkpKSkpKSkpKSkpKSkpKSkpKSkpKSkpKSkpKf/AABEIAQkAvwMBIgACEQEDEQH/xAAcAAACAwEBAQEAAAAAAAAAAAAGBwAFCAQDAgH/xABSEAACAQIEAwMGBwoNBAAHAQABAgMEEQAFEiEGEzEHIkEUMlFhcYEIIzNCUpGzFRY0NVRyc3ShshckQ1NigoOSlKKx0tOTwcPRRGSjwsTw8SX/xAAUAQEAAAAAAAAAAAAAAAAAAAAA/8QAFBEBAAAAAAAAAAAAAAAAAAAAAP/aAAwDAQACEQMRAD8AeOJiYmAmJjyqqtIkZ5GVEUXZmIUKB1JJ2AwKU/HE1Zf7n0byJcgVFQeRCbfOXZpJF9iYAwxMC75NmMwHMro4D4rTU4NvVrnZyfbpXHMOzcMQZMwzGQ3uf40UB9I0xhQB7PrwBjfH5fAaeyLLibtFK5PXVUVBv7fjMe38FGV/kUX+b/dgCy+P2+Bx+zjLStvIaa1rbRKD9YF/ffHj/Bhl1reSr7mkH1WbbAFOJfAinZZQqQUE6EdClVUi3s+M2x5t2blfksxzKMg3F6nWPesim49WAMsTAkuQ5nFcx5ik22y1NKlve0DI37DjyXjmWkdUzODycMdK1MTa6cnw1sbNCSegYW9eAMsTHyjhgCCCCLgjcEHoRj6wExMTEwExMTEwExMTEwExMTEwExMTH4TgA1KcZrXTczvUdG4iWO91mnADSPIvzhHqVVU3GrUfRgrrq+OCNpJXWONfOZ2CgeG5O3XAv2THVlUMp8+ZppnP0mkmkJJ9drD3YtOMuE480pGppWZAxVgy2upU3uL7Ha439OAF807eMshJCvJOR/NRm3uMhUH68VtJ8IyhZrPDUIL7NpRhb0sA9x7r4Au0Ls/gymty5I7yJIRzOYblysq6ri2kAq4FgPDf0k67csho4MqLpTwxyc2NY2SJVO5JKgqBtpVtjtt7MAcVfaDQRU8dQ9VGsUo1Rm5u4GxsgGo2Ox22OxtgUrfhBZZGe7z5fWkYH2jLhD5rwfPTUVNVy25dSWCDe4C7gttYatyBfoL4Pu1Hg7LsooI44UZ6moYESSPqZUWzMwAsoubLsu9zvtgG3TdqGXvRx1Zm0QvJygXRriS19LBQbbb36W8cePE3aKtFmFFR8kv5UVHM1WCh30KQLHUb79RtbCTzfKWp+FqQtsZ61pgPHSYnQH6kB/rDBJ2yqad8mn3VkQAk/NMRhcbdQQScA0OOe0WmyiNTMS0j+ZEltTeBJvsqj0n3Xx38H8VRZnSJUxXAa4ZT1Rh5yn029PiCDhIZjlYz/iGtQNdY4ZhHubXiQRJY/R5za/Qd/Tgz7G6Goy7Kas1ELxMJJZUSRSCQsSXOk72JS3rwF7xZ2wUWXVCU7lpH1AScuxEIPi++7f0Rvb3Amk0KSoVZVdHFiGAIYHwIOxBGMycAcFHOkzKV211KoGiDNa8sjM5cm/8AQK77fGG/QY0ZwrRSQ0NNFMbyxwxo+9+8qgHfx3HXAC/DBbLMxfLWLGmlQzURY30Bflae53Om+pfQuDzAb2gRaZ8rnF9UddHHtt3ahWjbf26dvHBkMBMTExMBMTExMBMTExMBMTExMBMfhx+4hwAn2VoVymmU7FeapHoKzSKR9YOCzAt2eyWgqIgLCGtrIwPQOe8g679JMFOATPwh20vlkn0ZZevTrAdz/VwM9ofEr8Q5nDQ0e8KOVVvB2/lJjb5iqDb1Anxtjr7Sq+tz6t8jpaOQR0zuNTAqS3ml3ZrKi7bC9z19QY3Zj2Xx5RGXciSqcWeQdFF76I7gG2wJJ3JA6bDAC/bzlCU2TUcaX0wzRxLfrpEMo39fcGFMM7GYZjBNmTMIWaNHKiwWNLLZfQvibb95jucPrtw4emrcsVYI3ldJ430oLkjS6E28ba/D29L4sKzs2p6nKoaKWNVMUShHQbxyaRqdTte73JB87x33wAf8IWNBl9EqWCCayhbWC8sgabbWta2OT4ScY5VBv0aYW9Pdi3/Z+3HzxF2d5o+T+RuEnNLOrU7I4u8OiRSlmsQUutgT0NhewvVZlwznOe1VMKym5EUVlLW0KqkjW9mclnIA2HoHQb4Ac7Omq4a6sipAkdY0EscakgAMssTuq69riOOS2r0b4teDssq4OJaaOuYvOQ7SXfmWDwyNZjuLWNyBtvg07TuzSdalMyyxfj0ZWeNerMvSRAfOJGzL49dyTfh7NuCKyqqqvMK5XikljlSMOrKwaVdJcK26oid1QR4+rAVGdcHzZTMczyWZZqZSwZY25nLAPxiPY/GRXHW91Fj4a8Nzs+45jzekEyjQ6nTLHe+huuxtupG4Pu6g4TfDsmdUFJPlkNBLrlkb47S1kDqEbS+0fzQQ+qwueu1mp2TcBtlNGVlIM8rB5NO4WwsqA+NtyT6WPUWOA6e0ZrLQD05lRj/OT/2wWjAb2id6XK47kXzGF/dEkr295tgyGA/cTEviXwExMS+JfATExL4l8BMTExMBz17ERSEbEIxB9xxnXP8AthzCmqpoY3j0ROUXUgY2U2FyTcn1nGicy+Rl/Mf904yBxp+Mar9M/wDrgNG9k+Y8+Kqc2DSTxzMB4GemppWO+9i5a31YO8K3sU7hnS/nU+XygfnU+g/tj/aMNLACvG/aFBlJgEyuxnYqNOnuhdOpm1EbDUMevFHaLQ5btUTASdeUnff0i6r5t/S1hhFdr1e+ZZjVvFYw0MaoT4fKLGxHgTzZSPYnqx09pOSxS5dluZKCJJ0iinN7qzJGFDG/Q2jYbeA9PUGXkfbvl9VOkIWeJpGCqZUQLqY2AJR2tcnqRbBHnfaJl9HcTVUQYbFFOtwfQVjuR7xhK8J8Lw55nUzxwpHQQEdxF0BlXuxqdNjqexcnrYHfpjo7H+DqGby7y+NGNNJGt5HKKtzIDcBgu7J43wDs4X4vpsyjaSlcuqNoa6spBsG6MAehG+OiDiGnepelSZGnjXU8YPeUbbn6xt13Hpx9ZLQU8MKrSpEkR7y8oKFN/nDTsb+nGe+KOIzlvFUtQL6UlTWPSjxIJB7bMSPWBgHtQ8aU01fNQqzc+FdTAqQCO7fS3Q21r9e198e78V0q1fkhnQVBUMIybE36AeGq2+m97WNrYVdJmscPFlbMGXl+SGS46OBTwSkj03CltvRheLkU0+W1GcM7c5axO9v47s4v1+NkiA9GlsBpqv4npKckTVMERHUPKike4m/jjgo+0LL5pVijrIWkcgKofziTYAeBJPhhIcf8FUceUwZlTc3XUyIzCR9VuYsjMo2HRxa5J6dThx8NdmWX0jRTxUyrMqg6izsQStiQGYgHc+GAoe1usKVeXBeoWulFwCLxUxIJDbGxN7HbCR/hLrfpQf4Sl/4sOrteiPlVI3TTSZqQfX5L0+q/1YzZgCn+Eut+lB/hKX/ixP4S636UH+Epf+LAtiYAqHaZXDfVBt/8pS/8WPT+FTMP5yL/AAtN/wAWBHEwBd/CpmH85F/hab/ixP4VMw/nIv8AC03/ABYEcTAP3sT4jmrpy85RmVZlBWOOPY+Tmx5Srff04c2EN8Hb5R/ZL/8Aj4fOA58x+Rk/Mb/Q4yJx9+Na39Yl/fONd5j8jJ+Y3+hxkHjqTVmlYR+US/vnAPjsljtLe3XLcvPt+XH/AGt7sG/F2dCioamouAY4nZb9C1rIPe5Ue/Ad2Tm7v0+LoMsj9l4ZJSP/AKoPvwV8b8M/dKgmpdfLMgWzWvYoyuLjxF1AOAzfwpmEzUFbTQ0UlRJVW5s12tGsffW9hYHVqYlmAO2xxbVtcJ+EYV8aeu0f3llkH7Jf2Y0XlmVpTwRwIO5GioB6lAG/ttvhfZZ2JRJSVNNJO5SaoSaPQLcoRk6bBr3YqxUk7WC7bbgPdkss2U5jU5VNa8i82AtcKzKNiB6Hj3PiOVbrgc4O7NI8wzXMKermk1QOxJj0qZCZGBfvBrDobb+dh18VcDx109JUBzFNSyq6uFB1KGDNGw2uDbY+Fz6Tde5v2G1lVUzVElfGrzkmTlxuBY27tgwuo0r166QTvvgGlwvw5Fl1KlNAWMaarFzc95ixuQAOpPhhGcY8LfdHiesph3WeLVGeg1rTRst/6JYWPtOGz2ddnSZPE6iV5nkILsbqu3QKlyB1O5uTj0g4Hj+7MmYmTU3JWMR28xraS5N/FBYC3zj6sBnjhh5pK6SKUNzVoqynsR3hy6WZFQjrdQum3qGCKDiCL70ZIARzPKljK+Pefnq1vQVRhc/RPowya7hWlj4hhrFqaZGZXEsDyKHZ2jaMOieNwe8DboTvc4oc47DqGGrE0lYsFIXDNBIVS+57iyFxZd7dLgG1774Cl4oomj4Qy9GHeaZGHskNQ6/5XGHVnufJQU3NkV2tpRUjXU7uxCqiL4sTjg4s4cp8ypYonkVYhLE6lSLHQbaENwAWBKi17X6YmcyczM6GEfyYnqm9QVDTp9bVDH+ocBT5gtfWxapcsgAKSR6GrCJQkqaJBdIigLL69tsJ7POzJOYY4ObT1Nrijq9N5LWv5POnxc3Xzdjt4409ivzzIoa2FoZ0Do3h0II6MpG6sPSMBi+WIqxVgQwJBBFiCNiCD0N8fGHJ2i9nUpkCudc52pqk7eVhQbU9Qegqgo7j7CUCx73RZfehW8vmeSVPLAvr5Mmm3pvptbAVGJiYmAmJiYmAeXwcoxpma24cgH1Mqkj3lV+rDxwkPg5eZP8ApP8A7MO/AcmbyaaeZuto3P1KTjIPGf4yrP1ib99sa7z38Fn/AEUn7jYyhnVDz87mi/nK1k/vzFf++A0Z2d0ao1aR4VCQ3ta4pqeCHYeHeV8F7uACSQANyT4es4GuztlekeZOk9VVyjp0aolC9P6Criv7Zc7NLk9QVNml0wjb+cNn9nxYffAD+V9vsU+ZJTLTnkySrEk2sXJY6QxS1gpYj51wN/UL3tE7WIMoKxaGmnZdQRSFCjoC7bkX3sAD0PTa6/7POyZK7L6KpL8thUyyuQvedAVRUB8O9DcXvbWx9WPnJ4RmPGE7OAyQvLt4WgXkr/mscA1OB+PI8zoDVleSELrKpa4QoAxOqwuNBDdPHAHlPwhklrxE8AjpXcIshbvLc2DuOmn0geaD1Nt11l+ftRZfm1Grka5Yo1Hq1SLLb85EVT6sdWe8OJHwzQVAHfeplLH9JqUD2Wp09+AcGf8Aal5JnMGXtBdJeWDLr3vKdK2UDoGsDc36+8mn4OpHZ3MC65G1O4LKzH+kykMQPRewxn7iWcyVeRTXN2paMEnrqjlZSf2DGmcAvcjzbLvupNlkNDGhRG1vy49LkaCykWuwsw3PiLW8cFNNwZRRiwpYT+cgc28AC9yFA2C9ANgBhT8I0zHjGsIY2Xns3rBCgL18C6n+rhuZ1xVT0bIsznW/mRojyO3hcJGrNa+17WwFXXcLUFBHLWR0kCPBHJKCqAWKqWuo6KdrXAwrKOKqipKnMFkCtBHGkks8tUZJ5TokliBjlVUVJJOWBpI1LuepBvx7ms9UtOkNDU1FNr11KFGhMgUXjitKAxUvZmGnooHiRgOzPifKlU0tdllXQhrbIWUaQb6iAy6hq381hcX3OAteAu02oqqapmII8kVWdGbWswctZUZhrjk7hC3Z1JboMOLCd7LqCiTVBSVCz8+pMz+cHSCmOqBGDqp16ymo6bEF7dMOLAcecZRFVwvDMuqNxYjp03BBG4YEAgjcEDC5g4Qgo2kjqKeWrqmZnhnExWSouOnMeVOXKgG6hrlRqUHvBWljyqaZZFKuoZT1BFxtuPqO/uwGeOJeCpqxYWlhqoJkRhIzUbyayXZgXmp2dpNKFYwzLqOjUeuwl/B5NID5LLBVMLkxwuVlAHU8mZUkPuU9RjXAW2KPirhWkrYWFSijSLiYWV4tO+tZOq2tf0bbi2Ax26EEgixGxB8PVj5wZ8bxiSngqHYPM0s8XNtpNVFDoEVSVIB1ElkLHzuXvuDgMwDu+DhUXNQlujK1/wA5WFv8v7cPXCE+Dd8rVeyP/STD7wHDnv4LP+ik/cbGZ8tA++ZmIuI6yaW36JpJNvX3MaYz38Fn/RSfuNjNuSgHieRT/KVFXHe17c1ZowbeotfAPbstp9GT0Qve8Ia/55L/ALNVvdga+EPCWylSPm1EZP8AdlX/AFYYI+ymoL5NRE22iC7f0GZB77Liw424dGYUFRTeMid03tZ1IeMn1a1W/qvgBLsv4kp6Th+kknlWNAzx3a+7tNJZQBck2N/YCegJwHdmL8nimvSQ95vKwL7XPOWT91SfdgHy2CtlEOTmJ0JqxLZlYMjFdBO/RFXU9/acG/a7wnVUWYjMaNXIlBDFFLGNyhja4Hg6Em/pLeq4Lw0RqafMakHaOeFiLdec8wBv4b2+vB7xHmgbg6iDHvNKIxa38k83X2KgHvGCPgPsub7gVMMy6J60a7MCCmgAwB/RZhrI6jXY7jC6yfg7Mqx4crkheGOKZ5Xd0buB9Cu2o91gApKgdS53I6B1ZrTMsXDpYWuot7PKAw92lgffjTOEV23ZTIs+WwUkUjmCFtCxqzEKjRhfMBItoG+Lzh7jHPqusiDUKwU/MUyF42QiMmzd6VgWYDcaRe4G1sB18M8OTLxRmNSVIiEaqGIIDGVYWAUkWawRr26G2CrivImdkq4J0pqiBGHMkAMbxmzPHPuPi7qGvfum5GBjgyfMJc9zCWoWeOkVXjjEmpU7siCMxhtjdFdiy7d/c7jFxlNOc3YVU4/iYJ8mp2G0oB2qZgfOvYlEIsos25IIDq4I40OYq4aneNozYyL34JdyNUEthrG1+mwI64seKOE6fMoDDUpqXqpGzIfpIfA/sPiDi3At0x+4DNOc9heZUbcynKzhWujQvpkAB2bS1rN6lJx7ZN2wZplbiKtjeVfFahWSS3TuyEXO/wBIN7sPDg7jCPMYnIXlzRO0c0JN2iZWYWOwuCFvfp1HUHH7xnX0UNMTXiNojsEdQ5dvBY0O7N7OnXbrgOTgztKo81W0L6ZbbwyWDi3UgXs6+sX9dsFWEtxb2BAXnyyRopB3hC7bA9bRyXupHhcn84YnBna1U05ejzPRHNCuz1BdC9t9LsqPdtNiGt3h6TuQdOFF2mcXJK8iSE+QUzaZgjWNZUWDLSKRuFTrIR06dQtymo49iqIDHHUR01RKtommEiLZiF5kbSogkIUllXxIHhjP3aXFPFWGnliMMUIKwR9V0X+U1DZ3kPed+pYkG1rAKDO86krJmlktc2Cqo0pGqiyxxr81FGwGODExMA6vg2R3kqz6OV+0S/8ArD5wifg1edW/2P8A5sPbAcOe/gs/6KT9xsZSzbMjTZ5LOP5KtaT26Ji1vfa2NW57+Cz/AKKT9xsZE40/GVZ+szfaNgNLdnc6w+UUItaCVpIbbhqeoZpYWU/OALMp9BUYM8Zn4I4/ASCOWUQVNMCtLUvcxsjG5paoDflHYBh5mx2tu3aHtWjCA1lPPT7fKKhngb9HNBqDD3YA7xMBkXbBlbebVavzYZyfqEeJXdpaKCYqSrkW1xLJGKaL3yVRS31YAzxMJxu1ierm5UU9PTWSSRmijaqESxqzsZZXMaaQB1jWS99j0GGbwnVzy0UElUoSd4wzqAVsTuLg7g2tceBvgLbEwOcTcax0TaNJdwodyWSOOJWOlWmkcgLqIICgMx0mynAYO3KLXvLRad9tdZf1d7yO37MAW9ps8i5XOsXyk3LgX+3kSI7+GznBDl9EsEUcSCyRoqKPQFAUfsGF9xPxVFV0cMyvAwp66kkkEcyygJzVXV3RqAu42ZVOx26XZIwExMTHzLKFUsxAABJJNgANySfAWwCP7fIIKOWGop2khrZidTROU1RqLFnC76tWkAi19LXvbAx2O5RLmebJNO7ypTASs0jMx1DaJbk3vr73sjOB7tA4nbN8yeVAxUkRQIBc6AbIABvqYktb0vbGjezLgtcroEjIHOcB5j6XI82++yjui22xPjgC3AbxXU0OUGTMZoWkmkKqHC8xhZdKqpbuwrb1rf1nBizAAkmwG5J8MCmd5N90oi3lTy0bqCIaURrzgN9JmZiSCRbYoLbHAcEvED1Rhp66hjFPW3SMeUJMxIRpNTKgsF0rfWjEqdPp2qMq4fGZUDI7JJy554I1qbyLKsLlEdWUrJG+hVUvEwBKklWJOOeurjHM3KaEVMUPJiVSDBlUBsGkmkOxmIUCw37ukAjzu3K/uXUUMVLyTUwQqCskJEzaj3mcCE+URuzEsbxrufYMADZ52J8sXEdTFvuYlWsj39GjROF9sTe/AbV9nzqSEqaVmBtokdqZ/wC7WJF+wnDVlpVhktTZ1mFPc7R1VNUShd+nxqKAL+J9G98eMGc5zuPLUnhBILeQTsWA/NgEdiOl3A36jAdXYPwrU0TVRnQKHEJRlkjkDW5t7GNmHiPrGG/hXZdw9HX6URaSCaF0eWeJYlqeuqypTORBqAK3eRzpv3b7ho4Dhz38Fn/RSfuHGQeLmvmFWT+UTfaNjX2e/gs/6KT9w4yBxZ+H1f6xN9o2AqcdlBnE1P8AIzSRX68t2S/90jHHiYC+PHmYEafLqq3o58n+7FTV18kx1SyPIfS7Fj9bE458TAMbsn4fWWSGSU2jkrI4W32cJFLUcph4q8iQ7HY6cadxkbgTilKR3in1CCYoS6efDJES0M6ekoxN16EE7HpjQWU9oLtEt4PKyf5ShkhdXt87lySJJH61INulzgATtgyR2lqElk5azSRT00j7RF1jEMlPI/SNgoDozWG7C4uThPZnkE9MRzYyobdWBDK35roSrenY40hnnaly0a9MsIsQTWTRIL+gRQtLJIR9EL7xhL8VceJI8vksaI0qGOSZYUh1I3nJHGhOhWsAWdncja6i64Cr4FKyTyUzsFFXC0AZiQFkJWSEm3hzo4x/Wxp/gXiHy2ijdriZPip1PVJo7LID79/Ywxj0HDc4A49kMwmjIarKqlRTk28uVPNmiY7eVKLgqfPG43JGA0Njgz7K/KqWaDWY+bG8etQCV1grcA9ev/8AMc/D/FVPXIWgkBK7PG3dkjI2KyIe8pB23FvRfFvgF5wH2MU2Vy89nNRML6WZQqpfxVbnvW2uSfVbDDxMfLuACSbAbknw9uA/WUEEHcHqDhGca0FHl0tZJCrrDEIU5CzzxxyVM5LuvxbCwSnAYhSPOAwZ8UdqcY1w0DxyygEyTk/EUy9OZI42Y32Cre523NgUDxjxMKlkiiZmgiLkM4s80khBlqJOvedhsL91Qo9Nw8M74wlqYxCFjgp1OpYIF0pf6TXJaRrfOYn3Yow1selLSvK6pGpd2IVVUElidgAB1OCrLez5mOmWW0zXEdPThaiZiOpZUcLEg37zMD6jgKWLiqsQWWqqFFrWE0g29GzdMctZms03yssklvpuzfvE4c/DnZLKV0NQU8aBQHesd5JZXtvy/JnCwpq2BG9rHvdMfPEvZr5LScyohoo4NQSQ0qSl6cMdKVAllbXKFdl1oRYre2+4D4+DV51b/Y/+bD2wkvg+UD09RmEUgs8bRK1ul15w29I8QfEYduA4c9/BZ/0Un7hxkDiz8Pq/1ib7Rsa64nciiqSOoglI9yNjIvFv4fV/rE32jYCpxMTEwExMTEwEx+3x+YmAmJiYuKHheWSMSyFYIT0lnJVW/RgAvL/Zq1vG2Ap8E0PZzXGPmcpUXreSaCMrb6QkkBUj0EDBpwd2ZSa456enmmdDqSSqC09PqG6tyzrmlUGxFgl7Yb3CnZ7T0cK82OKepJZ5Z3jUu7uSWIYi4FyQB6PfgEhlIq5Z41rHpCAVHlUlXCksQHzhPDKHcgdA+sdNsGOWZnV2MsFdmAobkeUSxUtVpAt3pAGMiKBuSV2BuQN8N77kw/zUf9xf/WODNsrZNM1MAJI+sYsqzp4xN0AbxRj5rf0SwIJGq4u4mQkaZ2FyoZKNGDWJF1KxEEG1wehG4xOLc0MdFSz1XlGYmeNHfmVBSnhldFkERigCnVocNYstxuLi+HNluYxQrFo2pZvkjpKiFyfknvvGCbhQQNLApt3FwC5rw9FJM9K6Xhp5KWjexAJgnjjWncn+ehntZuumRwbgnAI7N+JpqlQjFY4VN0hiUJGp33Cjzm3I1MWb0k4qcNDiDsb5Dka54V3tJLDzYbD5zTU5Zoxa3nxKBvvgMzDgurhqhTcoySsodBD8YJEa9pEKX1IbHfwsb2wB32ecIrDGJpn5fMh508t7eTUreaqnwmqApAIN1juRu2DpKuWOO9NTRwz5jaKkiEUaNT08S2M8zKuo2VlfQSQt0Ub3uO5dXrUc3L5p4RLWNHOqhxIiTxBF8kmaIleW3JTSFa4Xu+dYE6lmkzGBaiFDDX0MrAwudi2kcyAnxilTSVf8xvDAfKwyvX02XqWFPQRQTySsza52AaOJdrXXUpZib3KW9tVmnHUctbW01QJ1pwFozGImNjOQpqZW2EcZ1qqbksLkDwxd5jm0EkdHnCMyxxgiQ235M3cdXA8Y5gjG3Tlva+KqtzOmzSuWKibmAvTy1kwW8XLpHeWOLUQLyM7KNj5o9RGA5ex2BubLI/nyQU6v+dTtU0pJ9ZECn34amFn2TVQkdz4tEsp/t6mulT/Iyn34ZmAq+KfwGq/QTfZtjI3Fv4wq/wBYm+0bGwM5/Bpv0Un7pxkPjb8Z1v61UfavgKXExMTATExMTATHTl2XSVEqRQo0kjmyqouSf/3e/hbHNiy4dzjySpSXTrUaldLldaSK0ci3HmkozAHwNjvgD7grs9eWRlpVjnkjNpKqUaqaBvFIUIPlMg+ke56ujlz8Ldm9NRESvepqrDVUTXZiR9AMSIwOgtvbxOAKjhqYqaMUdRVGdaeNqanh5fLkitqjqJUcER6l7rqTdpA2knUMWHC3bfabybNoTSTCw1lWVd+mtW3S/wBK5XfwGAbOJj5RwwBBBBFwRuCD0Ix+SzKgLMQoHUkgAe84D7xMDnE3EkkNNFU0ixVEbPGpGsjWsrrGhjdQw891NyLWvitre1CKKQpymkPKRhy2Uh3apakMaltIsJF88kAj0dCBFW5e3eMQRg4IkikuEe4AJuA2k22PdIPiPHFTS8JIiBIaeOmVpoZpSraixgdJFC7bjUgXe1gTYeGOfKePpKqrhhWiliSRJXL1LJGwWFxG9o11ksJCBYldt+mK+p7R6hZK/wDio5VKk+ltTXD04U2mFu6sqsGQg7gHrvYGDbCr4xyRMv5EZWQ5fNUOZ+UhLRRlda0t07xgecu9ha1yPRfqyPtPkrKulRUssqVMuhQCZEVFMQDNYCRZFljYagLx36EHB3lOaRVtMk0fejlW4uLbbgqwPiCCCPUcAts441iqIY6ZMrfyZyoCyPDTSWBuGpYCwd3GxXTa52GO/LeC2mXyzLs3n1zLpaWRY5w6rYIrKwWzJYi5Gq5a9umKXtB4GpYXDzVkQLsOUtTG8kpIIAVZYHWZ0HdW7h9ItvinzPiT7lpEySzU0kslVHJJT8udZfJpBEJnhnsGZiCNesN3bsXO+ANaXsQpAsSyyTTaZOZKHdgsrENfuKQqDUQfE7Wv1xY8dVPk1LHQUSJHNWEwRKi6RGhHx01ltYJHfcdCQd7YFezrjuWsqk/jk86iQROs0EEKkSRVEisqwljqDwAXLdHxf9qcZWXL5QSp5s9OGXqDU08kakb9QQD7QPeFH2N16TV+ZGLaJPJ4ovH4uFZYoz71QH2k4bmEV8Gvzq3+w/0mw9cBxZ1+DTfopP3TjIfG34zrf1qo+1fGvM6/Bpv0Un7pxkPjb8Z1v61UfavgKXHZlGWPVVEUEfnyuqL7WIAJ9Qvc+zHHg27NsvJ8pnXzwiUsBuRaatbkKwI8VjMre72YBgTZCZKCadVjkpUjeSnppVQq8FOWicowUSwytGqTCRGsxl3B64UnGeSpR100MZLRqQ0ZJuSkirJGSfTodca0myULTxxRWUwqqxX3FlXSFcDqjL3SPQbixAIR3G3BPOGkJyngWwNi7RpvpjqAt2eFLaYqpFK6QFcAi6gocNPs94GgmSjLCNp6vyiRDOrSRxpTto0iJWUSSM1277aAF6E9QmHguqaaGPl7TyLHHKpDxMWNtpEuht1NjcAY0H2WcMogarG6afJ6S4taniY/GdB3p5NUp2+cLdbYAv4e4eSjjKqS7sdUkjW1SNYC50gAAKAqqAAqgADAv2s5DTVlKInTVVtcUgQXkLgXt6ovplrKBuSDbBLxTnLUtPrjCtK7xxRK5IBeV1jW9tyBqLEDwU9OuETBx9M+dMsC8xjLylnG8rKrnU7G4RoiBqMRAQKosVYczAMbs+pKjJ3p8vqpOaKiJ3hI3EckZLSwgncry2Vwdt1f04++OkGaZhTZWpvHGRVVfoCLtHESD1ct08AVOKqkzOWtqBXeT1k5pDJynppFFNUEK0epIqg6l1BipMerodz1wXcAcLyUkck1SdVZVPzZ266foxKfooNh4bm21sBUdpHEqIktAqESGnhmiKkC7GpSKNEXrq1AEW8BgMyOam8rnWrF6eKknpqjbUI2kzOXRqK+bYEPq8LX8MHHajxTT5Y1JUy0i1Dh2WNiwVotgSVupufVt06498jz6jrMqqayGmjKyLM9RDZQXdEOpJSBYlltuQdnB8cBUcJ100z5NO5MrNDXQvJuNSoy8uQ366hCvouXv6sVXHDSTV9VHT00omanqYJwodkmi5AemmuFC6+aeWBueoxYdlnamcxlmieCKnhp4Q6aWPcVSFsSdrBfEAdMCPEXwh6g1P8AE44xAhPyiljKPpNYjQLbgDf0k9MAacMcGVVNVwPLFEqrUzyjksxRBU07K6KGAIUSxL6ryi3jjk4T4sTLcrzKZrlYK6oWKFjZhrZeXHbcrdiT0+kcUPF3atUVOW01bRymDRPyqmEWJ16eYhDWuY2CsPC/Texx3dt3DCTrSVESuJamWON1j35g0OyMU6NIi6lB62Yj0WDm4H4ZzOu5uaSSxlpwCkEy6kmVHDKrfzSAr3LXNwD084M7RspedzPDGUjp0SKSlIIlo7C/xg+ejuzOJhcMX71id9KZDNC9NEaZg0IRVjK+CqNIFvAi1iCAQQQQMVfFfBiVpSVHMFVEDyp1AJAIsUkU7SRnxQ+k9Lm4JzsMoCJ4GP8AKTTOPZTQPHf2aqz609Rw1u1GFfI4pGFxDWUkltt/jkQjcHwc4HuzukYZrURvBHTmip1hKQsWi11MhqHkj1C4DALZT5o7uCPtYUHJ6om/dVH2/oSxuB9a4AA+D7R8mpzGI9Y3jT+6Z1/7YduFL2RqBm2dgCwFUwAHh8bU4bWA4s6/Bpv0Un7pxkPjb8Z1v61UfavjXmdfg036KT904yHxt+M639aqPtXwFLh1djOXXNFGRfU9RXNcDpEBSQfVI0ze0DCVxoXscq4zLTW2LZaFXp1hqpxMPbd0a3oPvwDOz/OFo6WaocErEjOQLXNhsov4k2HvwlJu2mStY6srZxCbl4ZJBJCCbEiREBQ7WPQG1jhk9pc9o6SOTamkq4RUyHdVRW1qr/RV5FRS/QePXFVxd2Sc+p8toJzSVZOpmW+lyepOndSRe9gQ19xuSQD4uMaaqheOjkPlVWy04DR8mW8xCGSU05EM6qhksxUMDpv6cO/L6FIIo4oxpSNFRR6FUAAfUMKLgjhGoGfl61adpoKfms9OLBnlJjQyABVD6Vka4UeBN/BqcQZk1PTSSIuuQACNPpyOQkaH0AyMov68Aq+0zjBpasxxTchKUMizukhi8qcaWBdFYK0cLsF22dydrA4H+zzswle12UrMzJLLC6SKtOoXWiyISBJOzBLbMEWS+zWw4ct4HhjpI4Xu7gMXlBKu7yHVK5INyHfcqbqQACCBgZzPskUOZIQuux0tA3kco/rQgwuf7JPW2AY1NTrGioihUUBVVRYAAWAAHQAY9MKilzzNMuKK7eVoe6IaoJBUbfzUoZoqg28A7MbjbBvw3xxT1xKKWinXz6eYcuVLdboeo9YuMAuPhKyjyejW+5kkIHqCqD+8PrwvOzjilsvmlgmusFXCUYNcAGRDypd+inUAW+i9/AYO/hL9KD21H/gxxcbcDGqyDL6yFC0sFLEsgUXLRaQb2HXQST7Gb0YBfcIZk8MGZBDbXRadv6U9OjD3o7j34M+wfKYZ1zLnKCvk4Qk+CSczXY+HmDf1YHOynI/Lqqopr6ebSTKD9Fu4UJt4Bgt8cdFT5jQS1VHHFKJJkaCVFjZyy33K2BvcXsw8GNuuA6uBcqlq6PNIIkLkwRSADcloplIAXqSUMtrezxw83yyoqMuy6aNop6ijMcjIHBWZ0jaKSMSLdVe5bfcalsbDcC/BnZBMuTVETyGnqazl6ri/LjRgRGwBG7AtcX+cAehwe5NQU+Q5YsbynlQgku1rszsWIVR4lmsqi56DfAK3L+L5qCpeRdRDyaXWUCLmPa/Jqwe7DVBbaZ17koHe31FXFw1xTBmEReFjdTpkjcaZIm8UkU7qRY+o22Jwg+03ikyeUc1dM1VybQd29NFAzNGZtP8A8Q+prqfMV7HqAKfg7jZo5U1ztTzKFSOptqUoNhDVJf4yMbAP5yADzgF0hpjLchSCoqpwSWqWjZr+HLjEYA9Vhf3nFH2sBjlNQi7tKYYlHW5lmjTb12JxyZb2pRIijMFNNJYfGKGkp5R4SQzICug7GzEEXsb44eOOLqWd6ZYpUmSnc18zROrBUplZo1JBtd5jGoHX1dMAO9lFRzM3zJx0esZvr8sOHVjP/wAHyQtUTk9TJGT7THVXxoDAcWdfg036KT904yHxt+M639aqPtXxrzOzammJ2+Kk/dOMicbfjOt/Wqj7V8BSYYfZXxOY5YacMFlE4emZr6WaUCKWncqGKpKunvAHS6KSPELzBFwFURpXLzZOSGjmjSU9IpJYnjjka3grODfa2xuLYBi8dcUZqy+XxPfLpWeNYwiSKI1YxgzIy2KyaSQTt3rXG16fJ+0aeB4hFmCQU7tInLaJ5lhEapoYq+qREdiQFVm02NrjYOvhTiCB4ko3VYJ4kETU0hF9KgLqjvbmxMLWcCxB8OmBKs4AoazO0EMEaR0iiSq0bK8j7ww6L6RYKXaw3BAPXAEfZpQ1BimrKwLz6tka6jT8VGgWG6/MJu7W69/ex2FnxNmkMEtOaiVYolZpLsDZmUaUBPhbWz+1Bggxy5nmUVNC80ziONBqZm6Af9zfYAbkkAYDwyfiGmrFLU00cwXZtDA6b9NQ6i9vHFjgO4ulCpT5lS2cxkBnRTJrp5u6xIjOqRUYpNpB/kzYi5OOqh41Uxl5ArqoPxtM3OiYj5t170bk/NcAX2DE4AiqaZJUKSKro2xVgGB9oOxwJ8SdnkdTZlNyg7gZiGjIN1MM6/GwkeAu8f8AQx4cdZlU1NIYKEyQVb62CveN9EGkyBHHdJLPGoYMVOs97rZN8JcU5kmsx5kqzIxDU1bIRrtYWRp7pqvcEFkIt44BpU2fPTfxbNkWogUL8dIis8QJspqo+8ChOwqEutwNWlr2Lcs4ry9iIIKmmundWNJIxYL4KoPQW8MBfCvG8WdN5LWR+TV8OooV8drOYi2rYrs0balZT84XtzJw3FlzSCqp4npb6nTkpIIgWt5RBzFYiC5HMiN2iNiCV3YDumjy2ia6Cjp2IIuvJjJF7kXFiRfHjXdpOWwgl62n26hJBIfR5seo/sxSZnwBQxU8k55CxJGZCy0dG3dUarj4mzXA223vtgRTLYQl3erpmWV1ZFFMmlI4RMzKKaEWbvRQlbnS8oXdrYAizLtqRyqZfSzVTyPy0co0cRYjbvEajYbkWGwJuML7jftC5E7qkhqq2NmXylwBFTnoy0kIJUHa3Na7bH2iz+6kcFVLMZXmkoI6tmlmdpCWKR0ccOo3trqOe4UADSy4S5wH3PO0jM7sWZiWZmNyxJuSSepJ3vjzxMTAW+VcW1dKoSGolWMX+K1Fozq84NE10YHxBU3x3Z1xu1RC0MdPT0yyMrTeToU5xXzdW5AUHvBBYX39GBrEwDh+Dv8ALTfnxfZVWNBYz78Hf5ab8+L7KqxoLAVHF/4vq/1eb7NsZP45/Gld+tVH2r41hxf+L6v9Xm+zbGT+OfxpXfrVR9q+Ao8TExMATZZ2gVEUAp5VhqoF8yOqj5gT9GwIdNvQ1hjQnZRlkVPDWLEAo8uqAUBJ0BSFjXUfOHLCsDc+fjKuGl2fcbMrxztLTrPDeKQTOIPKoGRFjDSBTqkieMWJBOlhvscBpHC87QczilraWlqCy0kbLPUvpJjuSRTRSvayIzqxOrbur7Rd0HaFTFJfKXSllg+VjkkBsCLq8bbc1GWxUqN79AdsWVJlCGeecMHSpjhUrsVIQSd6/QhlkXw+b43wAvlklblgeKKk8soy7yU708samOORi4iKORqCljYqSLW93bkuubMFmlpko35L9wurTTqWj7z8vuhEbbdma7jzb97zTKZKSSU5W4dYzaWikYiIMw5loHN+Q9mB0bpZxsuxx8V/GkMiWEcsFc6NFAk0bKS8hCgK6/FyIH0sdLmwW5tbAc1dxdTUmdM08icuSFIEmVgVgdHdpIZtN+Wzkq2preYB4E4t+JezmgzPvzRAuw2ljOliLbHUuzdfEHwwnOO+xWehYTUqNVwd0sm5kUi2q4SzFGN913AO/TUaXgbiRKaZaaeWrp45HszwzSRNA1yFBXUUeO1rkoGFyR0sQYnZ52b08WczzU7StBR/FK0jA65yCJQCqrdY1bSRbzj1Iw26yhWUAMPNOpT6DYj9qkgjxDEHrgC4NmemRVWikpREyRyKzGRJUlchZElIVXkWR9TEXurHcnSFYuAAciVKd5ssmQeSyRyvCHa+lLgVFMfGycwOp68uQejFrwpw+piE0yMGksyROABAqyGaJQvUSX0u7MWYuLk7C1P2lIKd4qwXHIkiqHtuSkbrBMAL270NRv6eUo9GOnh3imavkSrbVT0JJWBSATMx7nMnYX5aXJCL4t1PmAgP8YcCvC1U5iNVRVTrJOkQCVFOU2V4tO0qICe4R7urYSvFHCDUgWWJxUUkhPKqI/Na3zXHWOQeKt67XxsLC3454I5ImqqSJZY5Besom8yoUbmSMD5Odbagy7ki/W4YMyYmCLi3hlablz07mWjqAWhkPUW86KS3SRDsfA7EeIA7gJiYmJgHD8Hf5ab8+L7KqxoLGffg7/LTfnxfZVWNBYCo4v8AxfV/q832bYyfxz+NK79aqPtXxrDi/wDF9X+rzfZtjJ/HI/8A9Su/Wqj7V8BR4mP22JbAfmJj9tj8wBdkvaLJDHDHNT0tSkRAVp4VeRY9VzEkjeau7W2OnVtbDIoeOHpKIJTVtIKMC8UkzcyqhQ7+T+Tg9+VDdVJOmwG9twicXvCnDZrHdiG5UKh5NG7NdgiRR7H4yRyEXba997WIOjL81jq4KWGOWop6OSCqncg/xmqaCUiQO4vbWCZDbrdluAMGFTwa89EkfM8nljZZKYweZTGNSsarf5RdLEMT52o7LsBWcIcHNTFBp01Dxjnyg3FPHsUo6cm9rbXIue6WJuyYPaeBY0VFFlUBQPQALAfVgAun44qaVQmY0U/MG3OpUM0UlvnDT3o7/RYYoqziWd69K4JTxU6I0EKZhJ5LJIz6Gmli1qbEWSO5vte3U4Ke0LiKSmiiigdI56lyiu+4ijRTJNPbxEaC+/pHXGauN+LGzCoDXblRKI4Q7Fm0L85yfOkc95mO5J9QwGg04hieRZjlTSuN1lg8jnNx4owlDeHoB2tiyfj+y3NBXja51RxIB7WeUL+3GScTAPbj7tLSWNVkECIDdoY5lnmmsVYQu0QMcETMil7OWIUADHL2fcWk8+elhblDv11EN4wHuDPSFtlOxLQsdxsCbDSksNvs+4SeSBaWRCzy1dLPLDv8XBGGLGp8E5it3EJ1MbG1t8A48rzmNBA0cqy0tTYQEG7IxudPpaPa3TVGRY93zCXFJkGUiOSaTlhAxVYthqWJERdI+hGWUssYsBe9gSQOTjXiqSiESwRLNPKXIV5BGqxxLrlkZ22UKNIuSN3HsIAHGfB4gqpaZVPkeYrJIii1oKyJGkDqPBWVbEDqGYbADCBw1ePuPHlJqDJGKh1aGCGGRJhTQuLTSPIl1M0tgoA6IW6HThVYCYmJiYBw/B3+Wm/Pi+yqsaCxn34O/wAtN+fF9lVY0FgPKrpVljeNxqR1KsPSGFiNvUceKZWg+kfa7n9pbHXiYDyFMo+aPqx++Tr9FfqGPTEwHHNksDnU0MTH0tGpP1kY8/vfpvyeH/pJ/wCsWGJgK/736b8nh/6Sf+sdFLl8UV+XGiX66FC3t0vYb46MTATExMTAclXlEMrq8kaOyq6KWANlksHFjt3goB9W3pxy/epR/klP/wBGP/bi1xMBVfenR/klP/0Y/wDbifenR/klP/0Y/wDbi1xMBVrwtSAgilpwRuCIY9v8uO6nokj1FEVNbF20qBqY9Wa3Vj6Tvj2xMBMc9Xl8coIkjRwVKkOoa6tYlTcdCVW49Qx0YmApPvIoPyKl/wAPF/txPvIoPyGk/wAPF/txd4mApPvIoPyGk/w8X+3E+8ig/IaT/Dxf7cXeJgK6h4cpoDqhp4Yje9441S+xG+gC+zMN/ScWOJiYD//Z">
            <a:extLst>
              <a:ext uri="{FF2B5EF4-FFF2-40B4-BE49-F238E27FC236}">
                <a16:creationId xmlns:a16="http://schemas.microsoft.com/office/drawing/2014/main" id="{D42B5EDC-0C55-5E2D-DB89-2707A9E5C4CD}"/>
              </a:ext>
            </a:extLst>
          </p:cNvPr>
          <p:cNvSpPr>
            <a:spLocks noChangeAspect="1" noChangeArrowheads="1"/>
          </p:cNvSpPr>
          <p:nvPr/>
        </p:nvSpPr>
        <p:spPr bwMode="auto">
          <a:xfrm>
            <a:off x="89900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8197" name="Picture 5" descr="1.jpg">
            <a:extLst>
              <a:ext uri="{FF2B5EF4-FFF2-40B4-BE49-F238E27FC236}">
                <a16:creationId xmlns:a16="http://schemas.microsoft.com/office/drawing/2014/main" id="{8C10918D-80C9-45F6-45DC-ED19C574BC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7250" y="1785938"/>
            <a:ext cx="1973263"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21E1BB50-7B4D-96C2-93FE-A2189E1279AC}"/>
              </a:ext>
            </a:extLst>
          </p:cNvPr>
          <p:cNvSpPr>
            <a:spLocks noGrp="1" noChangeArrowheads="1"/>
          </p:cNvSpPr>
          <p:nvPr>
            <p:ph idx="1"/>
          </p:nvPr>
        </p:nvSpPr>
        <p:spPr>
          <a:xfrm>
            <a:off x="457200" y="1357313"/>
            <a:ext cx="8229600" cy="50006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مهمترین علائم وابستگی به مواد، مجموعه ای از نشانه های شناختی،رفتاری و روان شناختی است که دلالت برآن دارد،که شخص با وجود</a:t>
            </a:r>
            <a:r>
              <a:rPr lang="en-US" altLang="en-US" sz="2400" b="1" dirty="0">
                <a:solidFill>
                  <a:schemeClr val="tx2"/>
                </a:solidFill>
                <a:cs typeface="B Nazanin" panose="00000400000000000000" pitchFamily="2" charset="-78"/>
              </a:rPr>
              <a:t> </a:t>
            </a:r>
            <a:r>
              <a:rPr lang="fa-IR" altLang="en-US" sz="2400" b="1" dirty="0">
                <a:solidFill>
                  <a:schemeClr val="tx2"/>
                </a:solidFill>
                <a:cs typeface="B Nazanin" panose="00000400000000000000" pitchFamily="2" charset="-78"/>
              </a:rPr>
              <a:t>داشتن مشکلات قابل توجه دررابطه با مصرف مواد،به مصرف آن ادامه می دهد. </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ملاکهای وابستگی عبارتند از:</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1- تحمل</a:t>
            </a:r>
            <a:r>
              <a:rPr lang="en-US" altLang="en-US" sz="2400" b="1" dirty="0">
                <a:solidFill>
                  <a:schemeClr val="tx2"/>
                </a:solidFill>
                <a:cs typeface="B Nazanin" panose="00000400000000000000" pitchFamily="2" charset="-78"/>
              </a:rPr>
              <a:t>Tolerance)</a:t>
            </a:r>
            <a:r>
              <a:rPr lang="fa-IR" altLang="en-US" sz="2400" b="1" dirty="0">
                <a:solidFill>
                  <a:schemeClr val="tx2"/>
                </a:solidFill>
                <a:cs typeface="B Nazanin" panose="00000400000000000000" pitchFamily="2" charset="-78"/>
              </a:rPr>
              <a:t> ) با موارد زیر مشخص است:</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نیاز به مقادیر بیشتر دارو در هر مصرف.کاهش قابل ملاحظه تاثیر دارو با مصرف مداوم ومیزان یکسانی ازآن.</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2ترک(</a:t>
            </a:r>
            <a:r>
              <a:rPr lang="en-US" altLang="en-US" sz="2400" b="1" dirty="0">
                <a:solidFill>
                  <a:schemeClr val="tx2"/>
                </a:solidFill>
                <a:cs typeface="B Nazanin" panose="00000400000000000000" pitchFamily="2" charset="-78"/>
              </a:rPr>
              <a:t>Withdrawal</a:t>
            </a:r>
            <a:r>
              <a:rPr lang="fa-IR" altLang="en-US" sz="2400" b="1" dirty="0">
                <a:solidFill>
                  <a:schemeClr val="tx2"/>
                </a:solidFill>
                <a:cs typeface="B Nazanin" panose="00000400000000000000" pitchFamily="2" charset="-78"/>
              </a:rPr>
              <a:t> ) که با علائم زیر همراه است:</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تعریق، بی خوابی، بی قراری، لرزش دستها، تهوع، استفراغ، اضطراب، تشنج و...</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3- میل دائمی با تلاشهای ناموفق برای کاهش یا کنترل مصرف مواد.</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4- کنار گذاشتن فعالیتهای مهم شغلی،تفریحی و اجتماعی بخاطر مصرف مواد.</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5- ادامه مصرف مواد علیرغم آگاهی به مشکلات جسمی وروانی ناشی از آن از قبیل افسردگی دررابطه با مصرف کوکائین و زخم گوارشی به علت ادامه مصرف الکل و...</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 بهرحال درسال1994 سازمان بهداشت جهلانی به این نتیجه رسید که اصطلاح اعتیاد(</a:t>
            </a:r>
            <a:r>
              <a:rPr lang="en-US" altLang="en-US" sz="2400" b="1" dirty="0">
                <a:solidFill>
                  <a:schemeClr val="tx2"/>
                </a:solidFill>
                <a:cs typeface="B Nazanin" panose="00000400000000000000" pitchFamily="2" charset="-78"/>
              </a:rPr>
              <a:t>Addiction</a:t>
            </a:r>
            <a:r>
              <a:rPr lang="fa-IR" altLang="en-US" sz="2400" b="1" dirty="0">
                <a:solidFill>
                  <a:schemeClr val="tx2"/>
                </a:solidFill>
                <a:cs typeface="B Nazanin" panose="00000400000000000000" pitchFamily="2" charset="-78"/>
              </a:rPr>
              <a:t> )دیگر اصطلاح علمی نیست و وابستگی دارویی(</a:t>
            </a:r>
            <a:r>
              <a:rPr lang="en-US" altLang="en-US" sz="2400" b="1" dirty="0">
                <a:solidFill>
                  <a:schemeClr val="tx2"/>
                </a:solidFill>
                <a:cs typeface="B Nazanin" panose="00000400000000000000" pitchFamily="2" charset="-78"/>
              </a:rPr>
              <a:t>Drug dependence</a:t>
            </a:r>
            <a:r>
              <a:rPr lang="fa-IR" altLang="en-US" sz="2400" b="1" dirty="0">
                <a:solidFill>
                  <a:schemeClr val="tx2"/>
                </a:solidFill>
                <a:cs typeface="B Nazanin" panose="00000400000000000000" pitchFamily="2" charset="-78"/>
              </a:rPr>
              <a:t> ) را بجای آن توصیه نمود.</a:t>
            </a:r>
            <a:endParaRPr lang="en-GB" altLang="en-US" sz="2400" b="1" dirty="0">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endParaRPr lang="en-GB" altLang="en-US" sz="2400" b="1" dirty="0">
              <a:solidFill>
                <a:schemeClr val="tx2"/>
              </a:solidFill>
              <a:cs typeface="B Nazanin" panose="00000400000000000000" pitchFamily="2" charset="-78"/>
            </a:endParaRPr>
          </a:p>
        </p:txBody>
      </p:sp>
      <p:sp>
        <p:nvSpPr>
          <p:cNvPr id="5122" name="Rectangle 2">
            <a:extLst>
              <a:ext uri="{FF2B5EF4-FFF2-40B4-BE49-F238E27FC236}">
                <a16:creationId xmlns:a16="http://schemas.microsoft.com/office/drawing/2014/main" id="{C26F73BA-31E9-8DD8-555A-30B35D1CCA52}"/>
              </a:ext>
            </a:extLst>
          </p:cNvPr>
          <p:cNvSpPr>
            <a:spLocks noGrp="1" noChangeArrowheads="1"/>
          </p:cNvSpPr>
          <p:nvPr>
            <p:ph type="title"/>
          </p:nvPr>
        </p:nvSpPr>
        <p:spPr>
          <a:xfrm>
            <a:off x="468313" y="260350"/>
            <a:ext cx="8229600" cy="882634"/>
          </a:xfrm>
        </p:spPr>
        <p:txBody>
          <a:bodyPr>
            <a:noAutofit/>
          </a:bodyPr>
          <a:lstStyle/>
          <a:p>
            <a:pPr algn="r" rtl="1" eaLnBrk="1" fontAlgn="auto" hangingPunct="1">
              <a:spcAft>
                <a:spcPts val="0"/>
              </a:spcAft>
              <a:defRPr/>
            </a:pPr>
            <a:r>
              <a:rPr lang="fa-IR" sz="1800" dirty="0"/>
              <a:t/>
            </a:r>
            <a:br>
              <a:rPr lang="fa-IR" sz="1800" dirty="0"/>
            </a:br>
            <a:r>
              <a:rPr lang="fa-IR" sz="1800" dirty="0"/>
              <a:t> </a:t>
            </a:r>
            <a:br>
              <a:rPr lang="fa-IR" sz="1800" dirty="0"/>
            </a:br>
            <a:r>
              <a:rPr lang="fa-IR" sz="1800" dirty="0"/>
              <a:t/>
            </a:r>
            <a:br>
              <a:rPr lang="fa-IR" sz="1800" dirty="0"/>
            </a:br>
            <a:r>
              <a:rPr sz="1800" dirty="0"/>
              <a:t/>
            </a:r>
            <a:br>
              <a:rPr sz="1800" dirty="0"/>
            </a:br>
            <a:r>
              <a:rPr sz="2800" dirty="0"/>
              <a:t/>
            </a:r>
            <a:br>
              <a:rPr sz="2800" dirty="0"/>
            </a:br>
            <a:r>
              <a:rPr lang="fa-IR" sz="3200" b="1" dirty="0">
                <a:cs typeface="EntezareZohoor E3" panose="00000700000000000000" pitchFamily="2" charset="-78"/>
              </a:rPr>
              <a:t> 2 - اختلالات وابستگی به مواد </a:t>
            </a:r>
            <a:r>
              <a:rPr lang="fa-IR" sz="2800" dirty="0"/>
              <a:t>(</a:t>
            </a:r>
            <a:r>
              <a:rPr sz="2800" dirty="0" err="1"/>
              <a:t>Subtance</a:t>
            </a:r>
            <a:r>
              <a:rPr sz="2800" dirty="0"/>
              <a:t> dependence </a:t>
            </a:r>
            <a:r>
              <a:rPr sz="2800" dirty="0" smtClean="0"/>
              <a:t>disorder</a:t>
            </a:r>
            <a:r>
              <a:rPr lang="fa-IR" sz="2800" dirty="0" smtClean="0"/>
              <a:t>)</a:t>
            </a:r>
            <a:endParaRP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CA64132C-645D-482E-D794-33CA3FDBA80C}"/>
              </a:ext>
            </a:extLst>
          </p:cNvPr>
          <p:cNvSpPr>
            <a:spLocks noGrp="1" noChangeArrowheads="1"/>
          </p:cNvSpPr>
          <p:nvPr>
            <p:ph idx="1"/>
          </p:nvPr>
        </p:nvSpPr>
        <p:spPr>
          <a:xfrm>
            <a:off x="457200" y="867544"/>
            <a:ext cx="8229600" cy="5657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مثل همه اختلات روانی </a:t>
            </a:r>
            <a:r>
              <a:rPr lang="en-US" altLang="en-US" sz="2400" b="1" dirty="0">
                <a:solidFill>
                  <a:schemeClr val="tx2"/>
                </a:solidFill>
                <a:cs typeface="B Nazanin" panose="00000400000000000000" pitchFamily="2" charset="-78"/>
              </a:rPr>
              <a:t>Multi factorial</a:t>
            </a:r>
            <a:r>
              <a:rPr lang="fa-IR" altLang="en-US" sz="2400" b="1" dirty="0">
                <a:solidFill>
                  <a:schemeClr val="tx2"/>
                </a:solidFill>
                <a:cs typeface="B Nazanin" panose="00000400000000000000" pitchFamily="2" charset="-78"/>
              </a:rPr>
              <a:t> میباشد که عوامل زیادی در وابستگی این مواد دخالت دارند که عبارتند از:</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الف:اعتیاد والد ین:ابتلاء یک یا هردو والد احتمال ابتلا کودکان را به مواد افزایش می دهد.</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ب: عوامل روان پویشی: تاکید بر سوپر ایگوی تنبیه گر وتثبیت در مرحله رشد دهانی  روانی جنسی دارد.طبق فرضیه روان کاوی افرادی که سوپر ایگوی سخت گیر دارند وخودتنبیه گر هستند. برای کاستن استرس ناخودآگاه به مواد روی می آورند.</a:t>
            </a:r>
            <a:endParaRPr lang="en-US" altLang="en-US" sz="2400" b="1" dirty="0">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ج: نظریه رفتاری:مدعی است در اکثر موارد،سوء مصرف مواد با تجربه مثبت پس از نخستین مصرف همراه است.</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د: نظریه توارث(ژنتیک):حاکی است که علت سوء مصرف مواد به خصوص الکل یک جزء سرشتی دارد.</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ن:نظریه نورو شیمیایی:معتقد است در افرادی که سطح آندروفین آنها پایین است،بیشتر درخطر ابتلا به وابستگی قرار دارند.</a:t>
            </a:r>
            <a:endParaRPr lang="en-US" altLang="en-US" sz="2400" b="1" dirty="0">
              <a:solidFill>
                <a:schemeClr val="tx2"/>
              </a:solidFill>
              <a:cs typeface="B Nazanin" panose="00000400000000000000" pitchFamily="2" charset="-78"/>
            </a:endParaRP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و: تئوری شخصیت:به نظر بسیاری از روان شناسان،شخصیت کلی فرد معتاد،خجالتی،تنها، بی حوصله،تحریک پذیر،مضطرب،حساس واز نظرجنسی سرکوب شده می باشند.</a:t>
            </a:r>
          </a:p>
        </p:txBody>
      </p:sp>
      <p:sp>
        <p:nvSpPr>
          <p:cNvPr id="7170" name="Rectangle 2">
            <a:extLst>
              <a:ext uri="{FF2B5EF4-FFF2-40B4-BE49-F238E27FC236}">
                <a16:creationId xmlns:a16="http://schemas.microsoft.com/office/drawing/2014/main" id="{670EF69E-1D17-7845-C810-F18896DE9376}"/>
              </a:ext>
            </a:extLst>
          </p:cNvPr>
          <p:cNvSpPr>
            <a:spLocks noGrp="1" noChangeArrowheads="1"/>
          </p:cNvSpPr>
          <p:nvPr>
            <p:ph type="title"/>
          </p:nvPr>
        </p:nvSpPr>
        <p:spPr>
          <a:xfrm>
            <a:off x="457200" y="260648"/>
            <a:ext cx="8229600" cy="606896"/>
          </a:xfrm>
        </p:spPr>
        <p:txBody>
          <a:bodyPr/>
          <a:lstStyle/>
          <a:p>
            <a:pPr algn="r" rtl="1" eaLnBrk="1" fontAlgn="auto" hangingPunct="1">
              <a:spcAft>
                <a:spcPts val="0"/>
              </a:spcAft>
              <a:defRPr/>
            </a:pPr>
            <a:r>
              <a:rPr lang="fa-IR" sz="3200" b="1" dirty="0">
                <a:cs typeface="EntezareZohoor E3" panose="00000700000000000000" pitchFamily="2" charset="-78"/>
              </a:rPr>
              <a:t>اتیولوژی</a:t>
            </a:r>
            <a:r>
              <a:rPr lang="fa-IR" sz="3200" b="1" dirty="0" smtClean="0">
                <a:cs typeface="EntezareZohoor E3" panose="00000700000000000000" pitchFamily="2" charset="-78"/>
              </a:rPr>
              <a:t>:</a:t>
            </a:r>
            <a:endParaRPr lang="en-US" sz="3200" b="1" dirty="0">
              <a:cs typeface="EntezareZohoor E3" panose="00000700000000000000"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1F36A32-FAA1-389D-F600-AA94CE627275}"/>
              </a:ext>
            </a:extLst>
          </p:cNvPr>
          <p:cNvSpPr>
            <a:spLocks noGrp="1" noChangeArrowheads="1"/>
          </p:cNvSpPr>
          <p:nvPr>
            <p:ph type="title"/>
          </p:nvPr>
        </p:nvSpPr>
        <p:spPr>
          <a:xfrm>
            <a:off x="457200" y="188640"/>
            <a:ext cx="8229600" cy="724942"/>
          </a:xfrm>
        </p:spPr>
        <p:txBody>
          <a:bodyPr/>
          <a:lstStyle/>
          <a:p>
            <a:pPr algn="just" rtl="1" eaLnBrk="1" fontAlgn="auto" hangingPunct="1">
              <a:spcAft>
                <a:spcPts val="0"/>
              </a:spcAft>
              <a:defRPr/>
            </a:pPr>
            <a:r>
              <a:rPr lang="fa-IR" sz="3200" b="1" dirty="0">
                <a:cs typeface="EntezareZohoor E3" panose="00000700000000000000" pitchFamily="2" charset="-78"/>
              </a:rPr>
              <a:t>1- اختلال وابسته به الکل(</a:t>
            </a:r>
            <a:r>
              <a:rPr sz="2800" b="1" dirty="0">
                <a:solidFill>
                  <a:schemeClr val="tx1"/>
                </a:solidFill>
              </a:rPr>
              <a:t>Alcohol Related Disorder</a:t>
            </a:r>
            <a:r>
              <a:rPr lang="fa-IR" sz="2800" b="1" dirty="0">
                <a:solidFill>
                  <a:schemeClr val="tx1"/>
                </a:solidFill>
              </a:rPr>
              <a:t>)</a:t>
            </a:r>
            <a:endParaRPr sz="2800" b="1" dirty="0">
              <a:solidFill>
                <a:schemeClr val="tx1"/>
              </a:solidFill>
            </a:endParaRPr>
          </a:p>
        </p:txBody>
      </p:sp>
      <p:sp>
        <p:nvSpPr>
          <p:cNvPr id="11267" name="Rectangle 3">
            <a:extLst>
              <a:ext uri="{FF2B5EF4-FFF2-40B4-BE49-F238E27FC236}">
                <a16:creationId xmlns:a16="http://schemas.microsoft.com/office/drawing/2014/main" id="{FA589D9E-15E1-6F95-6D25-50CF4CBB597D}"/>
              </a:ext>
            </a:extLst>
          </p:cNvPr>
          <p:cNvSpPr>
            <a:spLocks noGrp="1" noChangeArrowheads="1"/>
          </p:cNvSpPr>
          <p:nvPr>
            <p:ph type="body" sz="half" idx="1"/>
          </p:nvPr>
        </p:nvSpPr>
        <p:spPr>
          <a:xfrm>
            <a:off x="3491880" y="913582"/>
            <a:ext cx="5328270" cy="594441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گروه وسیعی از مولکولهای آلی است  که یک گروه هیدروکسیل(</a:t>
            </a:r>
            <a:r>
              <a:rPr lang="en-US" altLang="en-US" sz="2400" b="1" dirty="0">
                <a:solidFill>
                  <a:schemeClr val="tx2"/>
                </a:solidFill>
                <a:cs typeface="B Nazanin" panose="00000400000000000000" pitchFamily="2" charset="-78"/>
              </a:rPr>
              <a:t>OH</a:t>
            </a:r>
            <a:r>
              <a:rPr lang="fa-IR" altLang="en-US" sz="2400" b="1" dirty="0">
                <a:solidFill>
                  <a:schemeClr val="tx2"/>
                </a:solidFill>
                <a:cs typeface="B Nazanin" panose="00000400000000000000" pitchFamily="2" charset="-78"/>
              </a:rPr>
              <a:t> )پیوسته به اتم کربن اشباع شده است. الکل اتیلیک که اتانول هم خوانده می شود فرم معمول الکل است. اتیل الکل که گاهی الکل نوشیدنی هم نامیده نمی شود برای خوردن مورد استفاده قرار می گیرد وفرمول آن(</a:t>
            </a:r>
            <a:r>
              <a:rPr lang="en-US" altLang="en-US" sz="2400" b="1" dirty="0">
                <a:solidFill>
                  <a:schemeClr val="tx2"/>
                </a:solidFill>
                <a:cs typeface="B Nazanin" panose="00000400000000000000" pitchFamily="2" charset="-78"/>
              </a:rPr>
              <a:t>ch3-ch2oh</a:t>
            </a:r>
            <a:r>
              <a:rPr lang="fa-IR" altLang="en-US" sz="2400" b="1" dirty="0">
                <a:solidFill>
                  <a:schemeClr val="tx2"/>
                </a:solidFill>
                <a:cs typeface="B Nazanin" panose="00000400000000000000" pitchFamily="2" charset="-78"/>
              </a:rPr>
              <a:t> )است.</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*جذب:10% الکل مصرفی ازمعده ومابقی از روده کوچک جذب می شود.اوج غلظت آن در خون بین30تا90 دقیقه است. که بستکی به مصرف آن باشکم خالی وپردارد.</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متابولیسم الکل: حدود90% جذب و10%بدون تغییر توسط کلیه و ریه دفع می شود. توسط 2آنزیم درکبد متابولیزه می شود.</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اختلالاتی که در اثر سوء مصرف الکل ایجاد میشود عبارتند از: </a:t>
            </a:r>
          </a:p>
          <a:p>
            <a:pPr marL="609600" indent="-609600" algn="just" rtl="1" eaLnBrk="1" fontAlgn="auto" hangingPunct="1">
              <a:lnSpc>
                <a:spcPct val="80000"/>
              </a:lnSpc>
              <a:spcAft>
                <a:spcPts val="0"/>
              </a:spcAft>
              <a:buFont typeface="Wingdings 2"/>
              <a:buNone/>
            </a:pPr>
            <a:r>
              <a:rPr lang="fa-IR" altLang="en-US" sz="2400" b="1" dirty="0">
                <a:solidFill>
                  <a:schemeClr val="tx2"/>
                </a:solidFill>
                <a:cs typeface="B Nazanin" panose="00000400000000000000" pitchFamily="2" charset="-78"/>
              </a:rPr>
              <a:t>توهم، هذیان، اختلال خواب ، اختلال خلقی ، اختلا لات اضطرابی ، واختلال کنشی جنسی.</a:t>
            </a:r>
            <a:endParaRPr lang="en-GB" altLang="en-US" sz="2400" b="1" dirty="0">
              <a:solidFill>
                <a:schemeClr val="tx2"/>
              </a:solidFill>
              <a:cs typeface="B Nazanin" panose="00000400000000000000" pitchFamily="2" charset="-78"/>
            </a:endParaRPr>
          </a:p>
        </p:txBody>
      </p:sp>
      <p:pic>
        <p:nvPicPr>
          <p:cNvPr id="11268" name="Picture 3" descr="5.jpg">
            <a:extLst>
              <a:ext uri="{FF2B5EF4-FFF2-40B4-BE49-F238E27FC236}">
                <a16:creationId xmlns:a16="http://schemas.microsoft.com/office/drawing/2014/main" id="{A820EBCE-F733-D3CA-236D-22B1AE2E8B4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 y="2071688"/>
            <a:ext cx="28575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DBC87518-4EA0-A6C6-B663-18BAC932406E}"/>
              </a:ext>
            </a:extLst>
          </p:cNvPr>
          <p:cNvSpPr>
            <a:spLocks noGrp="1" noChangeArrowheads="1"/>
          </p:cNvSpPr>
          <p:nvPr>
            <p:ph idx="1"/>
          </p:nvPr>
        </p:nvSpPr>
        <p:spPr>
          <a:xfrm>
            <a:off x="457200" y="1524000"/>
            <a:ext cx="8229600" cy="47625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دارو های محرک واعتیادآوری هستند که بصورت بخور یا محلول مسکن  استعمال می شوند.وتاثیر عمده خودرا از طریق سیستم دوپا مینرژیک برای بالا بردن عملکرد وایجاد حالت نشئه</a:t>
            </a:r>
            <a:r>
              <a:rPr lang="en-US" altLang="en-US" sz="2400" b="1">
                <a:solidFill>
                  <a:schemeClr val="tx2"/>
                </a:solidFill>
                <a:cs typeface="B Nazanin" panose="00000400000000000000" pitchFamily="2" charset="-78"/>
              </a:rPr>
              <a:t>  </a:t>
            </a:r>
            <a:r>
              <a:rPr lang="fa-IR" altLang="en-US" sz="2400" b="1">
                <a:solidFill>
                  <a:schemeClr val="tx2"/>
                </a:solidFill>
                <a:cs typeface="B Nazanin" panose="00000400000000000000" pitchFamily="2" charset="-78"/>
              </a:rPr>
              <a:t>اعمال می نماید.تمام این داروهاظرف1ساعت ازراه خوراکی جذب شده وتاثیر خودرا ازطریق آزاد کردن کاتکولامین ها (دوپامین، نور اپی نفرین وسروتونین) از پایانه های پیش سیناپسی اعمال می کنند. آمفتامینهای کلاسیک از  راه تزریق نیز استفاده می شوند که تاثیر آنها فوری است.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انواع آن عبارتد از:</a:t>
            </a:r>
          </a:p>
          <a:p>
            <a:pPr marL="609600" indent="-609600" algn="just" rtl="1" eaLnBrk="1" fontAlgn="auto" hangingPunct="1">
              <a:lnSpc>
                <a:spcPct val="80000"/>
              </a:lnSpc>
              <a:spcAft>
                <a:spcPts val="0"/>
              </a:spcAft>
              <a:buFont typeface="Wingdings 2"/>
              <a:buNone/>
            </a:pPr>
            <a:r>
              <a:rPr lang="en-US" altLang="en-US" sz="2400" b="1">
                <a:solidFill>
                  <a:schemeClr val="tx2"/>
                </a:solidFill>
                <a:cs typeface="B Nazanin" panose="00000400000000000000" pitchFamily="2" charset="-78"/>
              </a:rPr>
              <a:t>Dexedren-Ice-Retaline</a:t>
            </a:r>
            <a:r>
              <a:rPr lang="fa-IR" altLang="en-US" sz="2400" b="1">
                <a:solidFill>
                  <a:schemeClr val="tx2"/>
                </a:solidFill>
                <a:cs typeface="B Nazanin" panose="00000400000000000000" pitchFamily="2" charset="-78"/>
              </a:rPr>
              <a:t> که به اسامی کوچه بازاری </a:t>
            </a:r>
            <a:r>
              <a:rPr lang="en-US" altLang="en-US" sz="2400" b="1">
                <a:solidFill>
                  <a:schemeClr val="tx2"/>
                </a:solidFill>
                <a:cs typeface="B Nazanin" panose="00000400000000000000" pitchFamily="2" charset="-78"/>
              </a:rPr>
              <a:t>Crak-Speed</a:t>
            </a:r>
            <a:r>
              <a:rPr lang="fa-IR" altLang="en-US" sz="2400" b="1">
                <a:solidFill>
                  <a:schemeClr val="tx2"/>
                </a:solidFill>
                <a:cs typeface="B Nazanin" panose="00000400000000000000" pitchFamily="2" charset="-78"/>
              </a:rPr>
              <a:t> شناخته می شوند.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ناشی از آن عبارتند از:معمولاٌ یک دوزپایین (5میلی کرم ) برای اولین بار سبب افزایش احساس راحتی ونشئه و رفتار دوستانه ،بهبود توجه و عملکرد درتکالیف کتبی یا شفاهی یا کارکردی شود. اثرات نا مطلوب با دوزهای بالا و در دوره های زمانی طولانی ایجاد می گردد. اختلال دیگر عبارتند از،اختلال پسیکوتیک (پارانویا) که درمان اختصاصی آن نیز آنتاگونیستهای گیرنده دوپامین(هالوپریدول)است، اختلال خلقی (مسمومیت آن با خصوصیات مانی یا مختلط ولی ترک آن با خلق افسرده همراه است)، اختلال کنشی جنسی(مصرف مداوم آن با اختلال کنشی جنسی همراه است).اختلال خواب (با بی خوابی و محرومیت از خواب در دوره مسمومیت و با پرخوابی وکابوس در ترک) همراه است.</a:t>
            </a:r>
          </a:p>
          <a:p>
            <a:pPr marL="609600" indent="-609600" algn="just" rtl="1" eaLnBrk="1" fontAlgn="auto" hangingPunct="1">
              <a:lnSpc>
                <a:spcPct val="80000"/>
              </a:lnSpc>
              <a:spcAft>
                <a:spcPts val="0"/>
              </a:spcAft>
              <a:buFont typeface="Wingdings 2"/>
              <a:buNone/>
            </a:pPr>
            <a:endParaRPr lang="en-US" altLang="en-US" sz="2400" b="1">
              <a:solidFill>
                <a:schemeClr val="tx2"/>
              </a:solidFill>
              <a:cs typeface="B Nazanin" panose="00000400000000000000" pitchFamily="2" charset="-78"/>
            </a:endParaRPr>
          </a:p>
        </p:txBody>
      </p:sp>
      <p:sp>
        <p:nvSpPr>
          <p:cNvPr id="9218" name="Rectangle 2">
            <a:extLst>
              <a:ext uri="{FF2B5EF4-FFF2-40B4-BE49-F238E27FC236}">
                <a16:creationId xmlns:a16="http://schemas.microsoft.com/office/drawing/2014/main" id="{02C567B1-81FE-95D1-0EE2-B68FF767978E}"/>
              </a:ext>
            </a:extLst>
          </p:cNvPr>
          <p:cNvSpPr>
            <a:spLocks noGrp="1" noChangeArrowheads="1"/>
          </p:cNvSpPr>
          <p:nvPr>
            <p:ph type="title"/>
          </p:nvPr>
        </p:nvSpPr>
        <p:spPr>
          <a:xfrm>
            <a:off x="3857620" y="152400"/>
            <a:ext cx="4829180" cy="1219200"/>
          </a:xfrm>
        </p:spPr>
        <p:txBody>
          <a:bodyPr/>
          <a:lstStyle/>
          <a:p>
            <a:pPr algn="just" rtl="1" eaLnBrk="1" fontAlgn="auto" hangingPunct="1">
              <a:spcAft>
                <a:spcPts val="0"/>
              </a:spcAft>
              <a:defRPr/>
            </a:pPr>
            <a:r>
              <a:rPr lang="fa-IR" sz="3200" b="1" dirty="0">
                <a:cs typeface="EntezareZohoor E3" panose="00000700000000000000" pitchFamily="2" charset="-78"/>
              </a:rPr>
              <a:t>2- اختلالات وابسته به آمفتامین </a:t>
            </a:r>
            <a:r>
              <a:rPr lang="fa-IR" sz="2400" b="1" dirty="0"/>
              <a:t>(</a:t>
            </a:r>
            <a:r>
              <a:rPr sz="2400" b="1" dirty="0"/>
              <a:t>Amphetamine Related Disorder</a:t>
            </a:r>
            <a:r>
              <a:rPr lang="fa-IR" sz="2400" b="1" dirty="0"/>
              <a:t> )</a:t>
            </a:r>
            <a:r>
              <a:rPr sz="2400" b="1" dirty="0"/>
              <a:t>:</a:t>
            </a:r>
          </a:p>
        </p:txBody>
      </p:sp>
      <p:pic>
        <p:nvPicPr>
          <p:cNvPr id="4" name="Picture 3" descr="4.jpg">
            <a:extLst>
              <a:ext uri="{FF2B5EF4-FFF2-40B4-BE49-F238E27FC236}">
                <a16:creationId xmlns:a16="http://schemas.microsoft.com/office/drawing/2014/main" id="{DFE33E2F-6DC5-928E-C9C9-3663C0BCBD70}"/>
              </a:ext>
            </a:extLst>
          </p:cNvPr>
          <p:cNvPicPr>
            <a:picLocks noChangeAspect="1"/>
          </p:cNvPicPr>
          <p:nvPr/>
        </p:nvPicPr>
        <p:blipFill>
          <a:blip r:embed="rId2"/>
          <a:stretch>
            <a:fillRect/>
          </a:stretch>
        </p:blipFill>
        <p:spPr>
          <a:xfrm rot="21088649">
            <a:off x="659655" y="197544"/>
            <a:ext cx="1285884" cy="1285884"/>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A70A6A8-D0E3-8187-CAF7-E6B4B5313AC1}"/>
              </a:ext>
            </a:extLst>
          </p:cNvPr>
          <p:cNvSpPr>
            <a:spLocks noGrp="1" noChangeArrowheads="1"/>
          </p:cNvSpPr>
          <p:nvPr>
            <p:ph idx="1"/>
          </p:nvPr>
        </p:nvSpPr>
        <p:spPr>
          <a:xfrm>
            <a:off x="3286125" y="1524000"/>
            <a:ext cx="5400675" cy="557740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990600" lvl="1" indent="-533400" algn="just" rtl="1" eaLnBrk="1" fontAlgn="auto" hangingPunct="1">
              <a:lnSpc>
                <a:spcPct val="80000"/>
              </a:lnSpc>
              <a:spcAft>
                <a:spcPts val="0"/>
              </a:spcAft>
              <a:buClr>
                <a:schemeClr val="accent2">
                  <a:shade val="75000"/>
                </a:schemeClr>
              </a:buClr>
              <a:buFont typeface="Wingdings 2"/>
              <a:buNone/>
            </a:pPr>
            <a:r>
              <a:rPr lang="fa-IR" altLang="en-US" sz="2000" b="1" dirty="0">
                <a:cs typeface="B Nazanin" panose="00000400000000000000" pitchFamily="2" charset="-78"/>
              </a:rPr>
              <a:t>کافئین رایج ترین مواد روان گردان است. که به صورت چای یا قهوه روزانه مورد استفاده قرار می گیرد.مصرف100تا150 میلی گرم آن با افزایش هوشیاری،احساس خفیف راحتی وخوشی وبهبود عملکرد کلامی وحرکتی همراه است.یک فنجان قهوه100تا150 میلی گرم ویک فنجان چای حدودیک سوم این مقدارکافئین دارد.</a:t>
            </a:r>
          </a:p>
          <a:p>
            <a:pPr marL="990600" lvl="1" indent="-533400" algn="just" rtl="1" eaLnBrk="1" fontAlgn="auto" hangingPunct="1">
              <a:lnSpc>
                <a:spcPct val="80000"/>
              </a:lnSpc>
              <a:spcAft>
                <a:spcPts val="0"/>
              </a:spcAft>
              <a:buClr>
                <a:schemeClr val="accent2">
                  <a:shade val="75000"/>
                </a:schemeClr>
              </a:buClr>
              <a:buFont typeface="Wingdings 2"/>
              <a:buNone/>
            </a:pPr>
            <a:r>
              <a:rPr lang="fa-IR" altLang="en-US" sz="2000" b="1" dirty="0">
                <a:cs typeface="B Nazanin" panose="00000400000000000000" pitchFamily="2" charset="-78"/>
              </a:rPr>
              <a:t>*مکانیسم اثر:آنتاگونیسم با گیرنده های آدنوزین است.</a:t>
            </a:r>
          </a:p>
          <a:p>
            <a:pPr marL="990600" lvl="1" indent="-533400" algn="just" rtl="1" eaLnBrk="1" fontAlgn="auto" hangingPunct="1">
              <a:lnSpc>
                <a:spcPct val="80000"/>
              </a:lnSpc>
              <a:spcAft>
                <a:spcPts val="0"/>
              </a:spcAft>
              <a:buClr>
                <a:schemeClr val="accent2">
                  <a:shade val="75000"/>
                </a:schemeClr>
              </a:buClr>
              <a:buFont typeface="Wingdings 2"/>
              <a:buNone/>
            </a:pPr>
            <a:r>
              <a:rPr lang="fa-IR" altLang="en-US" sz="2000" b="1" dirty="0">
                <a:cs typeface="B Nazanin" panose="00000400000000000000" pitchFamily="2" charset="-78"/>
              </a:rPr>
              <a:t>* اختلالان ناشی از کافئین:اختلال اضطرابی(شبیه اختلال اضطراب منتشر است که مبتلایان به آن وراج وتحریک پذیربنظر می رسند)،اختلال خواب(تاخیر در بخواب رفتن،ناتوانی برای ماندن درخواب وزود بیدارشدن همراه است</a:t>
            </a:r>
            <a:r>
              <a:rPr lang="fa-IR" altLang="en-US" sz="2000" b="1" dirty="0" smtClean="0">
                <a:cs typeface="B Nazanin" panose="00000400000000000000" pitchFamily="2" charset="-78"/>
              </a:rPr>
              <a:t>).</a:t>
            </a:r>
            <a:endParaRPr lang="en-US" altLang="en-US" sz="2000" b="1" dirty="0">
              <a:cs typeface="B Nazanin" panose="00000400000000000000" pitchFamily="2" charset="-78"/>
            </a:endParaRPr>
          </a:p>
        </p:txBody>
      </p:sp>
      <p:sp>
        <p:nvSpPr>
          <p:cNvPr id="10242" name="Rectangle 2">
            <a:extLst>
              <a:ext uri="{FF2B5EF4-FFF2-40B4-BE49-F238E27FC236}">
                <a16:creationId xmlns:a16="http://schemas.microsoft.com/office/drawing/2014/main" id="{1FE5AE8B-4C9A-9F3E-6C35-D1F514CDC991}"/>
              </a:ext>
            </a:extLst>
          </p:cNvPr>
          <p:cNvSpPr>
            <a:spLocks noGrp="1" noChangeArrowheads="1"/>
          </p:cNvSpPr>
          <p:nvPr>
            <p:ph type="title"/>
          </p:nvPr>
        </p:nvSpPr>
        <p:spPr/>
        <p:txBody>
          <a:bodyPr/>
          <a:lstStyle/>
          <a:p>
            <a:pPr algn="just" rtl="1" eaLnBrk="1" fontAlgn="auto" hangingPunct="1">
              <a:spcAft>
                <a:spcPts val="0"/>
              </a:spcAft>
              <a:defRPr/>
            </a:pPr>
            <a:r>
              <a:rPr lang="fa-IR" sz="3200" b="1" dirty="0">
                <a:cs typeface="EntezareZohoor E3" panose="00000700000000000000" pitchFamily="2" charset="-78"/>
              </a:rPr>
              <a:t>3- اختلالات وابسته به کافئین(</a:t>
            </a:r>
            <a:r>
              <a:rPr sz="2400" b="1" dirty="0" err="1"/>
              <a:t>Coffeine</a:t>
            </a:r>
            <a:r>
              <a:rPr sz="2400" b="1" dirty="0"/>
              <a:t> Related Disorder</a:t>
            </a:r>
            <a:r>
              <a:rPr lang="fa-IR" sz="2400" b="1" dirty="0"/>
              <a:t> )</a:t>
            </a:r>
            <a:endParaRPr sz="2400" b="1" dirty="0"/>
          </a:p>
        </p:txBody>
      </p:sp>
      <p:pic>
        <p:nvPicPr>
          <p:cNvPr id="4" name="Picture 3" descr="6.jpg">
            <a:extLst>
              <a:ext uri="{FF2B5EF4-FFF2-40B4-BE49-F238E27FC236}">
                <a16:creationId xmlns:a16="http://schemas.microsoft.com/office/drawing/2014/main" id="{A975B157-0698-294E-7DD8-B4CD5086B10F}"/>
              </a:ext>
            </a:extLst>
          </p:cNvPr>
          <p:cNvPicPr>
            <a:picLocks noChangeAspect="1"/>
          </p:cNvPicPr>
          <p:nvPr/>
        </p:nvPicPr>
        <p:blipFill>
          <a:blip r:embed="rId2"/>
          <a:stretch>
            <a:fillRect/>
          </a:stretch>
        </p:blipFill>
        <p:spPr>
          <a:xfrm rot="21280373">
            <a:off x="595313" y="1666875"/>
            <a:ext cx="2143125" cy="2143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F111ED1D-FF90-245E-27AD-8233AB1500AF}"/>
              </a:ext>
            </a:extLst>
          </p:cNvPr>
          <p:cNvSpPr>
            <a:spLocks noGrp="1" noChangeArrowheads="1"/>
          </p:cNvSpPr>
          <p:nvPr>
            <p:ph idx="1"/>
          </p:nvPr>
        </p:nvSpPr>
        <p:spPr>
          <a:xfrm>
            <a:off x="457200" y="1524000"/>
            <a:ext cx="8229600" cy="51196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حشیش که اسم مختصر بوته شاهدانه می باشد،رایج ترین ماده غیر مجاز دردنیاست.تمام اجزاء این گیاه حاوی کانابینوئیدهای روان گردان است.</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اسمی رایج آن عبارتند از:</a:t>
            </a:r>
          </a:p>
          <a:p>
            <a:pPr marL="609600" indent="-609600" algn="just" rtl="1" eaLnBrk="1" fontAlgn="auto" hangingPunct="1">
              <a:lnSpc>
                <a:spcPct val="80000"/>
              </a:lnSpc>
              <a:spcAft>
                <a:spcPts val="0"/>
              </a:spcAft>
              <a:buFont typeface="Wingdings 2"/>
              <a:buNone/>
            </a:pPr>
            <a:r>
              <a:rPr lang="en-US" altLang="en-US" sz="2400" b="1">
                <a:solidFill>
                  <a:schemeClr val="tx2"/>
                </a:solidFill>
                <a:cs typeface="B Nazanin" panose="00000400000000000000" pitchFamily="2" charset="-78"/>
              </a:rPr>
              <a:t>Marijuana-Grass-Weed-Pot-HEMP-Charas-Bhang-Dugga-Sinsemilla-</a:t>
            </a:r>
            <a:r>
              <a:rPr lang="fa-IR" altLang="en-US" sz="2400" b="1">
                <a:solidFill>
                  <a:schemeClr val="tx2"/>
                </a:solidFill>
                <a:cs typeface="B Nazanin" panose="00000400000000000000" pitchFamily="2" charset="-78"/>
              </a:rPr>
              <a:t> وقوی ترین آن که از سرشاخه های گلدار بدست می آید</a:t>
            </a:r>
            <a:r>
              <a:rPr lang="en-US" altLang="en-US" sz="2400" b="1">
                <a:solidFill>
                  <a:schemeClr val="tx2"/>
                </a:solidFill>
                <a:cs typeface="B Nazanin" panose="00000400000000000000" pitchFamily="2" charset="-78"/>
              </a:rPr>
              <a:t>Hash</a:t>
            </a:r>
            <a:r>
              <a:rPr lang="fa-IR" altLang="en-US" sz="2400" b="1">
                <a:solidFill>
                  <a:schemeClr val="tx2"/>
                </a:solidFill>
                <a:cs typeface="B Nazanin" panose="00000400000000000000" pitchFamily="2" charset="-78"/>
              </a:rPr>
              <a:t>یا </a:t>
            </a:r>
            <a:r>
              <a:rPr lang="en-US" altLang="en-US" sz="2400" b="1">
                <a:solidFill>
                  <a:schemeClr val="tx2"/>
                </a:solidFill>
                <a:cs typeface="B Nazanin" panose="00000400000000000000" pitchFamily="2" charset="-78"/>
              </a:rPr>
              <a:t>Hashish</a:t>
            </a:r>
            <a:r>
              <a:rPr lang="fa-IR" altLang="en-US" sz="2400" b="1">
                <a:solidFill>
                  <a:schemeClr val="tx2"/>
                </a:solidFill>
                <a:cs typeface="B Nazanin" panose="00000400000000000000" pitchFamily="2" charset="-78"/>
              </a:rPr>
              <a:t> نامیده می شود.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اثرات آن عبارتند از:</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نشئه آور(ازقرن پنجم دودآن را بصورت استنشاق مورد استفاده قرار می دادند)-طبی که به عنران ضددردوضد تشنج از قرن19و20 شناخته شده)واخیراٌ بصورت موفقیت آمیز در درمان  تهوع  ناشی ازداروهای ضد سرطان وافزایش اشتها دربیماران مبتلا به</a:t>
            </a:r>
            <a:r>
              <a:rPr lang="en-US" altLang="en-US" sz="2400" b="1">
                <a:solidFill>
                  <a:schemeClr val="tx2"/>
                </a:solidFill>
                <a:cs typeface="B Nazanin" panose="00000400000000000000" pitchFamily="2" charset="-78"/>
              </a:rPr>
              <a:t>Aids</a:t>
            </a:r>
            <a:r>
              <a:rPr lang="fa-IR" altLang="en-US" sz="2400" b="1">
                <a:solidFill>
                  <a:schemeClr val="tx2"/>
                </a:solidFill>
                <a:cs typeface="B Nazanin" panose="00000400000000000000" pitchFamily="2" charset="-78"/>
              </a:rPr>
              <a:t> بکار می رود.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مکانیسم اثر:گیرنده های خاصی برای کانابینولها درهسته های قاعده ای،هیپو کامپ ومخچه  یافت می شود.</a:t>
            </a:r>
          </a:p>
          <a:p>
            <a:pPr marL="609600" indent="-609600" algn="just" rtl="1" eaLnBrk="1" fontAlgn="auto" hangingPunct="1">
              <a:lnSpc>
                <a:spcPct val="80000"/>
              </a:lnSpc>
              <a:spcAft>
                <a:spcPts val="0"/>
              </a:spcAft>
              <a:buFont typeface="Wingdings 2"/>
              <a:buNone/>
            </a:pPr>
            <a:r>
              <a:rPr lang="fa-IR" altLang="en-US" sz="2400" b="1">
                <a:solidFill>
                  <a:schemeClr val="tx2"/>
                </a:solidFill>
                <a:cs typeface="B Nazanin" panose="00000400000000000000" pitchFamily="2" charset="-78"/>
              </a:rPr>
              <a:t>اختلالات مربوط به حشیش:اختلال اضطرابی(حملات هراس)،اختلال پسیکوتیک که به جنون شاهدانه(</a:t>
            </a:r>
            <a:r>
              <a:rPr lang="en-US" altLang="en-US" sz="2400" b="1">
                <a:solidFill>
                  <a:schemeClr val="tx2"/>
                </a:solidFill>
                <a:cs typeface="B Nazanin" panose="00000400000000000000" pitchFamily="2" charset="-78"/>
              </a:rPr>
              <a:t>hempinsanity</a:t>
            </a:r>
            <a:r>
              <a:rPr lang="fa-IR" altLang="en-US" sz="2400" b="1">
                <a:solidFill>
                  <a:schemeClr val="tx2"/>
                </a:solidFill>
                <a:cs typeface="B Nazanin" panose="00000400000000000000" pitchFamily="2" charset="-78"/>
              </a:rPr>
              <a:t> )مشهوراست دیده می شود. شایعترین اثرات جسمی عبارتند از،اتساع عروق خونی ملتحمه چشم،تاکی کاردی خفیف بادوز بالاهیپوتانسیون ارتوستاتیک وافزایش اشتها که اشتهای گاو(</a:t>
            </a:r>
            <a:r>
              <a:rPr lang="en-US" altLang="en-US" sz="2400" b="1">
                <a:solidFill>
                  <a:schemeClr val="tx2"/>
                </a:solidFill>
                <a:cs typeface="B Nazanin" panose="00000400000000000000" pitchFamily="2" charset="-78"/>
              </a:rPr>
              <a:t>munchies</a:t>
            </a:r>
            <a:r>
              <a:rPr lang="fa-IR" altLang="en-US" sz="2400" b="1">
                <a:solidFill>
                  <a:schemeClr val="tx2"/>
                </a:solidFill>
                <a:cs typeface="B Nazanin" panose="00000400000000000000" pitchFamily="2" charset="-78"/>
              </a:rPr>
              <a:t> )نامیده می شود ظاهر می شود.</a:t>
            </a:r>
            <a:endParaRPr lang="en-US" altLang="en-US" sz="2400" b="1">
              <a:solidFill>
                <a:schemeClr val="tx2"/>
              </a:solidFill>
              <a:cs typeface="B Nazanin" panose="00000400000000000000" pitchFamily="2" charset="-78"/>
            </a:endParaRPr>
          </a:p>
        </p:txBody>
      </p:sp>
      <p:sp>
        <p:nvSpPr>
          <p:cNvPr id="11266" name="Rectangle 2">
            <a:extLst>
              <a:ext uri="{FF2B5EF4-FFF2-40B4-BE49-F238E27FC236}">
                <a16:creationId xmlns:a16="http://schemas.microsoft.com/office/drawing/2014/main" id="{DA8CAAD6-C17D-4DE0-D76C-ABC86A72401C}"/>
              </a:ext>
            </a:extLst>
          </p:cNvPr>
          <p:cNvSpPr>
            <a:spLocks noGrp="1" noChangeArrowheads="1"/>
          </p:cNvSpPr>
          <p:nvPr>
            <p:ph type="title"/>
          </p:nvPr>
        </p:nvSpPr>
        <p:spPr/>
        <p:txBody>
          <a:bodyPr/>
          <a:lstStyle/>
          <a:p>
            <a:pPr algn="r" rtl="1" eaLnBrk="1" fontAlgn="auto" hangingPunct="1">
              <a:spcAft>
                <a:spcPts val="0"/>
              </a:spcAft>
              <a:defRPr/>
            </a:pPr>
            <a:r>
              <a:rPr lang="fa-IR" sz="3200" b="1" dirty="0">
                <a:cs typeface="EntezareZohoor E3" panose="00000700000000000000" pitchFamily="2" charset="-78"/>
              </a:rPr>
              <a:t>4- اختلالات وابسته به حشیش</a:t>
            </a:r>
            <a:r>
              <a:rPr lang="fa-IR" sz="2400" b="1" dirty="0"/>
              <a:t>(</a:t>
            </a:r>
            <a:r>
              <a:rPr sz="2400" b="1" dirty="0"/>
              <a:t>(Cannabis Related Disorder</a:t>
            </a:r>
            <a:br>
              <a:rPr sz="2400" b="1" dirty="0"/>
            </a:br>
            <a:endParaRPr sz="24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797</TotalTime>
  <Words>3467</Words>
  <Application>Microsoft Office PowerPoint</Application>
  <PresentationFormat>On-screen Show (4:3)</PresentationFormat>
  <Paragraphs>142</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B Nazanin</vt:lpstr>
      <vt:lpstr>Calibri</vt:lpstr>
      <vt:lpstr>Constantia</vt:lpstr>
      <vt:lpstr>EntezareZohoor E3</vt:lpstr>
      <vt:lpstr>Times New Roman</vt:lpstr>
      <vt:lpstr>Wingdings 2</vt:lpstr>
      <vt:lpstr>Paper</vt:lpstr>
      <vt:lpstr>PowerPoint Presentation</vt:lpstr>
      <vt:lpstr> اختلالات وابسته به مواد   substance related disorder </vt:lpstr>
      <vt:lpstr>1- اختلالات مصرف مواد  Substance used disorder</vt:lpstr>
      <vt:lpstr>       2 - اختلالات وابستگی به مواد (Subtance dependence disorder)</vt:lpstr>
      <vt:lpstr>اتیولوژی:</vt:lpstr>
      <vt:lpstr>1- اختلال وابسته به الکل(Alcohol Related Disorder)</vt:lpstr>
      <vt:lpstr>2- اختلالات وابسته به آمفتامین (Amphetamine Related Disorder ):</vt:lpstr>
      <vt:lpstr>3- اختلالات وابسته به کافئین(Coffeine Related Disorder )</vt:lpstr>
      <vt:lpstr>4- اختلالات وابسته به حشیش((Cannabis Related Disorder </vt:lpstr>
      <vt:lpstr>5- اختلالات وابسته به کوکائین(Cocaine (Related Disorder</vt:lpstr>
      <vt:lpstr>6- اختلالات وابسته به توهم زاها(Hallucinogenic Related Disorder)</vt:lpstr>
      <vt:lpstr>7- اختلالات وابسته به مواد اسنتشاقی(Inhalant Related Disorder)</vt:lpstr>
      <vt:lpstr>8- اختلالات وابسته به نیکوتین(Nicotine Related Disorder )  </vt:lpstr>
      <vt:lpstr>9- اختلالات وابسته به مواد افیونی(Opiume Related Disorder  )</vt:lpstr>
      <vt:lpstr>10- اختلالات وابسته به فن سیکلیدین یا شبه مورفین(Phencyclidine Related Disorder     )</vt:lpstr>
      <vt:lpstr>11- اختلالات وابسته به مسکن،منوم(خواب آورها)،واضطراب زداها(Sedative/Hepnotic/Anxiolytic Related Disorder )</vt:lpstr>
      <vt:lpstr>درمان اعتیاد:</vt:lpstr>
      <vt:lpstr>درمان اعتیاد:</vt:lpstr>
      <vt:lpstr>پرستاری در اعتیاد</vt:lpstr>
      <vt:lpstr>پرستاری در اعتیاد</vt:lpstr>
      <vt:lpstr>در نهایت پرستار می بایست توجه داشته باشد؟!:</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جلسه 11 بهداشت روان 2</dc:title>
  <dc:creator>Movaghari</dc:creator>
  <cp:lastModifiedBy>Negar Eskandari</cp:lastModifiedBy>
  <cp:revision>66</cp:revision>
  <dcterms:created xsi:type="dcterms:W3CDTF">2003-08-15T04:14:09Z</dcterms:created>
  <dcterms:modified xsi:type="dcterms:W3CDTF">2025-08-03T04:29:58Z</dcterms:modified>
</cp:coreProperties>
</file>