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1"/>
  </p:notesMasterIdLst>
  <p:handoutMasterIdLst>
    <p:handoutMasterId r:id="rId22"/>
  </p:handoutMasterIdLst>
  <p:sldIdLst>
    <p:sldId id="287" r:id="rId2"/>
    <p:sldId id="273" r:id="rId3"/>
    <p:sldId id="272" r:id="rId4"/>
    <p:sldId id="280" r:id="rId5"/>
    <p:sldId id="281" r:id="rId6"/>
    <p:sldId id="283" r:id="rId7"/>
    <p:sldId id="284" r:id="rId8"/>
    <p:sldId id="276" r:id="rId9"/>
    <p:sldId id="274" r:id="rId10"/>
    <p:sldId id="277" r:id="rId11"/>
    <p:sldId id="278" r:id="rId12"/>
    <p:sldId id="256" r:id="rId13"/>
    <p:sldId id="257" r:id="rId14"/>
    <p:sldId id="261" r:id="rId15"/>
    <p:sldId id="264" r:id="rId16"/>
    <p:sldId id="265" r:id="rId17"/>
    <p:sldId id="269" r:id="rId18"/>
    <p:sldId id="286" r:id="rId19"/>
    <p:sldId id="279" r:id="rId2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_khanli" initials="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88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377CC3E5-2BCB-4B79-B93A-55DA6A417A44}" type="datetimeFigureOut">
              <a:rPr lang="fa-IR" smtClean="0"/>
              <a:pPr/>
              <a:t>02/04/1447</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3165FC93-5ADE-4763-8EAB-680D32AFD72E}" type="slidenum">
              <a:rPr lang="fa-IR" smtClean="0"/>
              <a:pPr/>
              <a:t>‹#›</a:t>
            </a:fld>
            <a:endParaRPr lang="fa-IR"/>
          </a:p>
        </p:txBody>
      </p:sp>
    </p:spTree>
    <p:extLst>
      <p:ext uri="{BB962C8B-B14F-4D97-AF65-F5344CB8AC3E}">
        <p14:creationId xmlns:p14="http://schemas.microsoft.com/office/powerpoint/2010/main" val="27654426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7C721C8-31F7-4E03-AD24-A673AB738CAD}" type="datetimeFigureOut">
              <a:rPr lang="fa-IR" smtClean="0"/>
              <a:pPr/>
              <a:t>02/04/1447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255B538-56BE-442E-8095-14A02470A2DF}" type="slidenum">
              <a:rPr lang="fa-IR" smtClean="0"/>
              <a:pPr/>
              <a:t>‹#›</a:t>
            </a:fld>
            <a:endParaRPr lang="fa-IR"/>
          </a:p>
        </p:txBody>
      </p:sp>
    </p:spTree>
    <p:extLst>
      <p:ext uri="{BB962C8B-B14F-4D97-AF65-F5344CB8AC3E}">
        <p14:creationId xmlns:p14="http://schemas.microsoft.com/office/powerpoint/2010/main" val="2911728357"/>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2</a:t>
            </a:fld>
            <a:endParaRPr lang="fa-IR"/>
          </a:p>
        </p:txBody>
      </p:sp>
    </p:spTree>
    <p:extLst>
      <p:ext uri="{BB962C8B-B14F-4D97-AF65-F5344CB8AC3E}">
        <p14:creationId xmlns:p14="http://schemas.microsoft.com/office/powerpoint/2010/main" val="2644571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miter lim="800000"/>
            <a:headEnd/>
            <a:tailEnd/>
          </a:ln>
        </p:spPr>
        <p:txBody>
          <a:bodyPr/>
          <a:lstStyle/>
          <a:p>
            <a:fld id="{AF37093C-CD59-4994-961A-B1EFB1623924}" type="slidenum">
              <a:rPr lang="ar-SA" smtClean="0">
                <a:latin typeface="Arial" pitchFamily="34" charset="0"/>
                <a:cs typeface="Arial" pitchFamily="34" charset="0"/>
              </a:rPr>
              <a:pPr/>
              <a:t>11</a:t>
            </a:fld>
            <a:endParaRPr lang="en-US" smtClean="0">
              <a:latin typeface="Arial" pitchFamily="34" charset="0"/>
              <a:cs typeface="Arial"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smtClean="0">
              <a:latin typeface="Arial" pitchFamily="34" charset="0"/>
              <a:cs typeface="Arial" pitchFamily="34" charset="0"/>
            </a:endParaRPr>
          </a:p>
        </p:txBody>
      </p:sp>
    </p:spTree>
    <p:extLst>
      <p:ext uri="{BB962C8B-B14F-4D97-AF65-F5344CB8AC3E}">
        <p14:creationId xmlns:p14="http://schemas.microsoft.com/office/powerpoint/2010/main" val="2768564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12</a:t>
            </a:fld>
            <a:endParaRPr lang="fa-IR"/>
          </a:p>
        </p:txBody>
      </p:sp>
    </p:spTree>
    <p:extLst>
      <p:ext uri="{BB962C8B-B14F-4D97-AF65-F5344CB8AC3E}">
        <p14:creationId xmlns:p14="http://schemas.microsoft.com/office/powerpoint/2010/main" val="2703836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13</a:t>
            </a:fld>
            <a:endParaRPr lang="fa-IR"/>
          </a:p>
        </p:txBody>
      </p:sp>
    </p:spTree>
    <p:extLst>
      <p:ext uri="{BB962C8B-B14F-4D97-AF65-F5344CB8AC3E}">
        <p14:creationId xmlns:p14="http://schemas.microsoft.com/office/powerpoint/2010/main" val="2807839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14</a:t>
            </a:fld>
            <a:endParaRPr lang="fa-IR"/>
          </a:p>
        </p:txBody>
      </p:sp>
    </p:spTree>
    <p:extLst>
      <p:ext uri="{BB962C8B-B14F-4D97-AF65-F5344CB8AC3E}">
        <p14:creationId xmlns:p14="http://schemas.microsoft.com/office/powerpoint/2010/main" val="2742676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15</a:t>
            </a:fld>
            <a:endParaRPr lang="fa-IR"/>
          </a:p>
        </p:txBody>
      </p:sp>
    </p:spTree>
    <p:extLst>
      <p:ext uri="{BB962C8B-B14F-4D97-AF65-F5344CB8AC3E}">
        <p14:creationId xmlns:p14="http://schemas.microsoft.com/office/powerpoint/2010/main" val="1105354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16</a:t>
            </a:fld>
            <a:endParaRPr lang="fa-IR"/>
          </a:p>
        </p:txBody>
      </p:sp>
    </p:spTree>
    <p:extLst>
      <p:ext uri="{BB962C8B-B14F-4D97-AF65-F5344CB8AC3E}">
        <p14:creationId xmlns:p14="http://schemas.microsoft.com/office/powerpoint/2010/main" val="1957017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17</a:t>
            </a:fld>
            <a:endParaRPr lang="fa-IR"/>
          </a:p>
        </p:txBody>
      </p:sp>
    </p:spTree>
    <p:extLst>
      <p:ext uri="{BB962C8B-B14F-4D97-AF65-F5344CB8AC3E}">
        <p14:creationId xmlns:p14="http://schemas.microsoft.com/office/powerpoint/2010/main" val="1517668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18</a:t>
            </a:fld>
            <a:endParaRPr lang="fa-IR"/>
          </a:p>
        </p:txBody>
      </p:sp>
    </p:spTree>
    <p:extLst>
      <p:ext uri="{BB962C8B-B14F-4D97-AF65-F5344CB8AC3E}">
        <p14:creationId xmlns:p14="http://schemas.microsoft.com/office/powerpoint/2010/main" val="3758986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19</a:t>
            </a:fld>
            <a:endParaRPr lang="fa-IR"/>
          </a:p>
        </p:txBody>
      </p:sp>
    </p:spTree>
    <p:extLst>
      <p:ext uri="{BB962C8B-B14F-4D97-AF65-F5344CB8AC3E}">
        <p14:creationId xmlns:p14="http://schemas.microsoft.com/office/powerpoint/2010/main" val="3465624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3</a:t>
            </a:fld>
            <a:endParaRPr lang="fa-IR"/>
          </a:p>
        </p:txBody>
      </p:sp>
    </p:spTree>
    <p:extLst>
      <p:ext uri="{BB962C8B-B14F-4D97-AF65-F5344CB8AC3E}">
        <p14:creationId xmlns:p14="http://schemas.microsoft.com/office/powerpoint/2010/main" val="1307009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4</a:t>
            </a:fld>
            <a:endParaRPr lang="fa-IR"/>
          </a:p>
        </p:txBody>
      </p:sp>
    </p:spTree>
    <p:extLst>
      <p:ext uri="{BB962C8B-B14F-4D97-AF65-F5344CB8AC3E}">
        <p14:creationId xmlns:p14="http://schemas.microsoft.com/office/powerpoint/2010/main" val="4087646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5</a:t>
            </a:fld>
            <a:endParaRPr lang="fa-IR"/>
          </a:p>
        </p:txBody>
      </p:sp>
    </p:spTree>
    <p:extLst>
      <p:ext uri="{BB962C8B-B14F-4D97-AF65-F5344CB8AC3E}">
        <p14:creationId xmlns:p14="http://schemas.microsoft.com/office/powerpoint/2010/main" val="756277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6</a:t>
            </a:fld>
            <a:endParaRPr lang="fa-IR"/>
          </a:p>
        </p:txBody>
      </p:sp>
    </p:spTree>
    <p:extLst>
      <p:ext uri="{BB962C8B-B14F-4D97-AF65-F5344CB8AC3E}">
        <p14:creationId xmlns:p14="http://schemas.microsoft.com/office/powerpoint/2010/main" val="2077391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7</a:t>
            </a:fld>
            <a:endParaRPr lang="fa-IR"/>
          </a:p>
        </p:txBody>
      </p:sp>
    </p:spTree>
    <p:extLst>
      <p:ext uri="{BB962C8B-B14F-4D97-AF65-F5344CB8AC3E}">
        <p14:creationId xmlns:p14="http://schemas.microsoft.com/office/powerpoint/2010/main" val="3365531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8</a:t>
            </a:fld>
            <a:endParaRPr lang="fa-IR"/>
          </a:p>
        </p:txBody>
      </p:sp>
    </p:spTree>
    <p:extLst>
      <p:ext uri="{BB962C8B-B14F-4D97-AF65-F5344CB8AC3E}">
        <p14:creationId xmlns:p14="http://schemas.microsoft.com/office/powerpoint/2010/main" val="3860364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255B538-56BE-442E-8095-14A02470A2DF}" type="slidenum">
              <a:rPr lang="fa-IR" smtClean="0"/>
              <a:pPr/>
              <a:t>9</a:t>
            </a:fld>
            <a:endParaRPr lang="fa-IR"/>
          </a:p>
        </p:txBody>
      </p:sp>
    </p:spTree>
    <p:extLst>
      <p:ext uri="{BB962C8B-B14F-4D97-AF65-F5344CB8AC3E}">
        <p14:creationId xmlns:p14="http://schemas.microsoft.com/office/powerpoint/2010/main" val="3481185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F75BFDC5-A3CA-4C59-A628-4BAA0E0B0195}" type="slidenum">
              <a:rPr lang="ar-SA" smtClean="0">
                <a:latin typeface="Arial" pitchFamily="34" charset="0"/>
                <a:cs typeface="Arial" pitchFamily="34" charset="0"/>
              </a:rPr>
              <a:pPr/>
              <a:t>10</a:t>
            </a:fld>
            <a:endParaRPr lang="en-US" smtClean="0">
              <a:latin typeface="Arial" pitchFamily="34" charset="0"/>
              <a:cs typeface="Arial"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smtClean="0">
              <a:latin typeface="Arial" pitchFamily="34" charset="0"/>
              <a:cs typeface="Arial" pitchFamily="34" charset="0"/>
            </a:endParaRPr>
          </a:p>
        </p:txBody>
      </p:sp>
    </p:spTree>
    <p:extLst>
      <p:ext uri="{BB962C8B-B14F-4D97-AF65-F5344CB8AC3E}">
        <p14:creationId xmlns:p14="http://schemas.microsoft.com/office/powerpoint/2010/main" val="2469676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52A1D0-558B-47B1-991B-093BC888773D}" type="datetime8">
              <a:rPr lang="fa-IR" smtClean="0"/>
              <a:pPr/>
              <a:t>24 سپتامبر 25</a:t>
            </a:fld>
            <a:endParaRPr lang="fa-IR"/>
          </a:p>
        </p:txBody>
      </p:sp>
      <p:sp>
        <p:nvSpPr>
          <p:cNvPr id="5" name="Footer Placeholder 4"/>
          <p:cNvSpPr>
            <a:spLocks noGrp="1"/>
          </p:cNvSpPr>
          <p:nvPr>
            <p:ph type="ftr" sz="quarter" idx="11"/>
          </p:nvPr>
        </p:nvSpPr>
        <p:spPr>
          <a:xfrm>
            <a:off x="2396319" y="329308"/>
            <a:ext cx="3086292" cy="309201"/>
          </a:xfrm>
        </p:spPr>
        <p:txBody>
          <a:bodyPr/>
          <a:lstStyle/>
          <a:p>
            <a:endParaRPr lang="fa-IR"/>
          </a:p>
        </p:txBody>
      </p:sp>
      <p:sp>
        <p:nvSpPr>
          <p:cNvPr id="6" name="Slide Number Placeholder 5"/>
          <p:cNvSpPr>
            <a:spLocks noGrp="1"/>
          </p:cNvSpPr>
          <p:nvPr>
            <p:ph type="sldNum" sz="quarter" idx="12"/>
          </p:nvPr>
        </p:nvSpPr>
        <p:spPr>
          <a:xfrm>
            <a:off x="1434703" y="798973"/>
            <a:ext cx="802005" cy="503578"/>
          </a:xfrm>
        </p:spPr>
        <p:txBody>
          <a:bodyPr/>
          <a:lstStyle/>
          <a:p>
            <a:fld id="{E1202CB2-BABC-4652-8364-3DB9D4185743}" type="slidenum">
              <a:rPr lang="fa-IR" smtClean="0"/>
              <a:pPr/>
              <a:t>‹#›</a:t>
            </a:fld>
            <a:endParaRPr lang="fa-I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7571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C0F338-468A-481A-B4D6-0E30F085C021}" type="datetime8">
              <a:rPr lang="fa-IR" smtClean="0"/>
              <a:pPr/>
              <a:t>24 سپتامبر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1202CB2-BABC-4652-8364-3DB9D4185743}" type="slidenum">
              <a:rPr lang="fa-IR" smtClean="0"/>
              <a:pPr/>
              <a:t>‹#›</a:t>
            </a:fld>
            <a:endParaRPr lang="fa-IR"/>
          </a:p>
        </p:txBody>
      </p:sp>
    </p:spTree>
    <p:extLst>
      <p:ext uri="{BB962C8B-B14F-4D97-AF65-F5344CB8AC3E}">
        <p14:creationId xmlns:p14="http://schemas.microsoft.com/office/powerpoint/2010/main" val="3307157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F18034-95A6-45CB-AEAD-74DDD6BC378C}" type="datetime8">
              <a:rPr lang="fa-IR" smtClean="0"/>
              <a:pPr/>
              <a:t>24 سپتامبر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1202CB2-BABC-4652-8364-3DB9D4185743}" type="slidenum">
              <a:rPr lang="fa-IR" smtClean="0"/>
              <a:pPr/>
              <a:t>‹#›</a:t>
            </a:fld>
            <a:endParaRPr lang="fa-I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0490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BB41BC-E38D-4903-8629-6D5265D3C091}" type="datetime8">
              <a:rPr lang="fa-IR" smtClean="0"/>
              <a:pPr/>
              <a:t>24 سپتامبر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1202CB2-BABC-4652-8364-3DB9D4185743}" type="slidenum">
              <a:rPr lang="fa-IR" smtClean="0"/>
              <a:pPr/>
              <a:t>‹#›</a:t>
            </a:fld>
            <a:endParaRPr lang="fa-I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874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01B754-D0F0-41A8-8DD4-8656573C1058}" type="datetime8">
              <a:rPr lang="fa-IR" smtClean="0"/>
              <a:pPr/>
              <a:t>24 سپتامبر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1202CB2-BABC-4652-8364-3DB9D4185743}" type="slidenum">
              <a:rPr lang="fa-IR" smtClean="0"/>
              <a:pPr/>
              <a:t>‹#›</a:t>
            </a:fld>
            <a:endParaRPr lang="fa-I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0315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54A75C-2B3B-4806-8B61-338E5D579DBF}" type="datetime8">
              <a:rPr lang="fa-IR" smtClean="0"/>
              <a:pPr/>
              <a:t>24 سپتامبر 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1202CB2-BABC-4652-8364-3DB9D4185743}" type="slidenum">
              <a:rPr lang="fa-IR" smtClean="0"/>
              <a:pPr/>
              <a:t>‹#›</a:t>
            </a:fld>
            <a:endParaRPr lang="fa-I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320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CD5CF5-00BC-4215-A2C0-4BE707A3D6D8}" type="datetime8">
              <a:rPr lang="fa-IR" smtClean="0"/>
              <a:pPr/>
              <a:t>24 سپتامبر 25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1202CB2-BABC-4652-8364-3DB9D4185743}" type="slidenum">
              <a:rPr lang="fa-IR" smtClean="0"/>
              <a:pPr/>
              <a:t>‹#›</a:t>
            </a:fld>
            <a:endParaRPr lang="fa-IR"/>
          </a:p>
        </p:txBody>
      </p:sp>
    </p:spTree>
    <p:extLst>
      <p:ext uri="{BB962C8B-B14F-4D97-AF65-F5344CB8AC3E}">
        <p14:creationId xmlns:p14="http://schemas.microsoft.com/office/powerpoint/2010/main" val="1676475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E79212-5D6A-426F-B75F-EBAD6424B919}" type="datetime8">
              <a:rPr lang="fa-IR" smtClean="0"/>
              <a:pPr/>
              <a:t>24 سپتامبر 25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1202CB2-BABC-4652-8364-3DB9D4185743}" type="slidenum">
              <a:rPr lang="fa-IR" smtClean="0"/>
              <a:pPr/>
              <a:t>‹#›</a:t>
            </a:fld>
            <a:endParaRPr lang="fa-IR"/>
          </a:p>
        </p:txBody>
      </p:sp>
    </p:spTree>
    <p:extLst>
      <p:ext uri="{BB962C8B-B14F-4D97-AF65-F5344CB8AC3E}">
        <p14:creationId xmlns:p14="http://schemas.microsoft.com/office/powerpoint/2010/main" val="2847831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5360DE-AD5D-4C1B-A4EC-37056749DF1C}" type="datetime8">
              <a:rPr lang="fa-IR" smtClean="0"/>
              <a:pPr/>
              <a:t>24 سپتامبر 25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1202CB2-BABC-4652-8364-3DB9D4185743}" type="slidenum">
              <a:rPr lang="fa-IR" smtClean="0"/>
              <a:pPr/>
              <a:t>‹#›</a:t>
            </a:fld>
            <a:endParaRPr lang="fa-IR"/>
          </a:p>
        </p:txBody>
      </p:sp>
    </p:spTree>
    <p:extLst>
      <p:ext uri="{BB962C8B-B14F-4D97-AF65-F5344CB8AC3E}">
        <p14:creationId xmlns:p14="http://schemas.microsoft.com/office/powerpoint/2010/main" val="130444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07324FC-84EE-4151-9ABA-A3879D89DBFF}" type="datetime8">
              <a:rPr lang="fa-IR" smtClean="0"/>
              <a:pPr/>
              <a:t>24 سپتامبر 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1202CB2-BABC-4652-8364-3DB9D4185743}" type="slidenum">
              <a:rPr lang="fa-IR" smtClean="0"/>
              <a:pPr/>
              <a:t>‹#›</a:t>
            </a:fld>
            <a:endParaRPr lang="fa-I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0706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8D4EFB0E-7906-4C00-B816-822FEFB51E66}" type="datetime8">
              <a:rPr lang="fa-IR" smtClean="0"/>
              <a:pPr/>
              <a:t>24 سپتامبر 25</a:t>
            </a:fld>
            <a:endParaRPr lang="fa-IR"/>
          </a:p>
        </p:txBody>
      </p:sp>
      <p:sp>
        <p:nvSpPr>
          <p:cNvPr id="6" name="Footer Placeholder 5"/>
          <p:cNvSpPr>
            <a:spLocks noGrp="1"/>
          </p:cNvSpPr>
          <p:nvPr>
            <p:ph type="ftr" sz="quarter" idx="11"/>
          </p:nvPr>
        </p:nvSpPr>
        <p:spPr>
          <a:xfrm>
            <a:off x="1437530" y="318641"/>
            <a:ext cx="3251553" cy="320931"/>
          </a:xfrm>
        </p:spPr>
        <p:txBody>
          <a:bodyPr/>
          <a:lstStyle/>
          <a:p>
            <a:endParaRPr lang="fa-IR"/>
          </a:p>
        </p:txBody>
      </p:sp>
      <p:sp>
        <p:nvSpPr>
          <p:cNvPr id="7" name="Slide Number Placeholder 6"/>
          <p:cNvSpPr>
            <a:spLocks noGrp="1"/>
          </p:cNvSpPr>
          <p:nvPr>
            <p:ph type="sldNum" sz="quarter" idx="12"/>
          </p:nvPr>
        </p:nvSpPr>
        <p:spPr/>
        <p:txBody>
          <a:bodyPr/>
          <a:lstStyle/>
          <a:p>
            <a:fld id="{E1202CB2-BABC-4652-8364-3DB9D4185743}" type="slidenum">
              <a:rPr lang="fa-IR" smtClean="0"/>
              <a:pPr/>
              <a:t>‹#›</a:t>
            </a:fld>
            <a:endParaRPr lang="fa-I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729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576AB5B-3F7D-44F9-9320-8405E90AA62B}" type="datetime8">
              <a:rPr lang="fa-IR" smtClean="0"/>
              <a:pPr/>
              <a:t>24 سپتامبر 25</a:t>
            </a:fld>
            <a:endParaRPr lang="fa-I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E1202CB2-BABC-4652-8364-3DB9D4185743}" type="slidenum">
              <a:rPr lang="fa-IR" smtClean="0"/>
              <a:pPr/>
              <a:t>‹#›</a:t>
            </a:fld>
            <a:endParaRPr lang="fa-IR"/>
          </a:p>
        </p:txBody>
      </p:sp>
    </p:spTree>
    <p:extLst>
      <p:ext uri="{BB962C8B-B14F-4D97-AF65-F5344CB8AC3E}">
        <p14:creationId xmlns:p14="http://schemas.microsoft.com/office/powerpoint/2010/main" val="22901410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fa.wikipedia.org/wiki/%DA%A9%D9%86%DA%A9%D8%A7%D9%86" TargetMode="External"/><Relationship Id="rId3" Type="http://schemas.openxmlformats.org/officeDocument/2006/relationships/hyperlink" Target="http://fa.wikipedia.org/wiki/%D8%B3%D9%86%DA%AF%D8%A7%D9%BE%D9%88%D8%B1" TargetMode="External"/><Relationship Id="rId7" Type="http://schemas.openxmlformats.org/officeDocument/2006/relationships/hyperlink" Target="http://fa.wikipedia.org/wiki/%D9%82%D8%B7%D8%B1"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hyperlink" Target="http://fa.wikipedia.org/wiki/%D8%AF%D9%88%D8%AD%D9%87" TargetMode="External"/><Relationship Id="rId11" Type="http://schemas.openxmlformats.org/officeDocument/2006/relationships/hyperlink" Target="http://fa.wikipedia.org/w/index.php?title=%D9%85%D8%B3%D8%A7%DB%8C%D9%84_%D8%B3%D9%86%DA%AF%D8%A7%D9%BE%D9%88%D8%B1&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5" Type="http://schemas.openxmlformats.org/officeDocument/2006/relationships/hyperlink" Target="http://fa.wikipedia.org/wiki/%D8%A2%D9%85%D8%B1%DB%8C%DA%A9%D8%A7" TargetMode="External"/><Relationship Id="rId10" Type="http://schemas.openxmlformats.org/officeDocument/2006/relationships/hyperlink" Target="http://fa.wikipedia.org/wiki/%D9%87%D9%86%DA%AF%E2%80%8C%DA%A9%D9%86%DA%AF" TargetMode="External"/><Relationship Id="rId4" Type="http://schemas.openxmlformats.org/officeDocument/2006/relationships/hyperlink" Target="http://fa.wikipedia.org/wiki/%D8%B3%DB%8C%D8%A7%D8%AA%D9%84" TargetMode="External"/><Relationship Id="rId9" Type="http://schemas.openxmlformats.org/officeDocument/2006/relationships/hyperlink" Target="http://fa.wikipedia.org/wiki/%D9%85%DA%A9%D8%B2%DB%8C%DA%A9"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fa.wikipedia.org/wiki/%DA%A9%D8%B4%D8%A7%D9%88%D8%B1%D8%B2%DB%8C" TargetMode="External"/><Relationship Id="rId3" Type="http://schemas.openxmlformats.org/officeDocument/2006/relationships/hyperlink" Target="http://fa.wikipedia.org/w/index.php?title=%DA%A9%D9%86%DA%A9%D9%88%D9%86_%D9%85%DA%A9%D8%B2%DB%8C%DA%A9%D9%88&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7" Type="http://schemas.openxmlformats.org/officeDocument/2006/relationships/hyperlink" Target="http://fa.wikipedia.org/wiki/%DB%8C%D8%A7%D8%B1%D8%A7%D9%86%D9%87" TargetMode="External"/><Relationship Id="rId12" Type="http://schemas.openxmlformats.org/officeDocument/2006/relationships/hyperlink" Target="http://fa.wikipedia.org/wiki/%D8%AA%D8%B9%D8%B1%D9%81%D9%87"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hyperlink" Target="http://fa.wikipedia.org/w/index.php?title=%D8%B4%D9%85%D8%A7%D9%84%DB%8C%E2%80%8C%D9%87%D8%A7&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11" Type="http://schemas.openxmlformats.org/officeDocument/2006/relationships/hyperlink" Target="http://fa.wikipedia.org/wiki/%D8%B5%D8%A7%D8%AF%D8%B1%D8%A7%D8%AA" TargetMode="External"/><Relationship Id="rId5" Type="http://schemas.openxmlformats.org/officeDocument/2006/relationships/hyperlink" Target="http://fa.wikipedia.org/w/index.php?title=%D8%AC%DB%8C.%DB%B2&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10" Type="http://schemas.openxmlformats.org/officeDocument/2006/relationships/hyperlink" Target="http://fa.wikipedia.org/w/index.php?title=%D9%85%D8%B0%D8%A7%DA%A9%D8%B1%D8%A7%D8%AA_%D8%AF%D9%88%D8%AD%D9%87&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4" Type="http://schemas.openxmlformats.org/officeDocument/2006/relationships/hyperlink" Target="http://fa.wikipedia.org/wiki/%D8%AC%D9%86%D9%88%D8%A8" TargetMode="External"/><Relationship Id="rId9" Type="http://schemas.openxmlformats.org/officeDocument/2006/relationships/hyperlink" Target="http://fa.wikipedia.org/wiki/%D9%87%D9%86%DA%AF_%DA%A9%D9%86%DA%A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fa.wikipedia.org/wiki/%DA%98%D9%86%D9%88"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fa.wikipedia.org/wiki/%D9%85%D8%A7%D9%84%DA%A9%DB%8C%D8%AA_%D9%85%D8%B9%D9%86%D9%88%DB%8C"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47849" y="44624"/>
            <a:ext cx="4848301" cy="6048672"/>
          </a:xfrm>
          <a:prstGeom prst="rect">
            <a:avLst/>
          </a:prstGeom>
        </p:spPr>
      </p:pic>
    </p:spTree>
    <p:extLst>
      <p:ext uri="{BB962C8B-B14F-4D97-AF65-F5344CB8AC3E}">
        <p14:creationId xmlns:p14="http://schemas.microsoft.com/office/powerpoint/2010/main" val="1353442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idx="4294967295"/>
          </p:nvPr>
        </p:nvSpPr>
        <p:spPr>
          <a:xfrm>
            <a:off x="323528" y="256080"/>
            <a:ext cx="9144000" cy="1079500"/>
          </a:xfrm>
        </p:spPr>
        <p:txBody>
          <a:bodyPr/>
          <a:lstStyle/>
          <a:p>
            <a:pPr eaLnBrk="1" hangingPunct="1">
              <a:defRPr/>
            </a:pPr>
            <a:r>
              <a:rPr lang="fa-IR" sz="4000" dirty="0" smtClean="0"/>
              <a:t> </a:t>
            </a:r>
            <a:r>
              <a:rPr lang="fa-IR" sz="3600" dirty="0">
                <a:solidFill>
                  <a:srgbClr val="B71E42"/>
                </a:solidFill>
                <a:effectLst>
                  <a:outerShdw blurRad="38100" dist="38100" dir="2700000" algn="tl">
                    <a:srgbClr val="000000">
                      <a:alpha val="43137"/>
                    </a:srgbClr>
                  </a:outerShdw>
                </a:effectLst>
                <a:cs typeface="EntezareZohoor B4" panose="00000700000000000000" pitchFamily="2" charset="-78"/>
              </a:rPr>
              <a:t>شاكله اصلي و ساختار موافقت‌نامه‌هاي سازمان جهاني تجارت </a:t>
            </a:r>
            <a:endParaRPr lang="en-US" sz="3600" dirty="0">
              <a:solidFill>
                <a:srgbClr val="B71E42"/>
              </a:solidFill>
              <a:effectLst>
                <a:outerShdw blurRad="38100" dist="38100" dir="2700000" algn="tl">
                  <a:srgbClr val="000000">
                    <a:alpha val="43137"/>
                  </a:srgbClr>
                </a:outerShdw>
              </a:effectLst>
              <a:cs typeface="EntezareZohoor B4" panose="00000700000000000000" pitchFamily="2" charset="-78"/>
            </a:endParaRPr>
          </a:p>
        </p:txBody>
      </p:sp>
      <p:sp>
        <p:nvSpPr>
          <p:cNvPr id="112643" name="Rectangle 3"/>
          <p:cNvSpPr>
            <a:spLocks noGrp="1" noChangeArrowheads="1"/>
          </p:cNvSpPr>
          <p:nvPr>
            <p:ph type="subTitle" idx="4294967295"/>
          </p:nvPr>
        </p:nvSpPr>
        <p:spPr>
          <a:xfrm>
            <a:off x="0" y="1341438"/>
            <a:ext cx="8496300" cy="4679850"/>
          </a:xfrm>
        </p:spPr>
        <p:txBody>
          <a:bodyPr>
            <a:normAutofit fontScale="92500" lnSpcReduction="20000"/>
          </a:bodyPr>
          <a:lstStyle/>
          <a:p>
            <a:pPr algn="r" eaLnBrk="1" hangingPunct="1">
              <a:lnSpc>
                <a:spcPct val="90000"/>
              </a:lnSpc>
              <a:defRPr/>
            </a:pPr>
            <a:r>
              <a:rPr lang="fa-IR" sz="2400" b="1" dirty="0" smtClean="0">
                <a:cs typeface="Zar" pitchFamily="2" charset="-78"/>
              </a:rPr>
              <a:t>سند تأسيس (15 آوريل / 1994)</a:t>
            </a:r>
          </a:p>
          <a:p>
            <a:pPr algn="r" eaLnBrk="1" hangingPunct="1">
              <a:lnSpc>
                <a:spcPct val="90000"/>
              </a:lnSpc>
              <a:buFont typeface="Wingdings" pitchFamily="2" charset="2"/>
              <a:buChar char="q"/>
              <a:defRPr/>
            </a:pPr>
            <a:r>
              <a:rPr lang="fa-IR" sz="2400" b="1" dirty="0" smtClean="0">
                <a:cs typeface="Zar" pitchFamily="2" charset="-78"/>
              </a:rPr>
              <a:t>     ضميمه يك</a:t>
            </a:r>
          </a:p>
          <a:p>
            <a:pPr algn="r" eaLnBrk="1" hangingPunct="1">
              <a:lnSpc>
                <a:spcPct val="90000"/>
              </a:lnSpc>
              <a:defRPr/>
            </a:pPr>
            <a:r>
              <a:rPr lang="fa-IR" sz="2400" b="1" dirty="0" smtClean="0">
                <a:cs typeface="Zar" pitchFamily="2" charset="-78"/>
              </a:rPr>
              <a:t>       موافقت</a:t>
            </a:r>
            <a:r>
              <a:rPr lang="fa-IR" sz="2400" b="1" dirty="0" smtClean="0"/>
              <a:t>‌</a:t>
            </a:r>
            <a:r>
              <a:rPr lang="fa-IR" sz="2400" b="1" dirty="0" smtClean="0">
                <a:cs typeface="Zar" pitchFamily="2" charset="-78"/>
              </a:rPr>
              <a:t>نامه</a:t>
            </a:r>
            <a:r>
              <a:rPr lang="fa-IR" sz="2400" b="1" dirty="0" smtClean="0"/>
              <a:t>‌</a:t>
            </a:r>
            <a:r>
              <a:rPr lang="fa-IR" sz="2400" b="1" dirty="0" smtClean="0">
                <a:cs typeface="Zar" pitchFamily="2" charset="-78"/>
              </a:rPr>
              <a:t>هاي چندجانبه تجارت كالا</a:t>
            </a:r>
          </a:p>
          <a:p>
            <a:pPr algn="r" eaLnBrk="1" hangingPunct="1">
              <a:lnSpc>
                <a:spcPct val="90000"/>
              </a:lnSpc>
              <a:defRPr/>
            </a:pPr>
            <a:r>
              <a:rPr lang="fa-IR" sz="2400" b="1" dirty="0" smtClean="0">
                <a:cs typeface="Zar" pitchFamily="2" charset="-78"/>
              </a:rPr>
              <a:t>       موافقت</a:t>
            </a:r>
            <a:r>
              <a:rPr lang="fa-IR" sz="2400" b="1" dirty="0" smtClean="0"/>
              <a:t>‌</a:t>
            </a:r>
            <a:r>
              <a:rPr lang="fa-IR" sz="2400" b="1" dirty="0" smtClean="0">
                <a:cs typeface="Zar" pitchFamily="2" charset="-78"/>
              </a:rPr>
              <a:t>نامه تجارت خدمات </a:t>
            </a:r>
            <a:r>
              <a:rPr lang="en-US" sz="2400" b="1" dirty="0" smtClean="0">
                <a:cs typeface="Zar" pitchFamily="2" charset="-78"/>
              </a:rPr>
              <a:t>(GATS)</a:t>
            </a:r>
            <a:r>
              <a:rPr lang="fa-IR" sz="2400" b="1" dirty="0" smtClean="0">
                <a:cs typeface="Zar" pitchFamily="2" charset="-78"/>
              </a:rPr>
              <a:t> </a:t>
            </a:r>
          </a:p>
          <a:p>
            <a:pPr algn="r" eaLnBrk="1" hangingPunct="1">
              <a:lnSpc>
                <a:spcPct val="90000"/>
              </a:lnSpc>
              <a:defRPr/>
            </a:pPr>
            <a:r>
              <a:rPr lang="fa-IR" sz="2400" b="1" dirty="0" smtClean="0">
                <a:cs typeface="Zar" pitchFamily="2" charset="-78"/>
              </a:rPr>
              <a:t>       موافقت</a:t>
            </a:r>
            <a:r>
              <a:rPr lang="fa-IR" sz="2400" b="1" dirty="0" smtClean="0"/>
              <a:t>‌</a:t>
            </a:r>
            <a:r>
              <a:rPr lang="fa-IR" sz="2400" b="1" dirty="0" smtClean="0">
                <a:cs typeface="Zar" pitchFamily="2" charset="-78"/>
              </a:rPr>
              <a:t>نامه حقوق مالكيت</a:t>
            </a:r>
            <a:r>
              <a:rPr lang="fa-IR" sz="2400" b="1" dirty="0" smtClean="0"/>
              <a:t>‌</a:t>
            </a:r>
            <a:r>
              <a:rPr lang="fa-IR" sz="2400" b="1" dirty="0" smtClean="0">
                <a:cs typeface="Zar" pitchFamily="2" charset="-78"/>
              </a:rPr>
              <a:t>فكري </a:t>
            </a:r>
            <a:r>
              <a:rPr lang="en-US" sz="2400" b="1" dirty="0" smtClean="0">
                <a:cs typeface="Zar" pitchFamily="2" charset="-78"/>
              </a:rPr>
              <a:t>(TRIPS)</a:t>
            </a:r>
            <a:r>
              <a:rPr lang="fa-IR" sz="2400" b="1" dirty="0" smtClean="0">
                <a:cs typeface="Zar" pitchFamily="2" charset="-78"/>
              </a:rPr>
              <a:t> </a:t>
            </a:r>
          </a:p>
          <a:p>
            <a:pPr algn="r" eaLnBrk="1" hangingPunct="1">
              <a:lnSpc>
                <a:spcPct val="90000"/>
              </a:lnSpc>
              <a:defRPr/>
            </a:pPr>
            <a:r>
              <a:rPr lang="fa-IR" sz="2400" b="1" dirty="0" smtClean="0">
                <a:cs typeface="Zar" pitchFamily="2" charset="-78"/>
              </a:rPr>
              <a:t> </a:t>
            </a:r>
          </a:p>
          <a:p>
            <a:pPr algn="r" eaLnBrk="1" hangingPunct="1">
              <a:lnSpc>
                <a:spcPct val="90000"/>
              </a:lnSpc>
              <a:buFont typeface="Wingdings" pitchFamily="2" charset="2"/>
              <a:buChar char="q"/>
              <a:defRPr/>
            </a:pPr>
            <a:r>
              <a:rPr lang="fa-IR" sz="2400" b="1" dirty="0" smtClean="0">
                <a:cs typeface="Zar" pitchFamily="2" charset="-78"/>
              </a:rPr>
              <a:t>    ضميمه دو</a:t>
            </a:r>
          </a:p>
          <a:p>
            <a:pPr algn="r" eaLnBrk="1" hangingPunct="1">
              <a:lnSpc>
                <a:spcPct val="90000"/>
              </a:lnSpc>
              <a:defRPr/>
            </a:pPr>
            <a:r>
              <a:rPr lang="fa-IR" sz="2400" b="1" dirty="0" smtClean="0">
                <a:cs typeface="Zar" pitchFamily="2" charset="-78"/>
              </a:rPr>
              <a:t>       تفاهم</a:t>
            </a:r>
            <a:r>
              <a:rPr lang="fa-IR" sz="2400" b="1" dirty="0" smtClean="0"/>
              <a:t>‌</a:t>
            </a:r>
            <a:r>
              <a:rPr lang="fa-IR" sz="2400" b="1" dirty="0" smtClean="0">
                <a:cs typeface="Zar" pitchFamily="2" charset="-78"/>
              </a:rPr>
              <a:t>نامه راجع به قواعد و رويه</a:t>
            </a:r>
            <a:r>
              <a:rPr lang="fa-IR" sz="2400" b="1" dirty="0" smtClean="0"/>
              <a:t>‌</a:t>
            </a:r>
            <a:r>
              <a:rPr lang="fa-IR" sz="2400" b="1" dirty="0" smtClean="0">
                <a:cs typeface="Zar" pitchFamily="2" charset="-78"/>
              </a:rPr>
              <a:t>هاي حاكم برحل اختلاف </a:t>
            </a:r>
            <a:r>
              <a:rPr lang="en-US" sz="2400" b="1" dirty="0" smtClean="0">
                <a:cs typeface="Zar" pitchFamily="2" charset="-78"/>
              </a:rPr>
              <a:t>(DSB)</a:t>
            </a:r>
            <a:r>
              <a:rPr lang="fa-IR" sz="2400" b="1" dirty="0" smtClean="0">
                <a:cs typeface="Zar" pitchFamily="2" charset="-78"/>
              </a:rPr>
              <a:t> </a:t>
            </a:r>
          </a:p>
          <a:p>
            <a:pPr algn="r" eaLnBrk="1" hangingPunct="1">
              <a:lnSpc>
                <a:spcPct val="90000"/>
              </a:lnSpc>
              <a:buFont typeface="Wingdings" pitchFamily="2" charset="2"/>
              <a:buChar char="q"/>
              <a:defRPr/>
            </a:pPr>
            <a:r>
              <a:rPr lang="fa-IR" sz="2400" b="1" dirty="0" smtClean="0">
                <a:cs typeface="Zar" pitchFamily="2" charset="-78"/>
              </a:rPr>
              <a:t>    ضميمه سه</a:t>
            </a:r>
          </a:p>
          <a:p>
            <a:pPr algn="r" eaLnBrk="1" hangingPunct="1">
              <a:lnSpc>
                <a:spcPct val="90000"/>
              </a:lnSpc>
              <a:defRPr/>
            </a:pPr>
            <a:r>
              <a:rPr lang="fa-IR" sz="2400" b="1" dirty="0" smtClean="0">
                <a:cs typeface="Zar" pitchFamily="2" charset="-78"/>
              </a:rPr>
              <a:t>       مكانيسم بررسي خط</a:t>
            </a:r>
            <a:r>
              <a:rPr lang="fa-IR" sz="2400" b="1" dirty="0" smtClean="0"/>
              <a:t>‌</a:t>
            </a:r>
            <a:r>
              <a:rPr lang="fa-IR" sz="2400" b="1" dirty="0" smtClean="0">
                <a:cs typeface="Zar" pitchFamily="2" charset="-78"/>
              </a:rPr>
              <a:t>مشي تجاري </a:t>
            </a:r>
            <a:r>
              <a:rPr lang="en-US" sz="2400" b="1" dirty="0" smtClean="0">
                <a:cs typeface="Zar" pitchFamily="2" charset="-78"/>
              </a:rPr>
              <a:t>(TPRM)</a:t>
            </a:r>
            <a:r>
              <a:rPr lang="fa-IR" sz="2400" b="1" dirty="0" smtClean="0">
                <a:cs typeface="Zar" pitchFamily="2" charset="-78"/>
              </a:rPr>
              <a:t> </a:t>
            </a:r>
          </a:p>
          <a:p>
            <a:pPr algn="r" eaLnBrk="1" hangingPunct="1">
              <a:lnSpc>
                <a:spcPct val="90000"/>
              </a:lnSpc>
              <a:buFont typeface="Wingdings" pitchFamily="2" charset="2"/>
              <a:buChar char="q"/>
              <a:defRPr/>
            </a:pPr>
            <a:r>
              <a:rPr lang="fa-IR" sz="2400" b="1" dirty="0" smtClean="0">
                <a:cs typeface="Zar" pitchFamily="2" charset="-78"/>
              </a:rPr>
              <a:t>   ضميمه چهار </a:t>
            </a:r>
          </a:p>
          <a:p>
            <a:pPr algn="r" eaLnBrk="1" hangingPunct="1">
              <a:lnSpc>
                <a:spcPct val="90000"/>
              </a:lnSpc>
              <a:defRPr/>
            </a:pPr>
            <a:r>
              <a:rPr lang="fa-IR" sz="2800" b="1" dirty="0" smtClean="0">
                <a:cs typeface="Zar" pitchFamily="2" charset="-78"/>
              </a:rPr>
              <a:t>      موافقت</a:t>
            </a:r>
            <a:r>
              <a:rPr lang="fa-IR" sz="2800" b="1" dirty="0" smtClean="0"/>
              <a:t>‌</a:t>
            </a:r>
            <a:r>
              <a:rPr lang="fa-IR" sz="2800" b="1" dirty="0" smtClean="0">
                <a:cs typeface="Zar" pitchFamily="2" charset="-78"/>
              </a:rPr>
              <a:t>نامه</a:t>
            </a:r>
            <a:r>
              <a:rPr lang="fa-IR" sz="2800" b="1" dirty="0" smtClean="0"/>
              <a:t>‌</a:t>
            </a:r>
            <a:r>
              <a:rPr lang="fa-IR" sz="2800" b="1" dirty="0" smtClean="0">
                <a:cs typeface="Zar" pitchFamily="2" charset="-78"/>
              </a:rPr>
              <a:t>هاي تجاري ميان چند طرف</a:t>
            </a:r>
            <a:endParaRPr lang="en-US" sz="2800" b="1" dirty="0" smtClean="0">
              <a:cs typeface="Za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4294967295"/>
          </p:nvPr>
        </p:nvSpPr>
        <p:spPr>
          <a:xfrm>
            <a:off x="0" y="1125538"/>
            <a:ext cx="9144000" cy="5732462"/>
          </a:xfrm>
        </p:spPr>
        <p:txBody>
          <a:bodyPr>
            <a:normAutofit/>
          </a:bodyPr>
          <a:lstStyle/>
          <a:p>
            <a:pPr algn="r" rtl="1" eaLnBrk="1" hangingPunct="1">
              <a:defRPr/>
            </a:pPr>
            <a:r>
              <a:rPr lang="fa-IR" b="1" dirty="0">
                <a:cs typeface="2  Davat" panose="00000400000000000000" pitchFamily="2" charset="-78"/>
              </a:rPr>
              <a:t>نشست وزیران/شورای عمومی</a:t>
            </a:r>
          </a:p>
          <a:p>
            <a:pPr algn="r" rtl="1" eaLnBrk="1" hangingPunct="1">
              <a:defRPr/>
            </a:pPr>
            <a:r>
              <a:rPr lang="fa-IR" b="1" dirty="0">
                <a:cs typeface="2  Davat" panose="00000400000000000000" pitchFamily="2" charset="-78"/>
              </a:rPr>
              <a:t>شوراهای سه گانه:</a:t>
            </a:r>
          </a:p>
          <a:p>
            <a:pPr algn="r" rtl="1" eaLnBrk="1" hangingPunct="1">
              <a:buFont typeface="Wingdings" pitchFamily="2" charset="2"/>
              <a:buNone/>
              <a:defRPr/>
            </a:pPr>
            <a:r>
              <a:rPr lang="fa-IR" b="1" dirty="0">
                <a:cs typeface="2  Davat" panose="00000400000000000000" pitchFamily="2" charset="-78"/>
              </a:rPr>
              <a:t>                    شورای تجارت کالا</a:t>
            </a:r>
          </a:p>
          <a:p>
            <a:pPr algn="r" rtl="1" eaLnBrk="1" hangingPunct="1">
              <a:buFont typeface="Wingdings" pitchFamily="2" charset="2"/>
              <a:buNone/>
              <a:defRPr/>
            </a:pPr>
            <a:r>
              <a:rPr lang="fa-IR" b="1" dirty="0">
                <a:cs typeface="2  Davat" panose="00000400000000000000" pitchFamily="2" charset="-78"/>
              </a:rPr>
              <a:t>                    شورای تجارت خدمات</a:t>
            </a:r>
          </a:p>
          <a:p>
            <a:pPr algn="r" rtl="1" eaLnBrk="1" hangingPunct="1">
              <a:buFont typeface="Wingdings" pitchFamily="2" charset="2"/>
              <a:buNone/>
              <a:defRPr/>
            </a:pPr>
            <a:r>
              <a:rPr lang="fa-IR" b="1" dirty="0">
                <a:cs typeface="2  Davat" panose="00000400000000000000" pitchFamily="2" charset="-78"/>
              </a:rPr>
              <a:t>                    شورای جنبه های تجاری حقوق مالکیت فکری</a:t>
            </a:r>
          </a:p>
          <a:p>
            <a:pPr algn="r" rtl="1" eaLnBrk="1" hangingPunct="1">
              <a:defRPr/>
            </a:pPr>
            <a:r>
              <a:rPr lang="fa-IR" b="1" dirty="0">
                <a:cs typeface="2  Davat" panose="00000400000000000000" pitchFamily="2" charset="-78"/>
              </a:rPr>
              <a:t>ارکان سه گانه           رکن حل اختلاف(شورای عمومی)</a:t>
            </a:r>
          </a:p>
          <a:p>
            <a:pPr algn="r" rtl="1" eaLnBrk="1" hangingPunct="1">
              <a:buFont typeface="Wingdings" pitchFamily="2" charset="2"/>
              <a:buNone/>
              <a:defRPr/>
            </a:pPr>
            <a:r>
              <a:rPr lang="fa-IR" b="1" dirty="0">
                <a:cs typeface="2  Davat" panose="00000400000000000000" pitchFamily="2" charset="-78"/>
              </a:rPr>
              <a:t>                           رکن استیناف</a:t>
            </a:r>
          </a:p>
          <a:p>
            <a:pPr algn="r" rtl="1" eaLnBrk="1" hangingPunct="1">
              <a:buFont typeface="Wingdings" pitchFamily="2" charset="2"/>
              <a:buNone/>
              <a:defRPr/>
            </a:pPr>
            <a:r>
              <a:rPr lang="fa-IR" b="1" dirty="0">
                <a:cs typeface="2  Davat" panose="00000400000000000000" pitchFamily="2" charset="-78"/>
              </a:rPr>
              <a:t>                           رکن بررسی سیاست تجاری(شورای عمومی)</a:t>
            </a:r>
          </a:p>
          <a:p>
            <a:pPr algn="r" rtl="1" eaLnBrk="1" hangingPunct="1">
              <a:defRPr/>
            </a:pPr>
            <a:r>
              <a:rPr lang="fa-IR" b="1" dirty="0">
                <a:cs typeface="2  Davat" panose="00000400000000000000" pitchFamily="2" charset="-78"/>
              </a:rPr>
              <a:t>کمیته ها و گروه های کاری .....            </a:t>
            </a:r>
            <a:endParaRPr lang="en-US" b="1" dirty="0">
              <a:cs typeface="2  Davat" panose="00000400000000000000" pitchFamily="2" charset="-78"/>
            </a:endParaRPr>
          </a:p>
        </p:txBody>
      </p:sp>
      <p:pic>
        <p:nvPicPr>
          <p:cNvPr id="29699" name="Picture 3"/>
          <p:cNvPicPr>
            <a:picLocks noChangeAspect="1" noChangeArrowheads="1"/>
          </p:cNvPicPr>
          <p:nvPr/>
        </p:nvPicPr>
        <p:blipFill>
          <a:blip r:embed="rId3"/>
          <a:srcRect/>
          <a:stretch>
            <a:fillRect/>
          </a:stretch>
        </p:blipFill>
        <p:spPr bwMode="auto">
          <a:xfrm>
            <a:off x="395536" y="1772816"/>
            <a:ext cx="3878696" cy="2571744"/>
          </a:xfrm>
          <a:prstGeom prst="rect">
            <a:avLst/>
          </a:prstGeom>
          <a:ln>
            <a:noFill/>
          </a:ln>
          <a:effectLst>
            <a:softEdge rad="112500"/>
          </a:effectLst>
        </p:spPr>
      </p:pic>
      <p:sp>
        <p:nvSpPr>
          <p:cNvPr id="6" name="Rectangle 5"/>
          <p:cNvSpPr/>
          <p:nvPr/>
        </p:nvSpPr>
        <p:spPr>
          <a:xfrm>
            <a:off x="430064" y="404664"/>
            <a:ext cx="8429652" cy="1200329"/>
          </a:xfrm>
          <a:prstGeom prst="rect">
            <a:avLst/>
          </a:prstGeom>
        </p:spPr>
        <p:txBody>
          <a:bodyPr wrap="square">
            <a:spAutoFit/>
          </a:bodyPr>
          <a:lstStyle/>
          <a:p>
            <a:pPr algn="ctr"/>
            <a:r>
              <a:rPr lang="fa-IR" sz="3600" cap="all" dirty="0">
                <a:solidFill>
                  <a:srgbClr val="B71E42"/>
                </a:solidFill>
                <a:effectLst>
                  <a:outerShdw blurRad="38100" dist="38100" dir="2700000" algn="tl">
                    <a:srgbClr val="000000">
                      <a:alpha val="43137"/>
                    </a:srgbClr>
                  </a:outerShdw>
                </a:effectLst>
                <a:latin typeface="+mj-lt"/>
                <a:ea typeface="+mj-ea"/>
                <a:cs typeface="EntezareZohoor B4" panose="00000700000000000000" pitchFamily="2" charset="-78"/>
              </a:rPr>
              <a:t>ساختار</a:t>
            </a:r>
            <a:r>
              <a:rPr lang="fa-IR" sz="3600" dirty="0" smtClean="0">
                <a:solidFill>
                  <a:srgbClr val="0000FF"/>
                </a:solidFill>
                <a:cs typeface="B Titr" pitchFamily="2" charset="-78"/>
              </a:rPr>
              <a:t> </a:t>
            </a:r>
            <a:r>
              <a:rPr lang="fa-IR" sz="3600" cap="all" dirty="0">
                <a:solidFill>
                  <a:srgbClr val="B71E42"/>
                </a:solidFill>
                <a:effectLst>
                  <a:outerShdw blurRad="38100" dist="38100" dir="2700000" algn="tl">
                    <a:srgbClr val="000000">
                      <a:alpha val="43137"/>
                    </a:srgbClr>
                  </a:outerShdw>
                </a:effectLst>
                <a:latin typeface="+mj-lt"/>
                <a:ea typeface="+mj-ea"/>
                <a:cs typeface="EntezareZohoor B4" panose="00000700000000000000" pitchFamily="2" charset="-78"/>
              </a:rPr>
              <a:t>تشکیلاتی سازمان جهانی تجارت</a:t>
            </a:r>
            <a:br>
              <a:rPr lang="fa-IR" sz="3600" cap="all" dirty="0">
                <a:solidFill>
                  <a:srgbClr val="B71E42"/>
                </a:solidFill>
                <a:effectLst>
                  <a:outerShdw blurRad="38100" dist="38100" dir="2700000" algn="tl">
                    <a:srgbClr val="000000">
                      <a:alpha val="43137"/>
                    </a:srgbClr>
                  </a:outerShdw>
                </a:effectLst>
                <a:latin typeface="+mj-lt"/>
                <a:ea typeface="+mj-ea"/>
                <a:cs typeface="EntezareZohoor B4" panose="00000700000000000000" pitchFamily="2" charset="-78"/>
              </a:rPr>
            </a:br>
            <a:endParaRPr lang="en-US" sz="3600" cap="all" dirty="0">
              <a:solidFill>
                <a:srgbClr val="B71E42"/>
              </a:solidFill>
              <a:effectLst>
                <a:outerShdw blurRad="38100" dist="38100" dir="2700000" algn="tl">
                  <a:srgbClr val="000000">
                    <a:alpha val="43137"/>
                  </a:srgbClr>
                </a:outerShdw>
              </a:effectLst>
              <a:latin typeface="+mj-lt"/>
              <a:ea typeface="+mj-ea"/>
              <a:cs typeface="EntezareZohoor B4" panose="00000700000000000000" pitchFamily="2" charset="-78"/>
            </a:endParaRPr>
          </a:p>
        </p:txBody>
      </p:sp>
    </p:spTree>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95536" y="620688"/>
            <a:ext cx="8229600" cy="4081462"/>
          </a:xfrm>
        </p:spPr>
        <p:txBody>
          <a:bodyPr>
            <a:normAutofit/>
          </a:bodyPr>
          <a:lstStyle/>
          <a:p>
            <a:pPr algn="just" rtl="1"/>
            <a:r>
              <a:rPr lang="fa-IR" sz="2400" b="1" cap="none" dirty="0">
                <a:latin typeface="+mn-lt"/>
                <a:ea typeface="+mn-ea"/>
                <a:cs typeface="2  Davat" panose="00000400000000000000" pitchFamily="2" charset="-78"/>
              </a:rPr>
              <a:t>کنفرانس وزیران </a:t>
            </a:r>
            <a:r>
              <a:rPr lang="fa-IR" sz="2400" b="1" cap="none" dirty="0">
                <a:latin typeface="+mn-lt"/>
                <a:ea typeface="+mn-ea"/>
                <a:cs typeface="2  Davat" panose="00000400000000000000" pitchFamily="2" charset="-78"/>
              </a:rPr>
              <a:t>شامل کلیه نمایندگان عضو سازمان تجارت جهانی بوده وبالاترین ارگان تصمیم گیرنده درسازمان ،درواقع قوه مقننه آن می باشد .جلسات کنفرانس هر دو سال یکبار برای بررسی واتخاذ تصمیم در امور مربوط به سازمان تشکیل می شود ممکن است درفاصله این مدت جلسه دیگری برگزار گردد.</a:t>
            </a:r>
            <a:r>
              <a:rPr lang="en-US" sz="2400" dirty="0"/>
              <a:t/>
            </a:r>
            <a:br>
              <a:rPr lang="en-US" sz="2400" dirty="0"/>
            </a:br>
            <a:r>
              <a:rPr lang="fa-IR" sz="2400" b="1" dirty="0" smtClean="0">
                <a:cs typeface="2  Davat" panose="00000400000000000000" pitchFamily="2" charset="-78"/>
              </a:rPr>
              <a:t>هرعضو </a:t>
            </a:r>
            <a:r>
              <a:rPr lang="en-US" sz="2400" b="1" dirty="0" smtClean="0">
                <a:cs typeface="2  Davat" panose="00000400000000000000" pitchFamily="2" charset="-78"/>
              </a:rPr>
              <a:t> WTO</a:t>
            </a:r>
            <a:r>
              <a:rPr lang="fa-IR" sz="2400" b="1" dirty="0">
                <a:cs typeface="2  Davat" panose="00000400000000000000" pitchFamily="2" charset="-78"/>
              </a:rPr>
              <a:t>دارای یک رای می باشد </a:t>
            </a:r>
            <a:r>
              <a:rPr lang="fa-IR" sz="2400" b="1" dirty="0" smtClean="0">
                <a:cs typeface="2  Davat" panose="00000400000000000000" pitchFamily="2" charset="-78"/>
              </a:rPr>
              <a:t>.</a:t>
            </a:r>
            <a:r>
              <a:rPr lang="fa-IR" sz="2400" b="1" dirty="0">
                <a:cs typeface="2  Davat" panose="00000400000000000000" pitchFamily="2" charset="-78"/>
              </a:rPr>
              <a:t/>
            </a:r>
            <a:br>
              <a:rPr lang="fa-IR" sz="2400" b="1" dirty="0">
                <a:cs typeface="2  Davat" panose="00000400000000000000" pitchFamily="2" charset="-78"/>
              </a:rPr>
            </a:br>
            <a:r>
              <a:rPr lang="fa-IR" sz="2400" b="1" dirty="0">
                <a:cs typeface="2  Davat" panose="00000400000000000000" pitchFamily="2" charset="-78"/>
              </a:rPr>
              <a:t>درپذیرش یک عضو جدید جهت الحاق به سازمان باید اکثریت دو سوم اعضا در کنفرانس وزیران یا شورای عمومی رای مثبت بدهند اما درموارد خاص مانند موافقت نامه تاسیس </a:t>
            </a:r>
            <a:r>
              <a:rPr lang="en-US" sz="2400" b="1" dirty="0">
                <a:cs typeface="2  Davat" panose="00000400000000000000" pitchFamily="2" charset="-78"/>
              </a:rPr>
              <a:t>WTO</a:t>
            </a:r>
            <a:r>
              <a:rPr lang="fa-IR" sz="2400" b="1" dirty="0">
                <a:cs typeface="2  Davat" panose="00000400000000000000" pitchFamily="2" charset="-78"/>
              </a:rPr>
              <a:t>یا انعقادیا لغو موافقت نامه های تجاری چند جانبه داشتن رای سه چهارم اعضا ضروری می باشد </a:t>
            </a:r>
            <a:r>
              <a:rPr lang="en-US" sz="2400" b="1" dirty="0" smtClean="0">
                <a:cs typeface="2  Davat" panose="00000400000000000000" pitchFamily="2" charset="-78"/>
              </a:rPr>
              <a:t>.</a:t>
            </a:r>
            <a:r>
              <a:rPr lang="en-US" sz="2400" b="1" dirty="0">
                <a:cs typeface="2  Davat" panose="00000400000000000000" pitchFamily="2" charset="-78"/>
              </a:rPr>
              <a:t/>
            </a:r>
            <a:br>
              <a:rPr lang="en-US" sz="2400" b="1" dirty="0">
                <a:cs typeface="2  Davat" panose="00000400000000000000" pitchFamily="2" charset="-78"/>
              </a:rPr>
            </a:br>
            <a:endParaRPr lang="fa-IR" sz="24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692696"/>
            <a:ext cx="8229600" cy="4032250"/>
          </a:xfrm>
        </p:spPr>
        <p:txBody>
          <a:bodyPr>
            <a:normAutofit fontScale="90000"/>
          </a:bodyPr>
          <a:lstStyle/>
          <a:p>
            <a:pPr algn="r" rtl="1"/>
            <a:r>
              <a:rPr lang="fa-IR" sz="2400" b="1" cap="none" dirty="0" smtClean="0">
                <a:latin typeface="+mn-lt"/>
                <a:ea typeface="+mn-ea"/>
                <a:cs typeface="2  Davat" panose="00000400000000000000" pitchFamily="2" charset="-78"/>
              </a:rPr>
              <a:t>. کنفرانس وزیران سازمان تجارت جهانی برای اولین بار در دسامبر سال ۱۹۹۶ در </a:t>
            </a:r>
            <a:r>
              <a:rPr lang="fa-IR" sz="2400" b="1" cap="none" dirty="0" smtClean="0">
                <a:latin typeface="+mn-lt"/>
                <a:ea typeface="+mn-ea"/>
                <a:cs typeface="2  Davat" panose="00000400000000000000" pitchFamily="2" charset="-78"/>
                <a:hlinkClick r:id="rId3" tooltip="سنگاپور"/>
              </a:rPr>
              <a:t>سنگاپور</a:t>
            </a:r>
            <a:r>
              <a:rPr lang="fa-IR" sz="2400" b="1" cap="none" dirty="0" smtClean="0">
                <a:latin typeface="+mn-lt"/>
                <a:ea typeface="+mn-ea"/>
                <a:cs typeface="2  Davat" panose="00000400000000000000" pitchFamily="2" charset="-78"/>
              </a:rPr>
              <a:t> تشکیل شد. این کنفرانس همچنین در سال‌های ۱۹۹۸ در ژنو، ۱۹۹۹ در </a:t>
            </a:r>
            <a:r>
              <a:rPr lang="fa-IR" sz="2400" b="1" cap="none" dirty="0" smtClean="0">
                <a:latin typeface="+mn-lt"/>
                <a:ea typeface="+mn-ea"/>
                <a:cs typeface="2  Davat" panose="00000400000000000000" pitchFamily="2" charset="-78"/>
                <a:hlinkClick r:id="rId4" tooltip="سیاتل"/>
              </a:rPr>
              <a:t>سیاتل</a:t>
            </a:r>
            <a:r>
              <a:rPr lang="en-US" sz="2400" b="1" cap="none" dirty="0" smtClean="0">
                <a:latin typeface="+mn-lt"/>
                <a:ea typeface="+mn-ea"/>
                <a:cs typeface="2  Davat" panose="00000400000000000000" pitchFamily="2" charset="-78"/>
              </a:rPr>
              <a:t> </a:t>
            </a:r>
            <a:r>
              <a:rPr lang="fa-IR" sz="2400" b="1" cap="none" dirty="0" smtClean="0">
                <a:latin typeface="+mn-lt"/>
                <a:ea typeface="+mn-ea"/>
                <a:cs typeface="2  Davat" panose="00000400000000000000" pitchFamily="2" charset="-78"/>
                <a:hlinkClick r:id="rId5" tooltip="آمریکا"/>
              </a:rPr>
              <a:t>آمریکا</a:t>
            </a:r>
            <a:r>
              <a:rPr lang="fa-IR" sz="2400" b="1" cap="none" dirty="0" smtClean="0">
                <a:latin typeface="+mn-lt"/>
                <a:ea typeface="+mn-ea"/>
                <a:cs typeface="2  Davat" panose="00000400000000000000" pitchFamily="2" charset="-78"/>
              </a:rPr>
              <a:t>، ۲۰۰۱ در </a:t>
            </a:r>
            <a:r>
              <a:rPr lang="fa-IR" sz="2400" b="1" cap="none" dirty="0" smtClean="0">
                <a:latin typeface="+mn-lt"/>
                <a:ea typeface="+mn-ea"/>
                <a:cs typeface="2  Davat" panose="00000400000000000000" pitchFamily="2" charset="-78"/>
                <a:hlinkClick r:id="rId6" tooltip="دوحه"/>
              </a:rPr>
              <a:t>دوحه</a:t>
            </a:r>
            <a:r>
              <a:rPr lang="en-US" sz="2400" b="1" cap="none" dirty="0" smtClean="0">
                <a:latin typeface="+mn-lt"/>
                <a:ea typeface="+mn-ea"/>
                <a:cs typeface="2  Davat" panose="00000400000000000000" pitchFamily="2" charset="-78"/>
              </a:rPr>
              <a:t> </a:t>
            </a:r>
            <a:r>
              <a:rPr lang="fa-IR" sz="2400" b="1" cap="none" dirty="0" smtClean="0">
                <a:latin typeface="+mn-lt"/>
                <a:ea typeface="+mn-ea"/>
                <a:cs typeface="2  Davat" panose="00000400000000000000" pitchFamily="2" charset="-78"/>
                <a:hlinkClick r:id="rId7" tooltip="قطر"/>
              </a:rPr>
              <a:t>قطر</a:t>
            </a:r>
            <a:r>
              <a:rPr lang="fa-IR" sz="2400" b="1" cap="none" dirty="0" smtClean="0">
                <a:latin typeface="+mn-lt"/>
                <a:ea typeface="+mn-ea"/>
                <a:cs typeface="2  Davat" panose="00000400000000000000" pitchFamily="2" charset="-78"/>
              </a:rPr>
              <a:t>، ۲۰۰۳ در </a:t>
            </a:r>
            <a:r>
              <a:rPr lang="fa-IR" sz="2400" b="1" cap="none" dirty="0" smtClean="0">
                <a:latin typeface="+mn-lt"/>
                <a:ea typeface="+mn-ea"/>
                <a:cs typeface="2  Davat" panose="00000400000000000000" pitchFamily="2" charset="-78"/>
                <a:hlinkClick r:id="rId8" tooltip="کنکان"/>
              </a:rPr>
              <a:t>کنکان</a:t>
            </a:r>
            <a:r>
              <a:rPr lang="en-US" sz="2400" b="1" cap="none" dirty="0" smtClean="0">
                <a:latin typeface="+mn-lt"/>
                <a:ea typeface="+mn-ea"/>
                <a:cs typeface="2  Davat" panose="00000400000000000000" pitchFamily="2" charset="-78"/>
              </a:rPr>
              <a:t> </a:t>
            </a:r>
            <a:r>
              <a:rPr lang="fa-IR" sz="2400" b="1" cap="none" dirty="0" smtClean="0">
                <a:latin typeface="+mn-lt"/>
                <a:ea typeface="+mn-ea"/>
                <a:cs typeface="2  Davat" panose="00000400000000000000" pitchFamily="2" charset="-78"/>
                <a:hlinkClick r:id="rId9" tooltip="مکزیک"/>
              </a:rPr>
              <a:t>مکزیک</a:t>
            </a:r>
            <a:r>
              <a:rPr lang="fa-IR" sz="2400" b="1" cap="none" dirty="0" smtClean="0">
                <a:latin typeface="+mn-lt"/>
                <a:ea typeface="+mn-ea"/>
                <a:cs typeface="2  Davat" panose="00000400000000000000" pitchFamily="2" charset="-78"/>
              </a:rPr>
              <a:t> و ۲۰۰۵ در </a:t>
            </a:r>
            <a:r>
              <a:rPr lang="fa-IR" sz="2400" b="1" cap="none" dirty="0" smtClean="0">
                <a:latin typeface="+mn-lt"/>
                <a:ea typeface="+mn-ea"/>
                <a:cs typeface="2  Davat" panose="00000400000000000000" pitchFamily="2" charset="-78"/>
                <a:hlinkClick r:id="rId10" tooltip="هنگ‌کنگ"/>
              </a:rPr>
              <a:t>هنگ‌کنگ</a:t>
            </a:r>
            <a:r>
              <a:rPr lang="fa-IR" sz="2400" b="1" cap="none" dirty="0" smtClean="0">
                <a:latin typeface="+mn-lt"/>
                <a:ea typeface="+mn-ea"/>
                <a:cs typeface="2  Davat" panose="00000400000000000000" pitchFamily="2" charset="-78"/>
              </a:rPr>
              <a:t> برگزار شد.</a:t>
            </a:r>
            <a:r>
              <a:rPr lang="en-US" sz="2400" dirty="0" smtClean="0"/>
              <a:t/>
            </a:r>
            <a:br>
              <a:rPr lang="en-US" sz="2400" dirty="0" smtClean="0"/>
            </a:br>
            <a:r>
              <a:rPr lang="en-US" sz="2400" dirty="0" smtClean="0"/>
              <a:t/>
            </a:r>
            <a:br>
              <a:rPr lang="en-US" sz="2400" dirty="0" smtClean="0"/>
            </a:br>
            <a:r>
              <a:rPr lang="en-US" sz="2400" dirty="0"/>
              <a:t/>
            </a:r>
            <a:br>
              <a:rPr lang="en-US" sz="2400" dirty="0"/>
            </a:br>
            <a:r>
              <a:rPr lang="fa-IR" sz="2400" b="1" cap="none" dirty="0">
                <a:solidFill>
                  <a:srgbClr val="B71E42"/>
                </a:solidFill>
                <a:cs typeface="2  Davat" panose="00000400000000000000" pitchFamily="2" charset="-78"/>
              </a:rPr>
              <a:t>کنفرانس اول وزرا:</a:t>
            </a:r>
            <a:r>
              <a:rPr lang="fa-IR" sz="2400" b="1" cap="none" dirty="0">
                <a:cs typeface="2  Davat" panose="00000400000000000000" pitchFamily="2" charset="-78"/>
              </a:rPr>
              <a:t/>
            </a:r>
            <a:br>
              <a:rPr lang="fa-IR" sz="2400" b="1" cap="none" dirty="0">
                <a:cs typeface="2  Davat" panose="00000400000000000000" pitchFamily="2" charset="-78"/>
              </a:rPr>
            </a:br>
            <a:r>
              <a:rPr lang="fa-IR" sz="2400" b="1" cap="none" dirty="0">
                <a:cs typeface="2  Davat" panose="00000400000000000000" pitchFamily="2" charset="-78"/>
              </a:rPr>
              <a:t>کنفرانس افتتاحیه وزرا در سال ۱۹۹۵ در سنگاپور برگزار گردید. عدم توافق اقتصادهای کاملاً پیشرفته و در حال توسعه در این کنفرانس بر سر مسایل مطروحه عیان شد و به آنها عنوان " </a:t>
            </a:r>
            <a:r>
              <a:rPr lang="fa-IR" sz="2400" b="1" cap="none" dirty="0">
                <a:cs typeface="2  Davat" panose="00000400000000000000" pitchFamily="2" charset="-78"/>
                <a:hlinkClick r:id="rId11" tooltip="مسایل سنگاپور (صفحه وجود ندارد)"/>
              </a:rPr>
              <a:t>مسایل سنگاپور</a:t>
            </a:r>
            <a:r>
              <a:rPr lang="fa-IR" sz="2400" b="1" cap="none" dirty="0">
                <a:cs typeface="2  Davat" panose="00000400000000000000" pitchFamily="2" charset="-78"/>
              </a:rPr>
              <a:t> " را بخشید.</a:t>
            </a:r>
            <a:r>
              <a:rPr lang="en-US" sz="2400" dirty="0"/>
              <a:t/>
            </a:r>
            <a:br>
              <a:rPr lang="en-US" sz="2400" dirty="0"/>
            </a:br>
            <a:r>
              <a:rPr lang="en-US" sz="2400" dirty="0" smtClean="0"/>
              <a:t/>
            </a:r>
            <a:br>
              <a:rPr lang="en-US" sz="2400" dirty="0" smtClean="0"/>
            </a:br>
            <a:r>
              <a:rPr lang="fa-IR" sz="2400" b="1" cap="none" dirty="0">
                <a:solidFill>
                  <a:srgbClr val="B71E42"/>
                </a:solidFill>
                <a:cs typeface="2  Davat" panose="00000400000000000000" pitchFamily="2" charset="-78"/>
              </a:rPr>
              <a:t>کنفرانس دوم </a:t>
            </a:r>
            <a:r>
              <a:rPr lang="fa-IR" sz="2400" b="1" cap="none" dirty="0" smtClean="0">
                <a:solidFill>
                  <a:srgbClr val="B71E42"/>
                </a:solidFill>
                <a:cs typeface="2  Davat" panose="00000400000000000000" pitchFamily="2" charset="-78"/>
              </a:rPr>
              <a:t>وزرا</a:t>
            </a:r>
            <a:r>
              <a:rPr lang="en-US" sz="2400" b="1" cap="none" dirty="0" smtClean="0">
                <a:solidFill>
                  <a:srgbClr val="B71E42"/>
                </a:solidFill>
                <a:cs typeface="2  Davat" panose="00000400000000000000" pitchFamily="2" charset="-78"/>
              </a:rPr>
              <a:t>:</a:t>
            </a:r>
            <a:r>
              <a:rPr lang="fa-IR" sz="2400" b="1" cap="none" dirty="0">
                <a:cs typeface="2  Davat" panose="00000400000000000000" pitchFamily="2" charset="-78"/>
              </a:rPr>
              <a:t/>
            </a:r>
            <a:br>
              <a:rPr lang="fa-IR" sz="2400" b="1" cap="none" dirty="0">
                <a:cs typeface="2  Davat" panose="00000400000000000000" pitchFamily="2" charset="-78"/>
              </a:rPr>
            </a:br>
            <a:r>
              <a:rPr lang="fa-IR" sz="2400" b="1" cap="none" dirty="0">
                <a:cs typeface="2  Davat" panose="00000400000000000000" pitchFamily="2" charset="-78"/>
              </a:rPr>
              <a:t>این کنفرانس در سوئیس برگزار شد</a:t>
            </a:r>
            <a:r>
              <a:rPr lang="fa-IR" sz="2400" b="1" cap="none" dirty="0" smtClean="0">
                <a:cs typeface="2  Davat" panose="00000400000000000000" pitchFamily="2" charset="-78"/>
              </a:rPr>
              <a:t>.</a:t>
            </a:r>
            <a:r>
              <a:rPr lang="en-US" sz="2400" b="1" cap="none" dirty="0" smtClean="0">
                <a:cs typeface="2  Davat" panose="00000400000000000000" pitchFamily="2" charset="-78"/>
              </a:rPr>
              <a:t/>
            </a:r>
            <a:br>
              <a:rPr lang="en-US" sz="2400" b="1" cap="none" dirty="0" smtClean="0">
                <a:cs typeface="2  Davat" panose="00000400000000000000" pitchFamily="2" charset="-78"/>
              </a:rPr>
            </a:b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solidFill>
                  <a:srgbClr val="B71E42"/>
                </a:solidFill>
                <a:cs typeface="2  Davat" panose="00000400000000000000" pitchFamily="2" charset="-78"/>
              </a:rPr>
              <a:t>کنفرانس سوم </a:t>
            </a:r>
            <a:r>
              <a:rPr lang="fa-IR" sz="2400" b="1" cap="none" dirty="0" smtClean="0">
                <a:solidFill>
                  <a:srgbClr val="B71E42"/>
                </a:solidFill>
                <a:cs typeface="2  Davat" panose="00000400000000000000" pitchFamily="2" charset="-78"/>
              </a:rPr>
              <a:t>وزرا</a:t>
            </a:r>
            <a:r>
              <a:rPr lang="en-US" sz="2400" b="1" cap="none" dirty="0" smtClean="0">
                <a:solidFill>
                  <a:srgbClr val="B71E42"/>
                </a:solidFill>
                <a:cs typeface="2  Davat" panose="00000400000000000000" pitchFamily="2" charset="-78"/>
              </a:rPr>
              <a:t>:</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این کنفرانس در </a:t>
            </a:r>
            <a:r>
              <a:rPr lang="fa-IR" sz="2400" b="1" cap="none" dirty="0">
                <a:cs typeface="2  Davat" panose="00000400000000000000" pitchFamily="2" charset="-78"/>
                <a:hlinkClick r:id="rId4" tooltip="سیاتل"/>
              </a:rPr>
              <a:t>سیاتل واشنگتن</a:t>
            </a:r>
            <a:r>
              <a:rPr lang="fa-IR" sz="2400" b="1" cap="none" dirty="0">
                <a:cs typeface="2  Davat" panose="00000400000000000000" pitchFamily="2" charset="-78"/>
              </a:rPr>
              <a:t> برگزار شد و به شکست انجامید تظاهرات گسترده و تلاش پلیس وگارد ملی برای کنترل جمعیت معترض توجه جهانیان را به خود جلب نمود.</a:t>
            </a:r>
            <a:r>
              <a:rPr lang="en-US" sz="2400" b="1" cap="none" dirty="0">
                <a:cs typeface="2  Davat" panose="00000400000000000000" pitchFamily="2" charset="-78"/>
              </a:rPr>
              <a:t/>
            </a:r>
            <a:br>
              <a:rPr lang="en-US" sz="2400" b="1" cap="none" dirty="0">
                <a:cs typeface="2  Davat" panose="00000400000000000000" pitchFamily="2" charset="-78"/>
              </a:rPr>
            </a:br>
            <a:r>
              <a:rPr lang="en-US" sz="2400" dirty="0"/>
              <a:t/>
            </a:r>
            <a:br>
              <a:rPr lang="en-US" sz="2400" dirty="0"/>
            </a:br>
            <a:endParaRPr lang="fa-IR" sz="24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260648"/>
            <a:ext cx="8260739" cy="5760640"/>
          </a:xfrm>
        </p:spPr>
        <p:txBody>
          <a:bodyPr>
            <a:normAutofit fontScale="90000"/>
          </a:bodyPr>
          <a:lstStyle/>
          <a:p>
            <a:pPr algn="r" rtl="1"/>
            <a:r>
              <a:rPr lang="fa-IR" sz="2400" b="1" cap="none" dirty="0">
                <a:solidFill>
                  <a:srgbClr val="B71E42"/>
                </a:solidFill>
                <a:latin typeface="+mn-lt"/>
                <a:ea typeface="+mn-ea"/>
                <a:cs typeface="2  Davat" panose="00000400000000000000" pitchFamily="2" charset="-78"/>
              </a:rPr>
              <a:t>کنفرانس چهارم </a:t>
            </a:r>
            <a:r>
              <a:rPr lang="fa-IR" sz="2400" b="1" cap="none" dirty="0" smtClean="0">
                <a:solidFill>
                  <a:srgbClr val="B71E42"/>
                </a:solidFill>
                <a:latin typeface="+mn-lt"/>
                <a:ea typeface="+mn-ea"/>
                <a:cs typeface="2  Davat" panose="00000400000000000000" pitchFamily="2" charset="-78"/>
              </a:rPr>
              <a:t>وزرا</a:t>
            </a:r>
            <a:r>
              <a:rPr lang="en-US" sz="2400" b="1" cap="none" dirty="0" smtClean="0">
                <a:solidFill>
                  <a:srgbClr val="B71E42"/>
                </a:solidFill>
                <a:latin typeface="+mn-lt"/>
                <a:ea typeface="+mn-ea"/>
                <a:cs typeface="2  Davat" panose="00000400000000000000" pitchFamily="2" charset="-78"/>
              </a:rPr>
              <a:t>:</a:t>
            </a:r>
            <a:r>
              <a:rPr lang="en-US" sz="2400" b="1" cap="none" dirty="0">
                <a:latin typeface="+mn-lt"/>
                <a:ea typeface="+mn-ea"/>
                <a:cs typeface="2  Davat" panose="00000400000000000000" pitchFamily="2" charset="-78"/>
              </a:rPr>
              <a:t/>
            </a:r>
            <a:br>
              <a:rPr lang="en-US" sz="2400" b="1" cap="none" dirty="0">
                <a:latin typeface="+mn-lt"/>
                <a:ea typeface="+mn-ea"/>
                <a:cs typeface="2  Davat" panose="00000400000000000000" pitchFamily="2" charset="-78"/>
              </a:rPr>
            </a:br>
            <a:r>
              <a:rPr lang="fa-IR" sz="2400" b="1" cap="none" dirty="0">
                <a:latin typeface="+mn-lt"/>
                <a:ea typeface="+mn-ea"/>
                <a:cs typeface="2  Davat" panose="00000400000000000000" pitchFamily="2" charset="-78"/>
              </a:rPr>
              <a:t>این کنفرانس در دوحه برگزار شد.</a:t>
            </a:r>
            <a:r>
              <a:rPr lang="en-US" sz="2400" dirty="0"/>
              <a:t/>
            </a:r>
            <a:br>
              <a:rPr lang="en-US" sz="2400" dirty="0"/>
            </a:br>
            <a:r>
              <a:rPr lang="en-US" sz="2400" dirty="0" smtClean="0"/>
              <a:t/>
            </a:r>
            <a:br>
              <a:rPr lang="en-US" sz="2400" dirty="0" smtClean="0"/>
            </a:br>
            <a:r>
              <a:rPr lang="fa-IR" sz="2400" b="1" cap="none" dirty="0">
                <a:solidFill>
                  <a:srgbClr val="B71E42"/>
                </a:solidFill>
                <a:cs typeface="2  Davat" panose="00000400000000000000" pitchFamily="2" charset="-78"/>
              </a:rPr>
              <a:t>کنفرانس پنجم </a:t>
            </a:r>
            <a:r>
              <a:rPr lang="fa-IR" sz="2400" b="1" cap="none" dirty="0" smtClean="0">
                <a:solidFill>
                  <a:srgbClr val="B71E42"/>
                </a:solidFill>
                <a:cs typeface="2  Davat" panose="00000400000000000000" pitchFamily="2" charset="-78"/>
              </a:rPr>
              <a:t>وزرا</a:t>
            </a:r>
            <a:r>
              <a:rPr lang="en-US" sz="2400" b="1" cap="none" dirty="0" smtClean="0">
                <a:solidFill>
                  <a:srgbClr val="B71E42"/>
                </a:solidFill>
                <a:cs typeface="2  Davat" panose="00000400000000000000" pitchFamily="2" charset="-78"/>
              </a:rPr>
              <a:t>:</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این کنفرانس در </a:t>
            </a:r>
            <a:r>
              <a:rPr lang="fa-IR" sz="2400" b="1" cap="none" dirty="0">
                <a:cs typeface="2  Davat" panose="00000400000000000000" pitchFamily="2" charset="-78"/>
                <a:hlinkClick r:id="rId3" tooltip="کنکون مکزیکو (صفحه وجود ندارد)"/>
              </a:rPr>
              <a:t>کنکون مکزیکو</a:t>
            </a:r>
            <a:r>
              <a:rPr lang="fa-IR" sz="2400" b="1" cap="none" dirty="0">
                <a:cs typeface="2  Davat" panose="00000400000000000000" pitchFamily="2" charset="-78"/>
              </a:rPr>
              <a:t> و با هدف توافق برسر گفتگوهای دور دوحه انجام گرفت. ائتلاف کشور </a:t>
            </a:r>
            <a:r>
              <a:rPr lang="fa-IR" sz="2400" b="1" cap="none" dirty="0">
                <a:cs typeface="2  Davat" panose="00000400000000000000" pitchFamily="2" charset="-78"/>
                <a:hlinkClick r:id="rId4" tooltip="جنوب"/>
              </a:rPr>
              <a:t>جنوب</a:t>
            </a:r>
            <a:r>
              <a:rPr lang="en-US" sz="2400" b="1" cap="none" dirty="0">
                <a:cs typeface="2  Davat" panose="00000400000000000000" pitchFamily="2" charset="-78"/>
              </a:rPr>
              <a:t> </a:t>
            </a:r>
            <a:r>
              <a:rPr lang="fa-IR" sz="2400" b="1" cap="none" dirty="0">
                <a:cs typeface="2  Davat" panose="00000400000000000000" pitchFamily="2" charset="-78"/>
                <a:hlinkClick r:id="rId5" tooltip="جی.۲ (صفحه وجود ندارد)"/>
              </a:rPr>
              <a:t>جی.۲</a:t>
            </a:r>
            <a:r>
              <a:rPr lang="fa-IR" sz="2400" b="1" cap="none" dirty="0">
                <a:cs typeface="2  Davat" panose="00000400000000000000" pitchFamily="2" charset="-78"/>
              </a:rPr>
              <a:t> (به رهبری هند، چین و برزیل) با تقاضای </a:t>
            </a:r>
            <a:r>
              <a:rPr lang="fa-IR" sz="2400" b="1" cap="none" dirty="0">
                <a:cs typeface="2  Davat" panose="00000400000000000000" pitchFamily="2" charset="-78"/>
                <a:hlinkClick r:id="rId6" tooltip="شمالی‌ها (صفحه وجود ندارد)"/>
              </a:rPr>
              <a:t>شمالی‌ها</a:t>
            </a:r>
            <a:r>
              <a:rPr lang="fa-IR" sz="2400" b="1" cap="none" dirty="0">
                <a:cs typeface="2  Davat" panose="00000400000000000000" pitchFamily="2" charset="-78"/>
              </a:rPr>
              <a:t> مبنی بر پذیرش به اصطلاح «مسایل سنگاپور» مخالفت کردند و خواستار پایان پرداخت </a:t>
            </a:r>
            <a:r>
              <a:rPr lang="fa-IR" sz="2400" b="1" cap="none" dirty="0">
                <a:cs typeface="2  Davat" panose="00000400000000000000" pitchFamily="2" charset="-78"/>
                <a:hlinkClick r:id="rId7" tooltip="یارانه"/>
              </a:rPr>
              <a:t>یارانه</a:t>
            </a:r>
            <a:r>
              <a:rPr lang="en-US" sz="2400" b="1" cap="none" dirty="0">
                <a:cs typeface="2  Davat" panose="00000400000000000000" pitchFamily="2" charset="-78"/>
              </a:rPr>
              <a:t> </a:t>
            </a:r>
            <a:r>
              <a:rPr lang="fa-IR" sz="2400" b="1" cap="none" dirty="0">
                <a:cs typeface="2  Davat" panose="00000400000000000000" pitchFamily="2" charset="-78"/>
                <a:hlinkClick r:id="rId8" tooltip="کشاورزی"/>
              </a:rPr>
              <a:t>کشاورزی</a:t>
            </a:r>
            <a:r>
              <a:rPr lang="fa-IR" sz="2400" b="1" cap="none" dirty="0">
                <a:cs typeface="2  Davat" panose="00000400000000000000" pitchFamily="2" charset="-78"/>
              </a:rPr>
              <a:t> در اتحادیه اروپایی و ایالات متحده شدند. مذاکرات بی هیچ نتیجه‌ای متوقف شد</a:t>
            </a:r>
            <a:r>
              <a:rPr lang="fa-IR" sz="2400" dirty="0" smtClean="0"/>
              <a:t>.</a:t>
            </a:r>
            <a:r>
              <a:rPr lang="en-US" sz="2400" dirty="0" smtClean="0"/>
              <a:t/>
            </a:r>
            <a:br>
              <a:rPr lang="en-US" sz="2400" dirty="0" smtClean="0"/>
            </a:br>
            <a:r>
              <a:rPr lang="en-US" sz="2400" dirty="0"/>
              <a:t/>
            </a:r>
            <a:br>
              <a:rPr lang="en-US" sz="2400" dirty="0"/>
            </a:br>
            <a:r>
              <a:rPr lang="fa-IR" sz="2400" b="1" cap="none" dirty="0">
                <a:solidFill>
                  <a:srgbClr val="B71E42"/>
                </a:solidFill>
                <a:cs typeface="2  Davat" panose="00000400000000000000" pitchFamily="2" charset="-78"/>
              </a:rPr>
              <a:t>کنفرانس ششم </a:t>
            </a:r>
            <a:r>
              <a:rPr lang="fa-IR" sz="2400" b="1" cap="none" dirty="0" smtClean="0">
                <a:solidFill>
                  <a:srgbClr val="B71E42"/>
                </a:solidFill>
                <a:cs typeface="2  Davat" panose="00000400000000000000" pitchFamily="2" charset="-78"/>
              </a:rPr>
              <a:t>وزرا</a:t>
            </a:r>
            <a:r>
              <a:rPr lang="en-US" sz="2400" b="1" cap="none" dirty="0" smtClean="0">
                <a:solidFill>
                  <a:srgbClr val="B71E42"/>
                </a:solidFill>
                <a:cs typeface="2  Davat" panose="00000400000000000000" pitchFamily="2" charset="-78"/>
              </a:rPr>
              <a:t>:</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کنفرانس مذکور در </a:t>
            </a:r>
            <a:r>
              <a:rPr lang="fa-IR" sz="2400" b="1" cap="none" dirty="0">
                <a:cs typeface="2  Davat" panose="00000400000000000000" pitchFamily="2" charset="-78"/>
                <a:hlinkClick r:id="rId9" tooltip="هنگ کنگ"/>
              </a:rPr>
              <a:t>هنگ کنگ</a:t>
            </a:r>
            <a:r>
              <a:rPr lang="fa-IR" sz="2400" b="1" cap="none" dirty="0">
                <a:cs typeface="2  Davat" panose="00000400000000000000" pitchFamily="2" charset="-78"/>
              </a:rPr>
              <a:t> و از ۱۳ دسامبر تا ۱۸ دسامبر سال ۲۰۰۵ برگزار گردید. اگر قرار بود </a:t>
            </a:r>
            <a:r>
              <a:rPr lang="fa-IR" sz="2400" b="1" cap="none" dirty="0">
                <a:cs typeface="2  Davat" panose="00000400000000000000" pitchFamily="2" charset="-78"/>
                <a:hlinkClick r:id="rId10" tooltip="مذاکرات دوحه (صفحه وجود ندارد)"/>
              </a:rPr>
              <a:t>مذاکرات دوحه</a:t>
            </a:r>
            <a:r>
              <a:rPr lang="fa-IR" sz="2400" b="1" cap="none" dirty="0">
                <a:cs typeface="2  Davat" panose="00000400000000000000" pitchFamily="2" charset="-78"/>
              </a:rPr>
              <a:t> پس از چهار سال پیشرفتی داشته باشد این کنفرانس بسیار جالبی بود این روند می‌شد به نتیجه‌گیری از دور جدید مذاکرات در سال ۲۰۰۶ منتهی شود. دراین کنفرانس کشورها تصمیم گرفتند تا پایان سال ۲۰۱۳ هر گونه یارانه برای </a:t>
            </a:r>
            <a:r>
              <a:rPr lang="fa-IR" sz="2400" b="1" cap="none" dirty="0">
                <a:cs typeface="2  Davat" panose="00000400000000000000" pitchFamily="2" charset="-78"/>
                <a:hlinkClick r:id="rId11" tooltip="صادرات"/>
              </a:rPr>
              <a:t>صادرات</a:t>
            </a:r>
            <a:r>
              <a:rPr lang="fa-IR" sz="2400" b="1" cap="none" dirty="0">
                <a:cs typeface="2  Davat" panose="00000400000000000000" pitchFamily="2" charset="-78"/>
              </a:rPr>
              <a:t> محصولات کشاوری خود را قطع کنند و تا پایان سال ۲۰۰۶ نیز پرداخت یارانه برای صادرات پنبه را متوقف سازند. بعلاوه بحث کشورهای در حال توسعه این بود که باید به کالاهای بدون </a:t>
            </a:r>
            <a:r>
              <a:rPr lang="fa-IR" sz="2400" b="1" cap="none" dirty="0">
                <a:cs typeface="2  Davat" panose="00000400000000000000" pitchFamily="2" charset="-78"/>
                <a:hlinkClick r:id="rId12" tooltip="تعرفه"/>
              </a:rPr>
              <a:t>تعرفه</a:t>
            </a:r>
            <a:r>
              <a:rPr lang="fa-IR" sz="2400" b="1" cap="none" dirty="0">
                <a:cs typeface="2  Davat" panose="00000400000000000000" pitchFamily="2" charset="-78"/>
              </a:rPr>
              <a:t> و آزاد از کشورهای دارای کمترین سطح توسعه هم دسترسی داشته باشند. همه کالاها به جز تسلیحات نظامی از سوی اتحادیه اروپایی تا سقف ۳ درصد از خطوط تعرفه‌ای معاف شدند. سایر مسایل مهم نیز به مذاکرات بیشتر وکامل شدن در پایان سال ۲۰۰۶ موکول شدند.</a:t>
            </a:r>
            <a:r>
              <a:rPr lang="en-US" sz="2000" dirty="0"/>
              <a:t/>
            </a:r>
            <a:br>
              <a:rPr lang="en-US" sz="2000" dirty="0"/>
            </a:br>
            <a:endParaRPr lang="fa-IR" sz="20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548680"/>
            <a:ext cx="9144000" cy="5400600"/>
          </a:xfrm>
        </p:spPr>
        <p:txBody>
          <a:bodyPr>
            <a:normAutofit/>
          </a:bodyPr>
          <a:lstStyle/>
          <a:p>
            <a:pPr algn="r" rtl="1"/>
            <a:r>
              <a:rPr lang="fa-IR" sz="2400" b="1" cap="none" dirty="0">
                <a:latin typeface="+mn-lt"/>
                <a:ea typeface="+mn-ea"/>
                <a:cs typeface="2  Davat" panose="00000400000000000000" pitchFamily="2" charset="-78"/>
              </a:rPr>
              <a:t>شورای عمومی، عالی‌ترین رکن تصمیم‌گیری بعد از کنفرانس وزیران در سازمان تجارت جهانی است که درباره موضوعات روزمره و کارکردهای این سازمان نظر می‌دهد. مقر این شورا در </a:t>
            </a:r>
            <a:r>
              <a:rPr lang="fa-IR" sz="2400" b="1" cap="none" dirty="0">
                <a:latin typeface="+mn-lt"/>
                <a:ea typeface="+mn-ea"/>
                <a:cs typeface="2  Davat" panose="00000400000000000000" pitchFamily="2" charset="-78"/>
                <a:hlinkClick r:id="rId3" tooltip="ژنو"/>
              </a:rPr>
              <a:t>ژنو</a:t>
            </a:r>
            <a:r>
              <a:rPr lang="fa-IR" sz="2400" b="1" cap="none" dirty="0">
                <a:latin typeface="+mn-lt"/>
                <a:ea typeface="+mn-ea"/>
                <a:cs typeface="2  Davat" panose="00000400000000000000" pitchFamily="2" charset="-78"/>
              </a:rPr>
              <a:t> قرار دارد و معمولاً هردو ماه یک بار تشکیل جلسه می‌دهد. شرکت‌کنندگان در جلسات شورای عمومی را نمایندگان همه اعضا (معمولاً سفرا یا معادل آنها) تشکیل می‌دهند. </a:t>
            </a:r>
            <a:r>
              <a:rPr lang="fa-IR" sz="2400" b="1" cap="none" dirty="0">
                <a:latin typeface="+mn-lt"/>
                <a:ea typeface="+mn-ea"/>
                <a:cs typeface="2  Davat" panose="00000400000000000000" pitchFamily="2" charset="-78"/>
              </a:rPr>
              <a:t>شورای عمومی مستقیماً به کنفرانس وزیران گزارش می‌دهد</a:t>
            </a:r>
            <a:r>
              <a:rPr lang="fa-IR" sz="2400" b="1" cap="none" dirty="0" smtClean="0">
                <a:latin typeface="+mn-lt"/>
                <a:ea typeface="+mn-ea"/>
                <a:cs typeface="2  Davat" panose="00000400000000000000" pitchFamily="2" charset="-78"/>
              </a:rPr>
              <a:t>.</a:t>
            </a:r>
            <a:r>
              <a:rPr lang="en-US" sz="2400" b="1" cap="none" dirty="0" smtClean="0">
                <a:latin typeface="+mn-lt"/>
                <a:ea typeface="+mn-ea"/>
                <a:cs typeface="2  Davat" panose="00000400000000000000" pitchFamily="2" charset="-78"/>
              </a:rPr>
              <a:t/>
            </a:r>
            <a:br>
              <a:rPr lang="en-US" sz="2400" b="1" cap="none" dirty="0" smtClean="0">
                <a:latin typeface="+mn-lt"/>
                <a:ea typeface="+mn-ea"/>
                <a:cs typeface="2  Davat" panose="00000400000000000000" pitchFamily="2" charset="-78"/>
              </a:rPr>
            </a:br>
            <a:r>
              <a:rPr lang="en-US" sz="2400" dirty="0"/>
              <a:t/>
            </a:r>
            <a:br>
              <a:rPr lang="en-US" sz="2400" dirty="0"/>
            </a:br>
            <a:r>
              <a:rPr lang="fa-IR" sz="2400" b="1" cap="none" dirty="0">
                <a:solidFill>
                  <a:srgbClr val="B71E42"/>
                </a:solidFill>
                <a:cs typeface="2  Davat" panose="00000400000000000000" pitchFamily="2" charset="-78"/>
              </a:rPr>
              <a:t>رکن حل اختلاف</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ممکن است یک دولت عضو سازمان مدعی شود که عضو دیگری معاهده یا تعهدی را برخلاف مصالح وی نقض نموده‌است. در چنین شرایطی، شورای عمومی به‌عنوان رکن حل اختلاف تشکیل جلسه می‌دهد</a:t>
            </a:r>
            <a:r>
              <a:rPr lang="fa-IR" sz="2400" b="1" cap="none" dirty="0" smtClean="0">
                <a:cs typeface="2  Davat" panose="00000400000000000000" pitchFamily="2" charset="-78"/>
              </a:rPr>
              <a:t>.</a:t>
            </a:r>
            <a:r>
              <a:rPr lang="en-US" sz="2400" b="1" cap="none" dirty="0" smtClean="0">
                <a:cs typeface="2  Davat" panose="00000400000000000000" pitchFamily="2" charset="-78"/>
              </a:rPr>
              <a:t/>
            </a:r>
            <a:br>
              <a:rPr lang="en-US" sz="2400" b="1" cap="none" dirty="0" smtClean="0">
                <a:cs typeface="2  Davat" panose="00000400000000000000" pitchFamily="2" charset="-78"/>
              </a:rPr>
            </a:br>
            <a:r>
              <a:rPr lang="en-US" sz="2400" dirty="0"/>
              <a:t/>
            </a:r>
            <a:br>
              <a:rPr lang="en-US" sz="2400" dirty="0"/>
            </a:br>
            <a:r>
              <a:rPr lang="fa-IR" sz="2400" b="1" cap="none" dirty="0">
                <a:solidFill>
                  <a:srgbClr val="B71E42"/>
                </a:solidFill>
                <a:cs typeface="2  Davat" panose="00000400000000000000" pitchFamily="2" charset="-78"/>
              </a:rPr>
              <a:t>رکن بررسی خط مشی </a:t>
            </a:r>
            <a:r>
              <a:rPr lang="fa-IR" sz="2400" b="1" cap="none" dirty="0" smtClean="0">
                <a:solidFill>
                  <a:srgbClr val="B71E42"/>
                </a:solidFill>
                <a:cs typeface="2  Davat" panose="00000400000000000000" pitchFamily="2" charset="-78"/>
              </a:rPr>
              <a:t>تجاری</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شورای عمومی، همچنین می‌تواند به‌عنوان رکن بررسی خط مشی تجاری تشکیل جلسه دهد. این رکن ریاست، قوانین و رویه خاص خود را دارد و به تجدیدنظر در سیاست‌های تجاری اعضا برای آماده کردن آن در مکانیزم بازنگری در سیاست تجاری می‌پردازد. در ابتدای هرسال ریاست و دو معاونت این رکن از بین اعضا برای یک سال انتخاب می‌گردند</a:t>
            </a:r>
            <a:r>
              <a:rPr lang="en-US" sz="2400" dirty="0"/>
              <a:t/>
            </a:r>
            <a:br>
              <a:rPr lang="en-US" sz="2400" dirty="0"/>
            </a:br>
            <a:endParaRPr lang="fa-IR" sz="24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32657"/>
            <a:ext cx="9144000" cy="5760640"/>
          </a:xfrm>
        </p:spPr>
        <p:txBody>
          <a:bodyPr>
            <a:normAutofit/>
          </a:bodyPr>
          <a:lstStyle/>
          <a:p>
            <a:pPr algn="r" rtl="1"/>
            <a:r>
              <a:rPr lang="fa-IR" sz="2800" b="1" cap="none" dirty="0">
                <a:solidFill>
                  <a:srgbClr val="B71E42"/>
                </a:solidFill>
                <a:latin typeface="+mn-lt"/>
                <a:ea typeface="+mn-ea"/>
                <a:cs typeface="2  Davat" panose="00000400000000000000" pitchFamily="2" charset="-78"/>
              </a:rPr>
              <a:t>شوراها</a:t>
            </a: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400" b="1" cap="none" dirty="0">
                <a:latin typeface="+mn-lt"/>
                <a:ea typeface="+mn-ea"/>
                <a:cs typeface="2  Davat" panose="00000400000000000000" pitchFamily="2" charset="-78"/>
              </a:rPr>
              <a:t>شوراها برای اجرای وظایف سازمان تجارت جهانی و عموماً زیر نظر شورای عمومی تشکیل می‌شوند. این شوراها به‌صورت تخصصی وظیفه بررسی و تدوین موافقتنامه‌های عمومی را بر عهده دارند. </a:t>
            </a:r>
            <a:r>
              <a:rPr lang="fa-IR" sz="2400" b="1" cap="none" dirty="0">
                <a:latin typeface="+mn-lt"/>
                <a:ea typeface="+mn-ea"/>
                <a:cs typeface="2  Davat" panose="00000400000000000000" pitchFamily="2" charset="-78"/>
              </a:rPr>
              <a:t>این شوراها عبارت‌اند از</a:t>
            </a:r>
            <a:r>
              <a:rPr lang="fa-IR" sz="2400" b="1" cap="none" dirty="0" smtClean="0">
                <a:latin typeface="+mn-lt"/>
                <a:ea typeface="+mn-ea"/>
                <a:cs typeface="2  Davat" panose="00000400000000000000" pitchFamily="2" charset="-78"/>
              </a:rPr>
              <a:t>:</a:t>
            </a:r>
            <a:r>
              <a:rPr lang="en-US" sz="2400" b="1" cap="none" dirty="0" smtClean="0">
                <a:latin typeface="+mn-lt"/>
                <a:ea typeface="+mn-ea"/>
                <a:cs typeface="2  Davat" panose="00000400000000000000" pitchFamily="2" charset="-78"/>
              </a:rPr>
              <a:t/>
            </a:r>
            <a:br>
              <a:rPr lang="en-US" sz="2400" b="1" cap="none" dirty="0" smtClean="0">
                <a:latin typeface="+mn-lt"/>
                <a:ea typeface="+mn-ea"/>
                <a:cs typeface="2  Davat" panose="00000400000000000000" pitchFamily="2" charset="-78"/>
              </a:rPr>
            </a:br>
            <a:r>
              <a:rPr lang="en-US" sz="2400" b="1" cap="none" dirty="0" smtClean="0">
                <a:latin typeface="+mn-lt"/>
                <a:ea typeface="+mn-ea"/>
                <a:cs typeface="2  Davat" panose="00000400000000000000" pitchFamily="2" charset="-78"/>
              </a:rPr>
              <a:t/>
            </a:r>
            <a:br>
              <a:rPr lang="en-US" sz="2400" b="1" cap="none" dirty="0" smtClean="0">
                <a:latin typeface="+mn-lt"/>
                <a:ea typeface="+mn-ea"/>
                <a:cs typeface="2  Davat" panose="00000400000000000000" pitchFamily="2" charset="-78"/>
              </a:rPr>
            </a:br>
            <a:r>
              <a:rPr lang="fa-IR" sz="2400" b="1" cap="none" dirty="0">
                <a:solidFill>
                  <a:srgbClr val="B71E42"/>
                </a:solidFill>
                <a:cs typeface="2  Davat" panose="00000400000000000000" pitchFamily="2" charset="-78"/>
              </a:rPr>
              <a:t>شورای تجارت کالا: </a:t>
            </a:r>
            <a:r>
              <a:rPr lang="fa-IR" sz="2400" b="1" cap="none" dirty="0">
                <a:cs typeface="2  Davat" panose="00000400000000000000" pitchFamily="2" charset="-78"/>
              </a:rPr>
              <a:t>شورای تجارت کالا </a:t>
            </a:r>
            <a:r>
              <a:rPr lang="fa-IR" sz="2400" b="1" cap="none" dirty="0" smtClean="0">
                <a:cs typeface="2  Davat" panose="00000400000000000000" pitchFamily="2" charset="-78"/>
              </a:rPr>
              <a:t>وظیفه </a:t>
            </a:r>
            <a:r>
              <a:rPr lang="fa-IR" sz="2400" b="1" cap="none" dirty="0">
                <a:cs typeface="2  Davat" panose="00000400000000000000" pitchFamily="2" charset="-78"/>
              </a:rPr>
              <a:t>بررسی و نظارت بر موافقتنامه‌های چندجانبه مربوط به تجارت کالا را برعهده دارد. سیزده موافقتنامه در </a:t>
            </a:r>
            <a:r>
              <a:rPr lang="fa-IR" sz="2400" b="1" cap="none" dirty="0" smtClean="0">
                <a:cs typeface="2  Davat" panose="00000400000000000000" pitchFamily="2" charset="-78"/>
              </a:rPr>
              <a:t>زمینه </a:t>
            </a:r>
            <a:r>
              <a:rPr lang="fa-IR" sz="2400" b="1" cap="none" dirty="0">
                <a:cs typeface="2  Davat" panose="00000400000000000000" pitchFamily="2" charset="-78"/>
              </a:rPr>
              <a:t>تجارت کالا به امضای اعضای سازمان تجارت جهانی رسیده‌است که مهم‌ترین آنها، موافقتنامه عمومی تعرفه و تجارت و توافقات مربوط به آن می‌باشد. این شورا ۱۰ کمیته دارد که هرکدام در زمینه خاصی فعالیت می‌کند (مانند کشاورزی، دستیابی به بازار، یارانه‌ها، اقدامات ضدفروش زیر قیمت تمام شده و غیره). </a:t>
            </a:r>
            <a:r>
              <a:rPr lang="en-US" sz="2400" b="1" cap="none" dirty="0">
                <a:cs typeface="2  Davat" panose="00000400000000000000" pitchFamily="2" charset="-78"/>
              </a:rPr>
              <a:t/>
            </a:r>
            <a:br>
              <a:rPr lang="en-US" sz="2400" b="1" cap="none" dirty="0">
                <a:cs typeface="2  Davat" panose="00000400000000000000" pitchFamily="2" charset="-78"/>
              </a:rPr>
            </a:br>
            <a:r>
              <a:rPr lang="en-US" sz="2400" dirty="0"/>
              <a:t/>
            </a:r>
            <a:br>
              <a:rPr lang="en-US" sz="2400" dirty="0"/>
            </a:br>
            <a:r>
              <a:rPr lang="fa-IR" sz="2400" b="1" cap="none" dirty="0">
                <a:solidFill>
                  <a:srgbClr val="B71E42"/>
                </a:solidFill>
                <a:cs typeface="2  Davat" panose="00000400000000000000" pitchFamily="2" charset="-78"/>
              </a:rPr>
              <a:t>شورای تجارت خدمات: </a:t>
            </a:r>
            <a:r>
              <a:rPr lang="fa-IR" sz="2400" b="1" cap="none" dirty="0">
                <a:cs typeface="2  Davat" panose="00000400000000000000" pitchFamily="2" charset="-78"/>
              </a:rPr>
              <a:t>بررسی و نظارت بر موافقتنامه عمومی تجارت خدمات برعهدهٔ شورای تجارت خدمات است. شرکت در این شورا برای تمام اعضای سازمان تجارت جهانی آزاد است. کمیته خدمات مالی، کمیته تعهدات مشخص و گروه‌های کاری آیین نامه‌های داخلی و قواعد موافقتنامه عمومی تجارت خدمات، جزو ارکان متمم حاضر در این شوراست. </a:t>
            </a:r>
            <a:r>
              <a:rPr lang="en-US" sz="2400" b="1" cap="none" dirty="0">
                <a:cs typeface="2  Davat" panose="00000400000000000000" pitchFamily="2" charset="-78"/>
              </a:rPr>
              <a:t/>
            </a:r>
            <a:br>
              <a:rPr lang="en-US" sz="2400" b="1" cap="none" dirty="0">
                <a:cs typeface="2  Davat" panose="00000400000000000000" pitchFamily="2" charset="-78"/>
              </a:rPr>
            </a:br>
            <a:endParaRPr lang="fa-IR" sz="22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60648"/>
            <a:ext cx="9036496" cy="6311602"/>
          </a:xfrm>
        </p:spPr>
        <p:txBody>
          <a:bodyPr>
            <a:normAutofit/>
          </a:bodyPr>
          <a:lstStyle/>
          <a:p>
            <a:pPr lvl="0" algn="r" rtl="1"/>
            <a:r>
              <a:rPr lang="fa-IR" sz="2400" b="1" cap="none" dirty="0">
                <a:latin typeface="+mn-lt"/>
                <a:ea typeface="+mn-ea"/>
                <a:cs typeface="2  Davat" panose="00000400000000000000" pitchFamily="2" charset="-78"/>
              </a:rPr>
              <a:t>شورای جنبه‌های مرتبط با تجارت حقوق مالکیت فکری: حقوق </a:t>
            </a:r>
            <a:r>
              <a:rPr lang="fa-IR" sz="2400" b="1" cap="none" dirty="0">
                <a:latin typeface="+mn-lt"/>
                <a:ea typeface="+mn-ea"/>
                <a:cs typeface="2  Davat" panose="00000400000000000000" pitchFamily="2" charset="-78"/>
                <a:hlinkClick r:id="rId3" tooltip="مالکیت معنوی"/>
              </a:rPr>
              <a:t>مالکیت معنوی</a:t>
            </a:r>
            <a:r>
              <a:rPr lang="fa-IR" sz="2400" b="1" cap="none" dirty="0">
                <a:latin typeface="+mn-lt"/>
                <a:ea typeface="+mn-ea"/>
                <a:cs typeface="2  Davat" panose="00000400000000000000" pitchFamily="2" charset="-78"/>
              </a:rPr>
              <a:t>، حقوقی است که افراد به‌واسطه خلق اندیشه‌ها و ایده‌ها از آن برخوردارند. </a:t>
            </a:r>
            <a:r>
              <a:rPr lang="fa-IR" sz="2400" b="1" cap="none" dirty="0">
                <a:latin typeface="+mn-lt"/>
                <a:ea typeface="+mn-ea"/>
                <a:cs typeface="2  Davat" panose="00000400000000000000" pitchFamily="2" charset="-78"/>
              </a:rPr>
              <a:t>این شورا </a:t>
            </a:r>
            <a:r>
              <a:rPr lang="fa-IR" sz="2400" b="1" cap="none" dirty="0" smtClean="0">
                <a:latin typeface="+mn-lt"/>
                <a:ea typeface="+mn-ea"/>
                <a:cs typeface="2  Davat" panose="00000400000000000000" pitchFamily="2" charset="-78"/>
              </a:rPr>
              <a:t>وظیفه </a:t>
            </a:r>
            <a:r>
              <a:rPr lang="fa-IR" sz="2400" b="1" cap="none" dirty="0">
                <a:latin typeface="+mn-lt"/>
                <a:ea typeface="+mn-ea"/>
                <a:cs typeface="2  Davat" panose="00000400000000000000" pitchFamily="2" charset="-78"/>
              </a:rPr>
              <a:t>بررسی و نظارت بر کارکردهای موافقتنامه‌های مربوط به مالکیت معنوی را برعهده دارد. </a:t>
            </a: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smtClean="0"/>
              <a:t/>
            </a:r>
            <a:br>
              <a:rPr lang="en-US" sz="2400" dirty="0" smtClean="0"/>
            </a:br>
            <a:r>
              <a:rPr lang="fa-IR" sz="2400" b="1" cap="none" dirty="0">
                <a:solidFill>
                  <a:srgbClr val="B71E42"/>
                </a:solidFill>
                <a:cs typeface="2  Davat" panose="00000400000000000000" pitchFamily="2" charset="-78"/>
              </a:rPr>
              <a:t>کمیته‌ها و</a:t>
            </a:r>
            <a:r>
              <a:rPr lang="fa-IR" sz="2400" b="1" dirty="0">
                <a:solidFill>
                  <a:srgbClr val="B71E42"/>
                </a:solidFill>
              </a:rPr>
              <a:t> </a:t>
            </a:r>
            <a:r>
              <a:rPr lang="fa-IR" sz="2400" b="1" cap="none" dirty="0">
                <a:solidFill>
                  <a:srgbClr val="B71E42"/>
                </a:solidFill>
                <a:cs typeface="2  Davat" panose="00000400000000000000" pitchFamily="2" charset="-78"/>
              </a:rPr>
              <a:t>سایر</a:t>
            </a:r>
            <a:r>
              <a:rPr lang="fa-IR" sz="2400" b="1" dirty="0">
                <a:solidFill>
                  <a:srgbClr val="B71E42"/>
                </a:solidFill>
              </a:rPr>
              <a:t> </a:t>
            </a:r>
            <a:r>
              <a:rPr lang="fa-IR" sz="2400" b="1" cap="none" dirty="0">
                <a:solidFill>
                  <a:srgbClr val="B71E42"/>
                </a:solidFill>
                <a:cs typeface="2  Davat" panose="00000400000000000000" pitchFamily="2" charset="-78"/>
              </a:rPr>
              <a:t>بدنه‌های</a:t>
            </a:r>
            <a:r>
              <a:rPr lang="fa-IR" sz="2400" b="1" dirty="0">
                <a:solidFill>
                  <a:srgbClr val="B71E42"/>
                </a:solidFill>
              </a:rPr>
              <a:t> </a:t>
            </a:r>
            <a:r>
              <a:rPr lang="fa-IR" sz="2400" b="1" cap="none" dirty="0">
                <a:solidFill>
                  <a:srgbClr val="B71E42"/>
                </a:solidFill>
                <a:cs typeface="2  Davat" panose="00000400000000000000" pitchFamily="2" charset="-78"/>
              </a:rPr>
              <a:t>مهم</a:t>
            </a:r>
            <a:r>
              <a:rPr lang="fa-IR" sz="2400" dirty="0">
                <a:solidFill>
                  <a:srgbClr val="B71E42"/>
                </a:solidFill>
              </a:rPr>
              <a:t>: </a:t>
            </a:r>
            <a:r>
              <a:rPr lang="fa-IR" sz="2400" b="1" cap="none" dirty="0">
                <a:solidFill>
                  <a:srgbClr val="B71E42"/>
                </a:solidFill>
                <a:cs typeface="2  Davat" panose="00000400000000000000" pitchFamily="2" charset="-78"/>
              </a:rPr>
              <a:t>سه </a:t>
            </a:r>
            <a:r>
              <a:rPr lang="fa-IR" sz="2400" b="1" cap="none" dirty="0" smtClean="0">
                <a:solidFill>
                  <a:srgbClr val="B71E42"/>
                </a:solidFill>
                <a:cs typeface="2  Davat" panose="00000400000000000000" pitchFamily="2" charset="-78"/>
              </a:rPr>
              <a:t>کمیته </a:t>
            </a:r>
            <a:r>
              <a:rPr lang="fa-IR" sz="2400" b="1" cap="none" dirty="0">
                <a:solidFill>
                  <a:srgbClr val="B71E42"/>
                </a:solidFill>
                <a:cs typeface="2  Davat" panose="00000400000000000000" pitchFamily="2" charset="-78"/>
              </a:rPr>
              <a:t>اصلی در سازمان</a:t>
            </a:r>
            <a:r>
              <a:rPr lang="en-US" sz="2400" b="1" cap="none" dirty="0">
                <a:solidFill>
                  <a:srgbClr val="B71E42"/>
                </a:solidFill>
                <a:cs typeface="2  Davat" panose="00000400000000000000" pitchFamily="2" charset="-78"/>
              </a:rPr>
              <a:t> </a:t>
            </a:r>
            <a:r>
              <a:rPr lang="fa-IR" sz="2400" b="1" cap="none" dirty="0">
                <a:solidFill>
                  <a:srgbClr val="B71E42"/>
                </a:solidFill>
                <a:cs typeface="2  Davat" panose="00000400000000000000" pitchFamily="2" charset="-78"/>
              </a:rPr>
              <a:t>تجارت جهانی وجود دارد: </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کمیته تجارت و توسعه </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کمیته محدودیت‌های تراز پرداخت‌ها </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کمیته بودجه، مالی و تشکیلاتی </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وظایف این کمیته‌ها بر مبنای موافقتنامه‌های تجاری چندجانبه و مصوبات شورای عمومی تعریف می‌شود. عضویت در این کمیته‌ها برای تمامی اعضای سازمان تجارت جهانی آزاد است.</a:t>
            </a:r>
            <a:r>
              <a:rPr lang="en-US" sz="2400" b="1" cap="none" dirty="0">
                <a:cs typeface="2  Davat" panose="00000400000000000000" pitchFamily="2" charset="-78"/>
              </a:rPr>
              <a:t/>
            </a:r>
            <a:br>
              <a:rPr lang="en-US" sz="2400" b="1" cap="none" dirty="0">
                <a:cs typeface="2  Davat" panose="00000400000000000000" pitchFamily="2" charset="-78"/>
              </a:rPr>
            </a:br>
            <a:r>
              <a:rPr lang="fa-IR" sz="2400" b="1" cap="none" dirty="0">
                <a:cs typeface="2  Davat" panose="00000400000000000000" pitchFamily="2" charset="-78"/>
              </a:rPr>
              <a:t>همچنین کمیته‌های تجارت و محیط زیست و موافقتنامه‌های منطقه‌ای تجاری نیز زیر نظر شورای عمومی فعالیت می‌کنند.</a:t>
            </a:r>
            <a:r>
              <a:rPr lang="en-US" sz="2400" dirty="0"/>
              <a:t/>
            </a:r>
            <a:br>
              <a:rPr lang="en-US" sz="2400" dirty="0"/>
            </a:br>
            <a:endParaRPr lang="fa-IR" sz="24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88640"/>
            <a:ext cx="9036496" cy="5688632"/>
          </a:xfrm>
        </p:spPr>
        <p:txBody>
          <a:bodyPr>
            <a:noAutofit/>
          </a:bodyPr>
          <a:lstStyle/>
          <a:p>
            <a:pPr algn="r" rtl="1"/>
            <a:r>
              <a:rPr lang="fa-IR" sz="2200" b="1" cap="none" dirty="0">
                <a:solidFill>
                  <a:srgbClr val="B71E42"/>
                </a:solidFill>
                <a:latin typeface="+mn-lt"/>
                <a:ea typeface="+mn-ea"/>
                <a:cs typeface="2  Davat" panose="00000400000000000000" pitchFamily="2" charset="-78"/>
              </a:rPr>
              <a:t>دبيرخانه</a:t>
            </a:r>
            <a:r>
              <a:rPr lang="fa-IR" sz="2200" b="1" cap="none" dirty="0">
                <a:latin typeface="+mn-lt"/>
                <a:ea typeface="+mn-ea"/>
                <a:cs typeface="2  Davat" panose="00000400000000000000" pitchFamily="2" charset="-78"/>
              </a:rPr>
              <a:t/>
            </a:r>
            <a:br>
              <a:rPr lang="fa-IR"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دبيرخانه سازمان تجارت جهاني در ژنو واقع است و تحت مديريت دبير كل مي باشد كه توسط كنفرانس وزيران انتخاب مي شود حدودا 630 كارمند در دبيرخانه سازمان به كار مشغول هستند وظايف دبيرخانه عبارتست از :  </a:t>
            </a:r>
            <a:r>
              <a:rPr lang="en-US" sz="2200" b="1" cap="none" dirty="0" smtClean="0">
                <a:latin typeface="+mn-lt"/>
                <a:ea typeface="+mn-ea"/>
                <a:cs typeface="2  Davat" panose="00000400000000000000" pitchFamily="2" charset="-78"/>
              </a:rPr>
              <a:t/>
            </a:r>
            <a:br>
              <a:rPr lang="en-US" sz="2200" b="1" cap="none" dirty="0" smtClean="0">
                <a:latin typeface="+mn-lt"/>
                <a:ea typeface="+mn-ea"/>
                <a:cs typeface="2  Davat" panose="00000400000000000000" pitchFamily="2" charset="-78"/>
              </a:rPr>
            </a:b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پشتيباني فنی واداري از اركان </a:t>
            </a:r>
            <a:r>
              <a:rPr lang="en-US" sz="2000" b="1" cap="none" dirty="0">
                <a:latin typeface="Times New Roman" panose="02020603050405020304" pitchFamily="18" charset="0"/>
                <a:ea typeface="+mn-ea"/>
                <a:cs typeface="Times New Roman" panose="02020603050405020304" pitchFamily="18" charset="0"/>
              </a:rPr>
              <a:t>WTO</a:t>
            </a:r>
            <a:r>
              <a:rPr lang="fa-IR" sz="2200" b="1" cap="none" dirty="0">
                <a:latin typeface="+mn-lt"/>
                <a:ea typeface="+mn-ea"/>
                <a:cs typeface="2  Davat" panose="00000400000000000000" pitchFamily="2" charset="-78"/>
              </a:rPr>
              <a:t>(شوراها ، كميته ها ، گروه هاي كاري ،‌گروه هاي مذاكره كنندگان) </a:t>
            </a: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پشتيباني فني از كشورهاي در حال توسعه و خصوصاً با حداقل توسعه يافتگي </a:t>
            </a: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تحليل عملكرد تجاري و سياست تجاري توسط اقتصاددانان و آماردانان سازمان تجارت جهاني </a:t>
            </a: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تقاضاي كمك از كارمندان حقوقي براي حل اختلافات تجاري كه مربوط به تفسير مقررات وروش هاي </a:t>
            </a:r>
            <a:r>
              <a:rPr lang="en-US" sz="2000" b="1" cap="none" dirty="0">
                <a:latin typeface="Times New Roman" panose="02020603050405020304" pitchFamily="18" charset="0"/>
                <a:ea typeface="+mn-ea"/>
                <a:cs typeface="Times New Roman" panose="02020603050405020304" pitchFamily="18" charset="0"/>
              </a:rPr>
              <a:t>WTO</a:t>
            </a:r>
            <a:r>
              <a:rPr lang="fa-IR" sz="2200" b="1" cap="none" dirty="0" smtClean="0">
                <a:latin typeface="+mn-lt"/>
                <a:ea typeface="+mn-ea"/>
                <a:cs typeface="2  Davat" panose="00000400000000000000" pitchFamily="2" charset="-78"/>
              </a:rPr>
              <a:t> </a:t>
            </a:r>
            <a:r>
              <a:rPr lang="fa-IR" sz="2200" b="1" cap="none" dirty="0">
                <a:latin typeface="+mn-lt"/>
                <a:ea typeface="+mn-ea"/>
                <a:cs typeface="2  Davat" panose="00000400000000000000" pitchFamily="2" charset="-78"/>
              </a:rPr>
              <a:t>است. </a:t>
            </a:r>
            <a:r>
              <a:rPr lang="en-US" sz="2200" b="1" cap="none" dirty="0">
                <a:latin typeface="+mn-lt"/>
                <a:ea typeface="+mn-ea"/>
                <a:cs typeface="2  Davat" panose="00000400000000000000" pitchFamily="2" charset="-78"/>
              </a:rPr>
              <a:t/>
            </a:r>
            <a:br>
              <a:rPr lang="en-US" sz="2200" b="1" cap="none" dirty="0">
                <a:latin typeface="+mn-lt"/>
                <a:ea typeface="+mn-ea"/>
                <a:cs typeface="2  Davat" panose="00000400000000000000" pitchFamily="2" charset="-78"/>
              </a:rPr>
            </a:br>
            <a:r>
              <a:rPr lang="fa-IR" sz="2200" b="1" cap="none" dirty="0">
                <a:latin typeface="+mn-lt"/>
                <a:ea typeface="+mn-ea"/>
                <a:cs typeface="2  Davat" panose="00000400000000000000" pitchFamily="2" charset="-78"/>
              </a:rPr>
              <a:t>پرداختن به مسائل مذاكرات الحاق براي اعضاي جديد و ارائه خدمات مشاوره اي به كشورها درباره عضويت. </a:t>
            </a:r>
            <a:r>
              <a:rPr lang="en-US" sz="2200" dirty="0" smtClean="0"/>
              <a:t/>
            </a:r>
            <a:br>
              <a:rPr lang="en-US" sz="2200" dirty="0" smtClean="0"/>
            </a:br>
            <a:r>
              <a:rPr lang="en-US" sz="2200" dirty="0" smtClean="0"/>
              <a:t/>
            </a:r>
            <a:br>
              <a:rPr lang="en-US" sz="2200" dirty="0" smtClean="0"/>
            </a:br>
            <a:r>
              <a:rPr lang="fa-IR" sz="2200" b="1" cap="none" dirty="0">
                <a:cs typeface="2  Davat" panose="00000400000000000000" pitchFamily="2" charset="-78"/>
              </a:rPr>
              <a:t>زبان رسمي در سازمان جهاني تجارت نيز انگليسي ، فرانسه و اسپانيولي مي باشد، بودجه سالانه سازمان كه از طريق پرداخت حق عضويت كشورها تامين مي شود و تعيين ميزان حق عضويت در هر كشور بر اساس سهم آن از تجارت جهاني كالا، خدمات و مالكيت فكري صورت مي گيرد. </a:t>
            </a:r>
            <a:br>
              <a:rPr lang="fa-IR" sz="2200" b="1" cap="none" dirty="0">
                <a:cs typeface="2  Davat" panose="00000400000000000000" pitchFamily="2" charset="-78"/>
              </a:rPr>
            </a:br>
            <a:r>
              <a:rPr lang="fa-IR" sz="2200" b="1" cap="none" dirty="0">
                <a:cs typeface="2  Davat" panose="00000400000000000000" pitchFamily="2" charset="-78"/>
              </a:rPr>
              <a:t>كشورهايي كه در حال انجام مراحل الحاق خود به سازمان هستند و به عضويت آن در نيامده اند و يا كشورهايي كه به عنوان ناظر در سازمان شناخته مي شوند، حق عضويت پايه پرداخت مي كنند. </a:t>
            </a:r>
            <a:endParaRPr lang="fa-IR" sz="22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619672" y="2708920"/>
            <a:ext cx="5617002" cy="1012929"/>
          </a:xfrm>
        </p:spPr>
        <p:txBody>
          <a:bodyPr>
            <a:normAutofit/>
            <a:scene3d>
              <a:camera prst="obliqueTopRight"/>
              <a:lightRig rig="threePt" dir="t"/>
            </a:scene3d>
          </a:bodyPr>
          <a:lstStyle/>
          <a:p>
            <a:pPr algn="ctr">
              <a:buNone/>
              <a:defRPr/>
            </a:pPr>
            <a:r>
              <a:rPr lang="fa-IR" sz="4400" b="1" dirty="0">
                <a:solidFill>
                  <a:srgbClr val="B71E42"/>
                </a:solidFill>
                <a:cs typeface="2  Davat" panose="00000400000000000000" pitchFamily="2" charset="-78"/>
              </a:rPr>
              <a:t>با تشکر از توجه </a:t>
            </a:r>
            <a:r>
              <a:rPr lang="fa-IR" sz="4400" b="1" dirty="0">
                <a:solidFill>
                  <a:srgbClr val="B71E42"/>
                </a:solidFill>
                <a:cs typeface="2  Davat" panose="00000400000000000000" pitchFamily="2" charset="-78"/>
              </a:rPr>
              <a:t>شم</a:t>
            </a:r>
            <a:r>
              <a:rPr lang="fa-IR" sz="4400" b="1" dirty="0">
                <a:solidFill>
                  <a:srgbClr val="B71E42"/>
                </a:solidFill>
                <a:cs typeface="2  Davat" panose="00000400000000000000" pitchFamily="2" charset="-78"/>
              </a:rPr>
              <a:t>ا</a:t>
            </a:r>
            <a:endParaRPr lang="en-US" sz="4400" b="1" dirty="0">
              <a:solidFill>
                <a:srgbClr val="B71E42"/>
              </a:solidFill>
              <a:cs typeface="2  Davat" panose="00000400000000000000"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Untitled-1 copy.png"/>
          <p:cNvPicPr>
            <a:picLocks noChangeAspect="1"/>
          </p:cNvPicPr>
          <p:nvPr/>
        </p:nvPicPr>
        <p:blipFill>
          <a:blip r:embed="rId3" cstate="print"/>
          <a:stretch>
            <a:fillRect/>
          </a:stretch>
        </p:blipFill>
        <p:spPr>
          <a:xfrm>
            <a:off x="827584" y="-459432"/>
            <a:ext cx="7014031" cy="621508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1760" y="980728"/>
            <a:ext cx="5616624" cy="2541431"/>
          </a:xfrm>
        </p:spPr>
        <p:txBody>
          <a:bodyPr>
            <a:noAutofit/>
          </a:bodyPr>
          <a:lstStyle/>
          <a:p>
            <a:pPr algn="ctr">
              <a:lnSpc>
                <a:spcPct val="150000"/>
              </a:lnSpc>
            </a:pPr>
            <a:r>
              <a:rPr lang="fa-IR"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t>ساختار حقوقی</a:t>
            </a:r>
            <a:r>
              <a:rPr lang="en-US"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t/>
            </a:r>
            <a:br>
              <a:rPr lang="en-US"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br>
            <a:r>
              <a:rPr lang="fa-IR"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t> سازمان تجارت جهانی</a:t>
            </a:r>
            <a:r>
              <a:rPr lang="en-US"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t/>
            </a:r>
            <a:br>
              <a:rPr lang="en-US"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br>
            <a:r>
              <a:rPr lang="fa-IR" sz="4800" b="1" dirty="0" smtClean="0">
                <a:solidFill>
                  <a:srgbClr val="B71E42"/>
                </a:solidFill>
                <a:effectLst>
                  <a:outerShdw blurRad="38100" dist="38100" dir="2700000" algn="tl">
                    <a:srgbClr val="000000">
                      <a:alpha val="43137"/>
                    </a:srgbClr>
                  </a:outerShdw>
                </a:effectLst>
                <a:cs typeface="EntezareZohoor B4" panose="00000700000000000000" pitchFamily="2" charset="-78"/>
              </a:rPr>
              <a:t> وارکان تشکیل دهنده آن</a:t>
            </a:r>
            <a:endParaRPr lang="fa-IR" sz="4800" b="1" dirty="0">
              <a:solidFill>
                <a:srgbClr val="B71E42"/>
              </a:solidFill>
              <a:effectLst>
                <a:outerShdw blurRad="38100" dist="38100" dir="2700000" algn="tl">
                  <a:srgbClr val="000000">
                    <a:alpha val="43137"/>
                  </a:srgbClr>
                </a:outerShdw>
              </a:effectLst>
              <a:cs typeface="EntezareZohoor B4" panose="00000700000000000000"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fa-IR" sz="3600" dirty="0" smtClean="0">
                <a:solidFill>
                  <a:srgbClr val="B71E42"/>
                </a:solidFill>
                <a:effectLst>
                  <a:outerShdw blurRad="38100" dist="38100" dir="2700000" algn="tl">
                    <a:srgbClr val="000000">
                      <a:alpha val="43137"/>
                    </a:srgbClr>
                  </a:outerShdw>
                </a:effectLst>
                <a:cs typeface="EntezareZohoor B4" panose="00000700000000000000" pitchFamily="2" charset="-78"/>
              </a:rPr>
              <a:t>اساسنامه سازمان تجارت جهانی</a:t>
            </a:r>
            <a:endParaRPr lang="en-US" sz="3600" dirty="0">
              <a:solidFill>
                <a:srgbClr val="B71E42"/>
              </a:solidFill>
              <a:effectLst>
                <a:outerShdw blurRad="38100" dist="38100" dir="2700000" algn="tl">
                  <a:srgbClr val="000000">
                    <a:alpha val="43137"/>
                  </a:srgbClr>
                </a:outerShdw>
              </a:effectLst>
              <a:cs typeface="EntezareZohoor B4" panose="00000700000000000000" pitchFamily="2" charset="-78"/>
            </a:endParaRPr>
          </a:p>
        </p:txBody>
      </p:sp>
      <p:sp>
        <p:nvSpPr>
          <p:cNvPr id="3" name="Content Placeholder 2"/>
          <p:cNvSpPr>
            <a:spLocks noGrp="1"/>
          </p:cNvSpPr>
          <p:nvPr>
            <p:ph idx="1"/>
          </p:nvPr>
        </p:nvSpPr>
        <p:spPr>
          <a:xfrm>
            <a:off x="457200" y="2060848"/>
            <a:ext cx="8229600" cy="4035152"/>
          </a:xfrm>
        </p:spPr>
        <p:txBody>
          <a:bodyPr>
            <a:normAutofit/>
          </a:bodyPr>
          <a:lstStyle/>
          <a:p>
            <a:pPr marL="0" indent="0" algn="r" rtl="1">
              <a:lnSpc>
                <a:spcPct val="150000"/>
              </a:lnSpc>
              <a:buFont typeface="Wingdings" pitchFamily="2" charset="2"/>
              <a:buNone/>
              <a:defRPr/>
            </a:pPr>
            <a:r>
              <a:rPr lang="fa-IR" b="1" dirty="0" smtClean="0">
                <a:cs typeface="2  Davat" panose="00000400000000000000" pitchFamily="2" charset="-78"/>
              </a:rPr>
              <a:t>1-تأسیس سازمان (بدین وسیله سازمان  تجارت جهانی(که از این پس به عنوان “</a:t>
            </a:r>
            <a:r>
              <a:rPr lang="en-US" sz="1800" b="1" dirty="0" smtClean="0">
                <a:latin typeface="Times New Roman" panose="02020603050405020304" pitchFamily="18" charset="0"/>
                <a:cs typeface="Times New Roman" panose="02020603050405020304" pitchFamily="18" charset="0"/>
              </a:rPr>
              <a:t>WTO</a:t>
            </a:r>
            <a:r>
              <a:rPr lang="en-US" b="1" dirty="0" smtClean="0">
                <a:cs typeface="2  Davat" panose="00000400000000000000" pitchFamily="2" charset="-78"/>
              </a:rPr>
              <a:t>” </a:t>
            </a:r>
            <a:r>
              <a:rPr lang="fa-IR" b="1" dirty="0" smtClean="0">
                <a:cs typeface="2  Davat" panose="00000400000000000000" pitchFamily="2" charset="-78"/>
              </a:rPr>
              <a:t>خوانده می‌شود) تأسیس می‌گردد.)</a:t>
            </a:r>
          </a:p>
          <a:p>
            <a:pPr marL="0" indent="0" algn="just" rtl="1">
              <a:lnSpc>
                <a:spcPct val="150000"/>
              </a:lnSpc>
              <a:buFont typeface="Wingdings" pitchFamily="2" charset="2"/>
              <a:buNone/>
              <a:defRPr/>
            </a:pPr>
            <a:r>
              <a:rPr lang="fa-IR" b="1" dirty="0" smtClean="0">
                <a:cs typeface="2  Davat" panose="00000400000000000000" pitchFamily="2" charset="-78"/>
              </a:rPr>
              <a:t>2-حوزه فعالیت سازمان جهانی تجارت (شامل 4 بند است)</a:t>
            </a:r>
          </a:p>
          <a:p>
            <a:pPr marL="0" indent="0" algn="r" rtl="1">
              <a:lnSpc>
                <a:spcPct val="150000"/>
              </a:lnSpc>
              <a:buFont typeface="Wingdings" pitchFamily="2" charset="2"/>
              <a:buNone/>
              <a:defRPr/>
            </a:pPr>
            <a:r>
              <a:rPr lang="fa-IR" b="1" dirty="0" smtClean="0">
                <a:cs typeface="2  Davat" panose="00000400000000000000" pitchFamily="2" charset="-78"/>
              </a:rPr>
              <a:t>3-وظایف سازمان جهانی تجارت (شامل 5 بند است)</a:t>
            </a:r>
          </a:p>
          <a:p>
            <a:pPr marL="0" indent="0" algn="r" rtl="1">
              <a:lnSpc>
                <a:spcPct val="150000"/>
              </a:lnSpc>
              <a:buFont typeface="Wingdings" pitchFamily="2" charset="2"/>
              <a:buNone/>
              <a:defRPr/>
            </a:pPr>
            <a:r>
              <a:rPr lang="fa-IR" b="1" dirty="0" smtClean="0">
                <a:cs typeface="2  Davat" panose="00000400000000000000" pitchFamily="2" charset="-78"/>
              </a:rPr>
              <a:t>4-ساختار سازمان  تجارت جهانی (شامل 8 بند است)</a:t>
            </a:r>
          </a:p>
          <a:p>
            <a:pPr marL="0" indent="0" algn="r" rtl="1">
              <a:lnSpc>
                <a:spcPct val="150000"/>
              </a:lnSpc>
              <a:buFont typeface="Wingdings" pitchFamily="2" charset="2"/>
              <a:buNone/>
              <a:defRPr/>
            </a:pPr>
            <a:r>
              <a:rPr lang="fa-IR" b="1" dirty="0" smtClean="0">
                <a:cs typeface="2  Davat" panose="00000400000000000000" pitchFamily="2" charset="-78"/>
              </a:rPr>
              <a:t>5-رابطه با سازمان‌های دیگر(شامل 2 بند است)</a:t>
            </a:r>
          </a:p>
          <a:p>
            <a:pPr marL="0" indent="0" algn="r" rtl="1">
              <a:lnSpc>
                <a:spcPct val="150000"/>
              </a:lnSpc>
              <a:buFont typeface="Wingdings" pitchFamily="2" charset="2"/>
              <a:buNone/>
              <a:defRPr/>
            </a:pPr>
            <a:r>
              <a:rPr lang="fa-IR" b="1" dirty="0" smtClean="0">
                <a:cs typeface="2  Davat" panose="00000400000000000000" pitchFamily="2" charset="-78"/>
              </a:rPr>
              <a:t>6-دبیرخانه (شامل 4 بند است)</a:t>
            </a:r>
            <a:endParaRPr lang="en-US" b="1" dirty="0">
              <a:cs typeface="2  Davat" panose="00000400000000000000" pitchFamily="2" charset="-78"/>
            </a:endParaRPr>
          </a:p>
        </p:txBody>
      </p:sp>
    </p:spTree>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836712"/>
            <a:ext cx="8676455" cy="5328591"/>
          </a:xfrm>
        </p:spPr>
        <p:txBody>
          <a:bodyPr>
            <a:normAutofit fontScale="92500" lnSpcReduction="20000"/>
          </a:bodyPr>
          <a:lstStyle/>
          <a:p>
            <a:pPr marL="0" indent="0" algn="r" rtl="1">
              <a:lnSpc>
                <a:spcPct val="150000"/>
              </a:lnSpc>
              <a:buFont typeface="Wingdings" pitchFamily="2" charset="2"/>
              <a:buNone/>
              <a:defRPr/>
            </a:pPr>
            <a:r>
              <a:rPr lang="fa-IR" sz="2200" b="1" dirty="0">
                <a:cs typeface="2  Davat" panose="00000400000000000000" pitchFamily="2" charset="-78"/>
              </a:rPr>
              <a:t>7-بودجه و سهمیه‌ها (شامل 4 بند است)</a:t>
            </a:r>
          </a:p>
          <a:p>
            <a:pPr marL="0" indent="0" algn="r" rtl="1">
              <a:lnSpc>
                <a:spcPct val="150000"/>
              </a:lnSpc>
              <a:buFont typeface="Wingdings" pitchFamily="2" charset="2"/>
              <a:buNone/>
              <a:defRPr/>
            </a:pPr>
            <a:r>
              <a:rPr lang="fa-IR" sz="2200" b="1" dirty="0">
                <a:cs typeface="2  Davat" panose="00000400000000000000" pitchFamily="2" charset="-78"/>
              </a:rPr>
              <a:t>8-وضعیت سازمان جهانی تجارت (شامل 5 بند است)</a:t>
            </a:r>
          </a:p>
          <a:p>
            <a:pPr marL="0" indent="0" algn="r" rtl="1">
              <a:lnSpc>
                <a:spcPct val="150000"/>
              </a:lnSpc>
              <a:buFont typeface="Wingdings" pitchFamily="2" charset="2"/>
              <a:buNone/>
              <a:defRPr/>
            </a:pPr>
            <a:r>
              <a:rPr lang="fa-IR" sz="2200" b="1" dirty="0">
                <a:cs typeface="2  Davat" panose="00000400000000000000" pitchFamily="2" charset="-78"/>
              </a:rPr>
              <a:t>9-تصمیم گیری (شامل 5 بند است)</a:t>
            </a:r>
          </a:p>
          <a:p>
            <a:pPr marL="0" indent="0" algn="r" rtl="1">
              <a:lnSpc>
                <a:spcPct val="150000"/>
              </a:lnSpc>
              <a:buFont typeface="Wingdings" pitchFamily="2" charset="2"/>
              <a:buNone/>
              <a:defRPr/>
            </a:pPr>
            <a:r>
              <a:rPr lang="fa-IR" sz="2200" b="1" dirty="0">
                <a:cs typeface="2  Davat" panose="00000400000000000000" pitchFamily="2" charset="-78"/>
              </a:rPr>
              <a:t>10-اصلاحات (شامل 10 بند است)</a:t>
            </a:r>
          </a:p>
          <a:p>
            <a:pPr marL="0" indent="0" algn="r" rtl="1">
              <a:lnSpc>
                <a:spcPct val="150000"/>
              </a:lnSpc>
              <a:buFont typeface="Wingdings" pitchFamily="2" charset="2"/>
              <a:buNone/>
              <a:defRPr/>
            </a:pPr>
            <a:r>
              <a:rPr lang="fa-IR" sz="2200" b="1" dirty="0">
                <a:cs typeface="2  Davat" panose="00000400000000000000" pitchFamily="2" charset="-78"/>
              </a:rPr>
              <a:t>11-اعضای اصلی (شامل 2 بند است)</a:t>
            </a:r>
          </a:p>
          <a:p>
            <a:pPr marL="0" indent="0" algn="r" rtl="1">
              <a:lnSpc>
                <a:spcPct val="150000"/>
              </a:lnSpc>
              <a:buFont typeface="Wingdings" pitchFamily="2" charset="2"/>
              <a:buNone/>
              <a:defRPr/>
            </a:pPr>
            <a:r>
              <a:rPr lang="fa-IR" sz="2200" b="1" dirty="0">
                <a:cs typeface="2  Davat" panose="00000400000000000000" pitchFamily="2" charset="-78"/>
              </a:rPr>
              <a:t>12-الحاق (شامل 2 بند است)</a:t>
            </a:r>
          </a:p>
          <a:p>
            <a:pPr marL="0" indent="0" algn="r" rtl="1">
              <a:lnSpc>
                <a:spcPct val="150000"/>
              </a:lnSpc>
              <a:buFont typeface="Wingdings" pitchFamily="2" charset="2"/>
              <a:buNone/>
              <a:defRPr/>
            </a:pPr>
            <a:r>
              <a:rPr lang="fa-IR" sz="2200" b="1" dirty="0">
                <a:cs typeface="2  Davat" panose="00000400000000000000" pitchFamily="2" charset="-78"/>
              </a:rPr>
              <a:t>13-عدم اجرای موافقت‌نامه‌های تجاری چند جانبه میان اعضای خاص(شامل 5 بند است</a:t>
            </a:r>
            <a:r>
              <a:rPr lang="fa-IR" b="1" dirty="0" smtClean="0">
                <a:cs typeface="2  Davat" panose="00000400000000000000" pitchFamily="2" charset="-78"/>
              </a:rPr>
              <a:t>)</a:t>
            </a:r>
            <a:endParaRPr lang="en-US" b="1" dirty="0" smtClean="0">
              <a:cs typeface="2  Davat" panose="00000400000000000000" pitchFamily="2" charset="-78"/>
            </a:endParaRPr>
          </a:p>
          <a:p>
            <a:pPr marL="0" indent="0" algn="r" rtl="1">
              <a:lnSpc>
                <a:spcPct val="150000"/>
              </a:lnSpc>
              <a:buNone/>
              <a:defRPr/>
            </a:pPr>
            <a:r>
              <a:rPr lang="fa-IR" sz="2200" b="1" dirty="0">
                <a:cs typeface="2  Davat" panose="00000400000000000000" pitchFamily="2" charset="-78"/>
              </a:rPr>
              <a:t>14-قبولی، لازم الاجرا شدن و سپردن (شامل 4 بند است</a:t>
            </a:r>
            <a:r>
              <a:rPr lang="fa-IR" sz="2200" b="1" dirty="0" smtClean="0">
                <a:cs typeface="2  Davat" panose="00000400000000000000" pitchFamily="2" charset="-78"/>
              </a:rPr>
              <a:t>)</a:t>
            </a:r>
            <a:endParaRPr lang="en-US" sz="2200" b="1" dirty="0" smtClean="0">
              <a:cs typeface="2  Davat" panose="00000400000000000000" pitchFamily="2" charset="-78"/>
            </a:endParaRPr>
          </a:p>
          <a:p>
            <a:pPr marL="0" indent="0" algn="r" rtl="1">
              <a:lnSpc>
                <a:spcPct val="150000"/>
              </a:lnSpc>
              <a:buFont typeface="Wingdings" pitchFamily="2" charset="2"/>
              <a:buNone/>
              <a:defRPr/>
            </a:pPr>
            <a:r>
              <a:rPr lang="fa-IR" sz="2200" b="1" dirty="0">
                <a:cs typeface="2  Davat" panose="00000400000000000000" pitchFamily="2" charset="-78"/>
              </a:rPr>
              <a:t>15-خروج (شامل 2 بند است)</a:t>
            </a:r>
          </a:p>
          <a:p>
            <a:pPr marL="0" indent="0" algn="r" rtl="1">
              <a:lnSpc>
                <a:spcPct val="150000"/>
              </a:lnSpc>
              <a:buFont typeface="Wingdings" pitchFamily="2" charset="2"/>
              <a:buNone/>
              <a:defRPr/>
            </a:pPr>
            <a:r>
              <a:rPr lang="fa-IR" sz="2200" b="1" dirty="0">
                <a:cs typeface="2  Davat" panose="00000400000000000000" pitchFamily="2" charset="-78"/>
              </a:rPr>
              <a:t>16-مقررات متفرقه (شامل 6 بند است)</a:t>
            </a:r>
            <a:endParaRPr lang="en-US" sz="2200" b="1" dirty="0">
              <a:cs typeface="2  Davat" panose="00000400000000000000" pitchFamily="2" charset="-78"/>
            </a:endParaRPr>
          </a:p>
          <a:p>
            <a:pPr marL="0" indent="0" algn="r" rtl="1">
              <a:lnSpc>
                <a:spcPct val="150000"/>
              </a:lnSpc>
              <a:buNone/>
              <a:defRPr/>
            </a:pPr>
            <a:endParaRPr lang="fa-IR" sz="2200" b="1" dirty="0">
              <a:cs typeface="2  Davat" panose="00000400000000000000" pitchFamily="2" charset="-78"/>
            </a:endParaRPr>
          </a:p>
          <a:p>
            <a:pPr marL="0" indent="0" algn="r" rtl="1">
              <a:lnSpc>
                <a:spcPct val="150000"/>
              </a:lnSpc>
              <a:buFont typeface="Wingdings" pitchFamily="2" charset="2"/>
              <a:buNone/>
              <a:defRPr/>
            </a:pPr>
            <a:endParaRPr lang="en-US" b="1" dirty="0">
              <a:cs typeface="2  Davat" panose="00000400000000000000" pitchFamily="2" charset="-78"/>
            </a:endParaRPr>
          </a:p>
        </p:txBody>
      </p:sp>
      <p:sp>
        <p:nvSpPr>
          <p:cNvPr id="2" name="Title 1"/>
          <p:cNvSpPr>
            <a:spLocks noGrp="1"/>
          </p:cNvSpPr>
          <p:nvPr>
            <p:ph type="title" idx="4294967295"/>
          </p:nvPr>
        </p:nvSpPr>
        <p:spPr>
          <a:xfrm>
            <a:off x="7529513" y="214313"/>
            <a:ext cx="1614487" cy="914400"/>
          </a:xfrm>
        </p:spPr>
        <p:txBody>
          <a:bodyPr>
            <a:normAutofit/>
          </a:bodyPr>
          <a:lstStyle/>
          <a:p>
            <a:pPr>
              <a:defRPr/>
            </a:pPr>
            <a:r>
              <a:rPr lang="fa-IR" sz="4000" dirty="0">
                <a:solidFill>
                  <a:srgbClr val="B71E42"/>
                </a:solidFill>
                <a:effectLst>
                  <a:outerShdw blurRad="38100" dist="38100" dir="2700000" algn="tl">
                    <a:srgbClr val="000000">
                      <a:alpha val="43137"/>
                    </a:srgbClr>
                  </a:outerShdw>
                </a:effectLst>
                <a:cs typeface="EntezareZohoor B4" panose="00000700000000000000" pitchFamily="2" charset="-78"/>
              </a:rPr>
              <a:t>ادامه</a:t>
            </a:r>
            <a:endParaRPr lang="en-US" sz="4000" dirty="0">
              <a:solidFill>
                <a:srgbClr val="B71E42"/>
              </a:solidFill>
              <a:effectLst>
                <a:outerShdw blurRad="38100" dist="38100" dir="2700000" algn="tl">
                  <a:srgbClr val="000000">
                    <a:alpha val="43137"/>
                  </a:srgbClr>
                </a:outerShdw>
              </a:effectLst>
              <a:cs typeface="EntezareZohoor B4" panose="00000700000000000000" pitchFamily="2" charset="-78"/>
            </a:endParaRPr>
          </a:p>
        </p:txBody>
      </p:sp>
    </p:spTree>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2" descr="C:\Users\nil\Desktop\--_1_~1.JPG"/>
          <p:cNvPicPr>
            <a:picLocks noGrp="1" noChangeAspect="1" noChangeArrowheads="1"/>
          </p:cNvPicPr>
          <p:nvPr>
            <p:ph idx="1"/>
          </p:nvPr>
        </p:nvPicPr>
        <p:blipFill>
          <a:blip r:embed="rId3"/>
          <a:srcRect/>
          <a:stretch>
            <a:fillRect/>
          </a:stretch>
        </p:blipFill>
        <p:spPr>
          <a:xfrm>
            <a:off x="899592" y="1124744"/>
            <a:ext cx="7645710" cy="4252926"/>
          </a:xfrm>
          <a:prstGeom prst="rect">
            <a:avLst/>
          </a:prstGeom>
          <a:ln>
            <a:noFill/>
          </a:ln>
          <a:effectLst>
            <a:softEdge rad="112500"/>
          </a:effectLst>
        </p:spPr>
      </p:pic>
    </p:spTree>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34400" y="381000"/>
            <a:ext cx="152400" cy="228600"/>
          </a:xfrm>
        </p:spPr>
        <p:txBody>
          <a:bodyPr>
            <a:normAutofit fontScale="90000"/>
          </a:bodyPr>
          <a:lstStyle/>
          <a:p>
            <a:pPr>
              <a:defRPr/>
            </a:pPr>
            <a:r>
              <a:rPr lang="fa-IR" dirty="0" smtClean="0"/>
              <a:t>.</a:t>
            </a:r>
            <a:endParaRPr lang="en-US" dirty="0"/>
          </a:p>
        </p:txBody>
      </p:sp>
      <p:pic>
        <p:nvPicPr>
          <p:cNvPr id="7171" name="Picture 2" descr="C:\Users\nil\Desktop\D1734047T14016317(web).jpg"/>
          <p:cNvPicPr>
            <a:picLocks noGrp="1" noChangeAspect="1" noChangeArrowheads="1"/>
          </p:cNvPicPr>
          <p:nvPr>
            <p:ph idx="1"/>
          </p:nvPr>
        </p:nvPicPr>
        <p:blipFill>
          <a:blip r:embed="rId3"/>
          <a:srcRect/>
          <a:stretch>
            <a:fillRect/>
          </a:stretch>
        </p:blipFill>
        <p:spPr>
          <a:xfrm>
            <a:off x="1619672" y="836712"/>
            <a:ext cx="6090110" cy="4443428"/>
          </a:xfrm>
          <a:prstGeom prst="rect">
            <a:avLst/>
          </a:prstGeom>
          <a:ln>
            <a:noFill/>
          </a:ln>
          <a:effectLst>
            <a:softEdge rad="112500"/>
          </a:effectLst>
        </p:spPr>
      </p:pic>
    </p:spTree>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660141" y="111905"/>
            <a:ext cx="4499992" cy="1066800"/>
          </a:xfrm>
        </p:spPr>
        <p:txBody>
          <a:bodyPr>
            <a:normAutofit/>
          </a:bodyPr>
          <a:lstStyle/>
          <a:p>
            <a:pPr>
              <a:defRPr/>
            </a:pPr>
            <a:r>
              <a:rPr lang="ar-SA" altLang="zh-CN" sz="3600" dirty="0">
                <a:solidFill>
                  <a:srgbClr val="B71E42"/>
                </a:solidFill>
                <a:effectLst>
                  <a:outerShdw blurRad="38100" dist="38100" dir="2700000" algn="tl">
                    <a:srgbClr val="000000">
                      <a:alpha val="43137"/>
                    </a:srgbClr>
                  </a:outerShdw>
                </a:effectLst>
                <a:cs typeface="EntezareZohoor B4" panose="00000700000000000000" pitchFamily="2" charset="-78"/>
              </a:rPr>
              <a:t>ساختار سازمان جهاني تجارت</a:t>
            </a:r>
            <a:endParaRPr lang="en-US" sz="3600" dirty="0">
              <a:solidFill>
                <a:srgbClr val="B71E42"/>
              </a:solidFill>
              <a:effectLst>
                <a:outerShdw blurRad="38100" dist="38100" dir="2700000" algn="tl">
                  <a:srgbClr val="000000">
                    <a:alpha val="43137"/>
                  </a:srgbClr>
                </a:outerShdw>
              </a:effectLst>
              <a:cs typeface="EntezareZohoor B4" panose="00000700000000000000" pitchFamily="2" charset="-78"/>
            </a:endParaRPr>
          </a:p>
        </p:txBody>
      </p:sp>
      <p:graphicFrame>
        <p:nvGraphicFramePr>
          <p:cNvPr id="9219" name="Content Placeholder 3"/>
          <p:cNvGraphicFramePr>
            <a:graphicFrameLocks noGrp="1" noChangeAspect="1"/>
          </p:cNvGraphicFramePr>
          <p:nvPr>
            <p:ph idx="4294967295"/>
            <p:extLst>
              <p:ext uri="{D42A27DB-BD31-4B8C-83A1-F6EECF244321}">
                <p14:modId xmlns:p14="http://schemas.microsoft.com/office/powerpoint/2010/main" val="228556621"/>
              </p:ext>
            </p:extLst>
          </p:nvPr>
        </p:nvGraphicFramePr>
        <p:xfrm>
          <a:off x="0" y="836712"/>
          <a:ext cx="9144000" cy="5256585"/>
        </p:xfrm>
        <a:graphic>
          <a:graphicData uri="http://schemas.openxmlformats.org/presentationml/2006/ole">
            <mc:AlternateContent xmlns:mc="http://schemas.openxmlformats.org/markup-compatibility/2006">
              <mc:Choice xmlns:v="urn:schemas-microsoft-com:vml" Requires="v">
                <p:oleObj spid="_x0000_s1032" name="Document" r:id="rId4" imgW="11454560" imgH="7209661" progId="Word.Document.8">
                  <p:embed/>
                </p:oleObj>
              </mc:Choice>
              <mc:Fallback>
                <p:oleObj name="Document" r:id="rId4" imgW="11454560" imgH="7209661" progId="Word.Document.8">
                  <p:embed/>
                  <p:pic>
                    <p:nvPicPr>
                      <p:cNvPr id="0" name="Content Placeholder 3"/>
                      <p:cNvPicPr>
                        <a:picLocks noGrp="1" noChangeAspect="1" noChangeArrowheads="1"/>
                      </p:cNvPicPr>
                      <p:nvPr/>
                    </p:nvPicPr>
                    <p:blipFill>
                      <a:blip r:embed="rId5"/>
                      <a:srcRect/>
                      <a:stretch>
                        <a:fillRect/>
                      </a:stretch>
                    </p:blipFill>
                    <p:spPr bwMode="auto">
                      <a:xfrm>
                        <a:off x="0" y="836712"/>
                        <a:ext cx="9144000" cy="5256585"/>
                      </a:xfrm>
                      <a:prstGeom prst="rect">
                        <a:avLst/>
                      </a:prstGeom>
                      <a:noFill/>
                      <a:ln>
                        <a:noFill/>
                      </a:ln>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69072"/>
          </a:xfrm>
        </p:spPr>
        <p:txBody>
          <a:bodyPr/>
          <a:lstStyle/>
          <a:p>
            <a:endParaRPr lang="fa-IR" dirty="0"/>
          </a:p>
        </p:txBody>
      </p:sp>
      <p:sp>
        <p:nvSpPr>
          <p:cNvPr id="3" name="Slide Number Placeholder 2"/>
          <p:cNvSpPr>
            <a:spLocks noGrp="1"/>
          </p:cNvSpPr>
          <p:nvPr>
            <p:ph type="sldNum" sz="quarter" idx="12"/>
          </p:nvPr>
        </p:nvSpPr>
        <p:spPr/>
        <p:txBody>
          <a:bodyPr/>
          <a:lstStyle/>
          <a:p>
            <a:fld id="{E1202CB2-BABC-4652-8364-3DB9D4185743}" type="slidenum">
              <a:rPr lang="fa-IR" smtClean="0"/>
              <a:pPr/>
              <a:t>9</a:t>
            </a:fld>
            <a:endParaRPr lang="fa-IR"/>
          </a:p>
        </p:txBody>
      </p:sp>
      <p:pic>
        <p:nvPicPr>
          <p:cNvPr id="4" name="Picture 3" descr="wto%20structure.jpg"/>
          <p:cNvPicPr>
            <a:picLocks noChangeAspect="1"/>
          </p:cNvPicPr>
          <p:nvPr/>
        </p:nvPicPr>
        <p:blipFill>
          <a:blip r:embed="rId3"/>
          <a:stretch>
            <a:fillRect/>
          </a:stretch>
        </p:blipFill>
        <p:spPr>
          <a:xfrm>
            <a:off x="0" y="0"/>
            <a:ext cx="9144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147</TotalTime>
  <Words>480</Words>
  <Application>Microsoft Office PowerPoint</Application>
  <PresentationFormat>On-screen Show (4:3)</PresentationFormat>
  <Paragraphs>71</Paragraphs>
  <Slides>19</Slides>
  <Notes>18</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31" baseType="lpstr">
      <vt:lpstr>2  Davat</vt:lpstr>
      <vt:lpstr>Arial</vt:lpstr>
      <vt:lpstr>B Titr</vt:lpstr>
      <vt:lpstr>Calibri</vt:lpstr>
      <vt:lpstr>等线 Light</vt:lpstr>
      <vt:lpstr>EntezareZohoor B4</vt:lpstr>
      <vt:lpstr>Gill Sans MT</vt:lpstr>
      <vt:lpstr>Times New Roman</vt:lpstr>
      <vt:lpstr>Wingdings</vt:lpstr>
      <vt:lpstr>Zar</vt:lpstr>
      <vt:lpstr>Gallery</vt:lpstr>
      <vt:lpstr>Microsoft Word 97 - 2003 Document</vt:lpstr>
      <vt:lpstr>PowerPoint Presentation</vt:lpstr>
      <vt:lpstr>PowerPoint Presentation</vt:lpstr>
      <vt:lpstr>ساختار حقوقی  سازمان تجارت جهانی  وارکان تشکیل دهنده آن</vt:lpstr>
      <vt:lpstr>اساسنامه سازمان تجارت جهانی</vt:lpstr>
      <vt:lpstr>ادامه</vt:lpstr>
      <vt:lpstr>PowerPoint Presentation</vt:lpstr>
      <vt:lpstr>.</vt:lpstr>
      <vt:lpstr>ساختار سازمان جهاني تجارت</vt:lpstr>
      <vt:lpstr>PowerPoint Presentation</vt:lpstr>
      <vt:lpstr> شاكله اصلي و ساختار موافقت‌نامه‌هاي سازمان جهاني تجارت </vt:lpstr>
      <vt:lpstr>PowerPoint Presentation</vt:lpstr>
      <vt:lpstr>کنفرانس وزیران شامل کلیه نمایندگان عضو سازمان تجارت جهانی بوده وبالاترین ارگان تصمیم گیرنده درسازمان ،درواقع قوه مقننه آن می باشد .جلسات کنفرانس هر دو سال یکبار برای بررسی واتخاذ تصمیم در امور مربوط به سازمان تشکیل می شود ممکن است درفاصله این مدت جلسه دیگری برگزار گردد. هرعضو  WTOدارای یک رای می باشد . درپذیرش یک عضو جدید جهت الحاق به سازمان باید اکثریت دو سوم اعضا در کنفرانس وزیران یا شورای عمومی رای مثبت بدهند اما درموارد خاص مانند موافقت نامه تاسیس WTOیا انعقادیا لغو موافقت نامه های تجاری چند جانبه داشتن رای سه چهارم اعضا ضروری می باشد . </vt:lpstr>
      <vt:lpstr>. کنفرانس وزیران سازمان تجارت جهانی برای اولین بار در دسامبر سال ۱۹۹۶ در سنگاپور تشکیل شد. این کنفرانس همچنین در سال‌های ۱۹۹۸ در ژنو، ۱۹۹۹ در سیاتل آمریکا، ۲۰۰۱ در دوحه قطر، ۲۰۰۳ در کنکان مکزیک و ۲۰۰۵ در هنگ‌کنگ برگزار شد.   کنفرانس اول وزرا: کنفرانس افتتاحیه وزرا در سال ۱۹۹۵ در سنگاپور برگزار گردید. عدم توافق اقتصادهای کاملاً پیشرفته و در حال توسعه در این کنفرانس بر سر مسایل مطروحه عیان شد و به آنها عنوان " مسایل سنگاپور " را بخشید.  کنفرانس دوم وزرا: این کنفرانس در سوئیس برگزار شد.  کنفرانس سوم وزرا: این کنفرانس در سیاتل واشنگتن برگزار شد و به شکست انجامید تظاهرات گسترده و تلاش پلیس وگارد ملی برای کنترل جمعیت معترض توجه جهانیان را به خود جلب نمود.  </vt:lpstr>
      <vt:lpstr>کنفرانس چهارم وزرا: این کنفرانس در دوحه برگزار شد.  کنفرانس پنجم وزرا: این کنفرانس در کنکون مکزیکو و با هدف توافق برسر گفتگوهای دور دوحه انجام گرفت. ائتلاف کشور جنوب جی.۲ (به رهبری هند، چین و برزیل) با تقاضای شمالی‌ها مبنی بر پذیرش به اصطلاح «مسایل سنگاپور» مخالفت کردند و خواستار پایان پرداخت یارانه کشاورزی در اتحادیه اروپایی و ایالات متحده شدند. مذاکرات بی هیچ نتیجه‌ای متوقف شد.  کنفرانس ششم وزرا: کنفرانس مذکور در هنگ کنگ و از ۱۳ دسامبر تا ۱۸ دسامبر سال ۲۰۰۵ برگزار گردید. اگر قرار بود مذاکرات دوحه پس از چهار سال پیشرفتی داشته باشد این کنفرانس بسیار جالبی بود این روند می‌شد به نتیجه‌گیری از دور جدید مذاکرات در سال ۲۰۰۶ منتهی شود. دراین کنفرانس کشورها تصمیم گرفتند تا پایان سال ۲۰۱۳ هر گونه یارانه برای صادرات محصولات کشاوری خود را قطع کنند و تا پایان سال ۲۰۰۶ نیز پرداخت یارانه برای صادرات پنبه را متوقف سازند. بعلاوه بحث کشورهای در حال توسعه این بود که باید به کالاهای بدون تعرفه و آزاد از کشورهای دارای کمترین سطح توسعه هم دسترسی داشته باشند. همه کالاها به جز تسلیحات نظامی از سوی اتحادیه اروپایی تا سقف ۳ درصد از خطوط تعرفه‌ای معاف شدند. سایر مسایل مهم نیز به مذاکرات بیشتر وکامل شدن در پایان سال ۲۰۰۶ موکول شدند. </vt:lpstr>
      <vt:lpstr>شورای عمومی، عالی‌ترین رکن تصمیم‌گیری بعد از کنفرانس وزیران در سازمان تجارت جهانی است که درباره موضوعات روزمره و کارکردهای این سازمان نظر می‌دهد. مقر این شورا در ژنو قرار دارد و معمولاً هردو ماه یک بار تشکیل جلسه می‌دهد. شرکت‌کنندگان در جلسات شورای عمومی را نمایندگان همه اعضا (معمولاً سفرا یا معادل آنها) تشکیل می‌دهند. شورای عمومی مستقیماً به کنفرانس وزیران گزارش می‌دهد.  رکن حل اختلاف ممکن است یک دولت عضو سازمان مدعی شود که عضو دیگری معاهده یا تعهدی را برخلاف مصالح وی نقض نموده‌است. در چنین شرایطی، شورای عمومی به‌عنوان رکن حل اختلاف تشکیل جلسه می‌دهد.  رکن بررسی خط مشی تجاری شورای عمومی، همچنین می‌تواند به‌عنوان رکن بررسی خط مشی تجاری تشکیل جلسه دهد. این رکن ریاست، قوانین و رویه خاص خود را دارد و به تجدیدنظر در سیاست‌های تجاری اعضا برای آماده کردن آن در مکانیزم بازنگری در سیاست تجاری می‌پردازد. در ابتدای هرسال ریاست و دو معاونت این رکن از بین اعضا برای یک سال انتخاب می‌گردند </vt:lpstr>
      <vt:lpstr>شوراها شوراها برای اجرای وظایف سازمان تجارت جهانی و عموماً زیر نظر شورای عمومی تشکیل می‌شوند. این شوراها به‌صورت تخصصی وظیفه بررسی و تدوین موافقتنامه‌های عمومی را بر عهده دارند. این شوراها عبارت‌اند از:  شورای تجارت کالا: شورای تجارت کالا وظیفه بررسی و نظارت بر موافقتنامه‌های چندجانبه مربوط به تجارت کالا را برعهده دارد. سیزده موافقتنامه در زمینه تجارت کالا به امضای اعضای سازمان تجارت جهانی رسیده‌است که مهم‌ترین آنها، موافقتنامه عمومی تعرفه و تجارت و توافقات مربوط به آن می‌باشد. این شورا ۱۰ کمیته دارد که هرکدام در زمینه خاصی فعالیت می‌کند (مانند کشاورزی، دستیابی به بازار، یارانه‌ها، اقدامات ضدفروش زیر قیمت تمام شده و غیره).   شورای تجارت خدمات: بررسی و نظارت بر موافقتنامه عمومی تجارت خدمات برعهدهٔ شورای تجارت خدمات است. شرکت در این شورا برای تمام اعضای سازمان تجارت جهانی آزاد است. کمیته خدمات مالی، کمیته تعهدات مشخص و گروه‌های کاری آیین نامه‌های داخلی و قواعد موافقتنامه عمومی تجارت خدمات، جزو ارکان متمم حاضر در این شوراست.  </vt:lpstr>
      <vt:lpstr>شورای جنبه‌های مرتبط با تجارت حقوق مالکیت فکری: حقوق مالکیت معنوی، حقوقی است که افراد به‌واسطه خلق اندیشه‌ها و ایده‌ها از آن برخوردارند. این شورا وظیفه بررسی و نظارت بر کارکردهای موافقتنامه‌های مربوط به مالکیت معنوی را برعهده دارد.      کمیته‌ها و سایر بدنه‌های مهم: سه کمیته اصلی در سازمان تجارت جهانی وجود دارد:  کمیته تجارت و توسعه  کمیته محدودیت‌های تراز پرداخت‌ها  کمیته بودجه، مالی و تشکیلاتی  وظایف این کمیته‌ها بر مبنای موافقتنامه‌های تجاری چندجانبه و مصوبات شورای عمومی تعریف می‌شود. عضویت در این کمیته‌ها برای تمامی اعضای سازمان تجارت جهانی آزاد است. همچنین کمیته‌های تجارت و محیط زیست و موافقتنامه‌های منطقه‌ای تجاری نیز زیر نظر شورای عمومی فعالیت می‌کنند. </vt:lpstr>
      <vt:lpstr>دبيرخانه دبيرخانه سازمان تجارت جهاني در ژنو واقع است و تحت مديريت دبير كل مي باشد كه توسط كنفرانس وزيران انتخاب مي شود حدودا 630 كارمند در دبيرخانه سازمان به كار مشغول هستند وظايف دبيرخانه عبارتست از :    پشتيباني فنی واداري از اركان WTO(شوراها ، كميته ها ، گروه هاي كاري ،‌گروه هاي مذاكره كنندگان)  پشتيباني فني از كشورهاي در حال توسعه و خصوصاً با حداقل توسعه يافتگي  تحليل عملكرد تجاري و سياست تجاري توسط اقتصاددانان و آماردانان سازمان تجارت جهاني  تقاضاي كمك از كارمندان حقوقي براي حل اختلافات تجاري كه مربوط به تفسير مقررات وروش هاي WTO است.  پرداختن به مسائل مذاكرات الحاق براي اعضاي جديد و ارائه خدمات مشاوره اي به كشورها درباره عضويت.   زبان رسمي در سازمان جهاني تجارت نيز انگليسي ، فرانسه و اسپانيولي مي باشد، بودجه سالانه سازمان كه از طريق پرداخت حق عضويت كشورها تامين مي شود و تعيين ميزان حق عضويت در هر كشور بر اساس سهم آن از تجارت جهاني كالا، خدمات و مالكيت فكري صورت مي گيرد.  كشورهايي كه در حال انجام مراحل الحاق خود به سازمان هستند و به عضويت آن در نيامده اند و يا كشورهايي كه به عنوان ناظر در سازمان شناخته مي شوند، حق عضويت پايه پرداخت مي كنند. </vt:lpstr>
      <vt:lpstr>PowerPoint Presentation</vt:lpstr>
    </vt:vector>
  </TitlesOfParts>
  <Company>mayadin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کنفرانس وزیران بالاترین رکن سازمان تجارت جهانی است و نمایندگان همه اعضا را دربر می‌گیرد. اختیارات کنفرانس وزیران عبارت است از: محقق ساختن کارکردهای سازمان، اتخاذ اقدام‌های لازم در این راستا و تصمیم‌گیری در زمینه توافقنامه‌های تجارت چندجانبه در صورت درخواست هریک از اعضا. </dc:title>
  <dc:creator>m_khanli</dc:creator>
  <cp:lastModifiedBy>Negar Eskandari</cp:lastModifiedBy>
  <cp:revision>33</cp:revision>
  <dcterms:created xsi:type="dcterms:W3CDTF">2013-09-28T13:36:47Z</dcterms:created>
  <dcterms:modified xsi:type="dcterms:W3CDTF">2025-09-24T03:55:06Z</dcterms:modified>
</cp:coreProperties>
</file>