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6" r:id="rId12"/>
    <p:sldId id="268" r:id="rId13"/>
    <p:sldId id="269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1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2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2D5183-C52F-4512-9F96-9861E0BD9DC9}" type="datetimeFigureOut">
              <a:rPr lang="en-US" smtClean="0"/>
              <a:t>5/8/2012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3E8B5C-3150-45E0-A873-6A32DED488B1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c.majles.ir/" TargetMode="External"/><Relationship Id="rId2" Type="http://schemas.openxmlformats.org/officeDocument/2006/relationships/hyperlink" Target="http://www.president.i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endParaRPr lang="en-US" dirty="0">
              <a:cs typeface="B Nazani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fa-IR" sz="3200" b="1" dirty="0" smtClean="0">
                <a:cs typeface="B Nazanin" pitchFamily="2" charset="-78"/>
              </a:rPr>
              <a:t>حق و تکلیف فرمانده در توثیق یا فروش بار دریایی </a:t>
            </a:r>
          </a:p>
          <a:p>
            <a:pPr algn="ctr"/>
            <a:r>
              <a:rPr lang="fa-IR" sz="3200" dirty="0" smtClean="0">
                <a:cs typeface="B Nazanin" pitchFamily="2" charset="-78"/>
              </a:rPr>
              <a:t>درس:حقوق دریایی</a:t>
            </a:r>
          </a:p>
          <a:p>
            <a:pPr algn="ctr"/>
            <a:r>
              <a:rPr lang="fa-IR" sz="3200" dirty="0" smtClean="0">
                <a:cs typeface="B Nazanin" pitchFamily="2" charset="-78"/>
              </a:rPr>
              <a:t>استاد محترم: جناب آقای دکتر فیضی </a:t>
            </a:r>
          </a:p>
          <a:p>
            <a:pPr algn="ctr"/>
            <a:r>
              <a:rPr lang="fa-IR" sz="3200" dirty="0" smtClean="0">
                <a:cs typeface="B Nazanin" pitchFamily="2" charset="-78"/>
              </a:rPr>
              <a:t>دانشجو: علی عبدلی-نیمسال دوم سال تحصیلی 90-91</a:t>
            </a:r>
            <a:endParaRPr lang="en-US" sz="3200" dirty="0">
              <a:cs typeface="B Nazanin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71348"/>
            <a:ext cx="7924800" cy="2245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720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fa-IR" sz="2800" dirty="0" smtClean="0">
                <a:cs typeface="B Titr" pitchFamily="2" charset="-78"/>
              </a:rPr>
              <a:t>بخش دوم-شرایط </a:t>
            </a:r>
            <a:r>
              <a:rPr lang="fa-IR" sz="2800" dirty="0">
                <a:cs typeface="B Titr" pitchFamily="2" charset="-78"/>
              </a:rPr>
              <a:t>و آثار توثیق </a:t>
            </a:r>
            <a:r>
              <a:rPr lang="fa-IR" sz="2800" dirty="0" smtClean="0">
                <a:cs typeface="B Titr" pitchFamily="2" charset="-78"/>
              </a:rPr>
              <a:t>و فروش </a:t>
            </a:r>
            <a:r>
              <a:rPr lang="fa-IR" sz="2800" dirty="0">
                <a:cs typeface="B Titr" pitchFamily="2" charset="-78"/>
              </a:rPr>
              <a:t>بار دریایی توسط فرمانده</a:t>
            </a:r>
            <a:r>
              <a:rPr lang="en-US" sz="2800" dirty="0">
                <a:cs typeface="B Titr" pitchFamily="2" charset="-78"/>
              </a:rPr>
              <a:t/>
            </a:r>
            <a:br>
              <a:rPr lang="en-US" sz="2800" dirty="0">
                <a:cs typeface="B Titr" pitchFamily="2" charset="-78"/>
              </a:rPr>
            </a:br>
            <a:endParaRPr lang="en-US" sz="28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dirty="0">
                <a:cs typeface="B Titr" pitchFamily="2" charset="-78"/>
              </a:rPr>
              <a:t>شرایط توثیق </a:t>
            </a:r>
            <a:r>
              <a:rPr lang="fa-IR" dirty="0" smtClean="0">
                <a:cs typeface="B Titr" pitchFamily="2" charset="-78"/>
              </a:rPr>
              <a:t>و فروش بار دریایی</a:t>
            </a:r>
          </a:p>
          <a:p>
            <a:pPr algn="r" rtl="1"/>
            <a:endParaRPr lang="en-US" dirty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1-مخارج مورد نیاز، برای تعمیر یا تعویض </a:t>
            </a:r>
            <a:r>
              <a:rPr lang="fa-IR" dirty="0" smtClean="0">
                <a:cs typeface="B Nazanin" pitchFamily="2" charset="-78"/>
              </a:rPr>
              <a:t>تاسیسات </a:t>
            </a:r>
            <a:r>
              <a:rPr lang="fa-IR" dirty="0" smtClean="0">
                <a:cs typeface="B Nazanin" pitchFamily="2" charset="-78"/>
              </a:rPr>
              <a:t>ضروری کشتی باشد (قسمت اول ماده 89 ، ماده 93وماده 102)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2-مخارج مورد نیاز، برای موارد فوری یا لازم دیگر ضروری باشد(قسمت اول ماده 89،ماده 93 و ماده 102)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3-وجوه مورد نظر (از طریق دیگری غیر از وثیقه گذاشتن یا فروش)در دسترس نباشد.(قسمت اول ماده 89)</a:t>
            </a:r>
          </a:p>
        </p:txBody>
      </p:sp>
    </p:spTree>
    <p:extLst>
      <p:ext uri="{BB962C8B-B14F-4D97-AF65-F5344CB8AC3E}">
        <p14:creationId xmlns:p14="http://schemas.microsoft.com/office/powerpoint/2010/main" val="38615323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sz="2800" dirty="0">
                <a:cs typeface="B Titr" pitchFamily="2" charset="-78"/>
              </a:rPr>
              <a:t>بخش دوم-شرایط و آثار توثیق و فروش بار دریایی توسط فرمانده</a:t>
            </a:r>
            <a:r>
              <a:rPr lang="en-US" sz="2800" dirty="0">
                <a:cs typeface="B Titr" pitchFamily="2" charset="-78"/>
              </a:rPr>
              <a:t/>
            </a:r>
            <a:br>
              <a:rPr lang="en-US" sz="2800" dirty="0">
                <a:cs typeface="B Titr" pitchFamily="2" charset="-78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itchFamily="2" charset="-78"/>
              </a:rPr>
              <a:t>شرایط توثیق و فروش بار دریایی</a:t>
            </a:r>
          </a:p>
          <a:p>
            <a:pPr algn="ct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4-وام </a:t>
            </a:r>
            <a:r>
              <a:rPr lang="fa-IR" dirty="0">
                <a:cs typeface="B Nazanin" pitchFamily="2" charset="-78"/>
              </a:rPr>
              <a:t>حاصل از وثیقه گذاشتن کشتی و یا کرایه باربری تکافوی مخارج را ننماید(قسمت اول ماده 89 ) </a:t>
            </a:r>
          </a:p>
          <a:p>
            <a:pPr algn="r" rtl="1"/>
            <a:r>
              <a:rPr lang="fa-IR" dirty="0">
                <a:cs typeface="B Nazanin" pitchFamily="2" charset="-78"/>
              </a:rPr>
              <a:t>5-اخذ وام تنها از جانب فرمانده کشتی و در صورت غیبت یا عجز فرمانده از جانب </a:t>
            </a:r>
            <a:r>
              <a:rPr lang="fa-IR" dirty="0" smtClean="0">
                <a:cs typeface="B Nazanin" pitchFamily="2" charset="-78"/>
              </a:rPr>
              <a:t>جانشین </a:t>
            </a:r>
            <a:r>
              <a:rPr lang="fa-IR" dirty="0">
                <a:cs typeface="B Nazanin" pitchFamily="2" charset="-78"/>
              </a:rPr>
              <a:t>او </a:t>
            </a:r>
            <a:r>
              <a:rPr lang="fa-IR" dirty="0" smtClean="0">
                <a:cs typeface="B Nazanin" pitchFamily="2" charset="-78"/>
              </a:rPr>
              <a:t>(افسر اول ) امکان </a:t>
            </a:r>
            <a:r>
              <a:rPr lang="fa-IR" dirty="0">
                <a:cs typeface="B Nazanin" pitchFamily="2" charset="-78"/>
              </a:rPr>
              <a:t>پذیر است.(ماده 102)</a:t>
            </a:r>
          </a:p>
          <a:p>
            <a:pPr algn="r" rtl="1"/>
            <a:r>
              <a:rPr lang="fa-IR" dirty="0">
                <a:cs typeface="B Nazanin" pitchFamily="2" charset="-78"/>
              </a:rPr>
              <a:t>6-تحصیل وام به اعتبار کسب منافع احتمالی نباشد(ماده 103) </a:t>
            </a:r>
          </a:p>
          <a:p>
            <a:pPr algn="r" rtl="1"/>
            <a:r>
              <a:rPr lang="fa-IR" dirty="0">
                <a:cs typeface="B Nazanin" pitchFamily="2" charset="-78"/>
              </a:rPr>
              <a:t>7-وام درخواستی به اندازه میزان واقعی نیازمندی ها باشد</a:t>
            </a:r>
            <a:r>
              <a:rPr lang="fa-IR" dirty="0" smtClean="0">
                <a:cs typeface="B Nazanin" pitchFamily="2" charset="-78"/>
              </a:rPr>
              <a:t>.(بند2 ماده 89)</a:t>
            </a:r>
            <a:endParaRPr lang="en-US" dirty="0">
              <a:cs typeface="B Nazanin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749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Autofit/>
          </a:bodyPr>
          <a:lstStyle/>
          <a:p>
            <a:pPr algn="ctr" rtl="1"/>
            <a:r>
              <a:rPr lang="fa-IR" sz="4000" dirty="0">
                <a:cs typeface="B Titr" pitchFamily="2" charset="-78"/>
              </a:rPr>
              <a:t>تشریفات اخذ وام</a:t>
            </a:r>
            <a:r>
              <a:rPr lang="en-US" sz="4000" dirty="0">
                <a:cs typeface="B Titr" pitchFamily="2" charset="-78"/>
              </a:rPr>
              <a:t/>
            </a:r>
            <a:br>
              <a:rPr lang="en-US" sz="4000" dirty="0">
                <a:cs typeface="B Titr" pitchFamily="2" charset="-78"/>
              </a:rPr>
            </a:br>
            <a:endParaRPr lang="en-US" sz="40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b="1" dirty="0" smtClean="0">
                <a:cs typeface="B Nazanin" pitchFamily="2" charset="-78"/>
              </a:rPr>
              <a:t>1-</a:t>
            </a:r>
            <a:r>
              <a:rPr lang="fa-IR" dirty="0" smtClean="0">
                <a:cs typeface="B Nazanin" pitchFamily="2" charset="-78"/>
              </a:rPr>
              <a:t>تهیه و تنظیم صورت مجلسی با ذکر موجبات قرضه(بند 1 ماده 89)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2-امضای صورت مجلس فوق توسط افسران ارشد کشتی (بند 1 ماده 89)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3-مراتب فوق به اطلاع مالک کشتی رسیده و کسب تکلیف شود (بند 1 ماده89و ماده 93)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4-عدم تهیه مخارج مورد نیاز توسط مالک(بند 1 ماده 89)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5-در صورت توقف در بندر خارجی از مقامات کنسولی و در صورت عدم وجود نماینده کنسولی از مقامات صالح محلی و در صورت توقف کشتی در بنادر داخلی از دادستان یا نماینده اش کسب اجازه شود(بند 1 ماده 89)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6-تحصیل وام(بند 1 ماده 89)</a:t>
            </a:r>
          </a:p>
        </p:txBody>
      </p:sp>
    </p:spTree>
    <p:extLst>
      <p:ext uri="{BB962C8B-B14F-4D97-AF65-F5344CB8AC3E}">
        <p14:creationId xmlns:p14="http://schemas.microsoft.com/office/powerpoint/2010/main" val="15349692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sz="3200" dirty="0">
                <a:cs typeface="B Titr" pitchFamily="2" charset="-78"/>
              </a:rPr>
              <a:t>ضمانت اجرای عدم رعایت شرایط و تشریفات اخذ وام </a:t>
            </a:r>
            <a:r>
              <a:rPr lang="en-US" sz="3200" dirty="0">
                <a:cs typeface="B Titr" pitchFamily="2" charset="-78"/>
              </a:rPr>
              <a:t/>
            </a:r>
            <a:br>
              <a:rPr lang="en-US" sz="3200" dirty="0">
                <a:cs typeface="B Titr" pitchFamily="2" charset="-78"/>
              </a:rPr>
            </a:br>
            <a:endParaRPr lang="en-US" sz="32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1-مسئولیت مستقیم فرمانده در صورت وثیقه گذاشتن غیر موجه(ماده 94)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2-جبران خسارت های وارده در صورت تهیه و تنظیم صورت مخارج خلاف واقع(ماده94)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3-محکومیت به پرداخت جریمه نقدی مذکور در ماده 190(ماده 94)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4-تعقیب جزایی متخلف در صورت شمول عمل ارتکابی وی تحت عنوان مجرمانه </a:t>
            </a:r>
            <a:r>
              <a:rPr lang="fa-IR" dirty="0" smtClean="0">
                <a:cs typeface="B Nazanin" pitchFamily="2" charset="-78"/>
              </a:rPr>
              <a:t>دیگر، </a:t>
            </a:r>
            <a:r>
              <a:rPr lang="fa-IR" dirty="0" smtClean="0">
                <a:cs typeface="B Nazanin" pitchFamily="2" charset="-78"/>
              </a:rPr>
              <a:t>طبق قوانین جزایی مربوطه( ماده 190)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5-وام دهنده در صورتی که بداند یا بتواند اطلاع حاصل کند که فرمانده مجاز در اقدامات مذکور نیست مطالبات او از حقوق ممتاز نخواهد بود(بند5ماده 29)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6-در صورتی که به اعتبار منافع احتمالی تحصیل وام شده باشد وام دهنده فقط مستحق اصل وام(بدون مطالبه سود) خواهد بود.(ماده 103)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726442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cs typeface="B Titr" pitchFamily="2" charset="-78"/>
              </a:rPr>
              <a:t>آثار توثیق بار دریایی </a:t>
            </a:r>
            <a:endParaRPr lang="en-US" sz="36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1-ایجاد </a:t>
            </a:r>
            <a:r>
              <a:rPr lang="fa-IR" dirty="0">
                <a:cs typeface="B Nazanin" pitchFamily="2" charset="-78"/>
              </a:rPr>
              <a:t>حق ممتاز برای وام دهنده(بند 5 ماده 29)</a:t>
            </a:r>
            <a:endParaRPr lang="en-US" dirty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2-امکان واگذاری سند </a:t>
            </a:r>
            <a:r>
              <a:rPr lang="fa-IR" dirty="0">
                <a:cs typeface="B Nazanin" pitchFamily="2" charset="-78"/>
              </a:rPr>
              <a:t>وام در صورتی که به حواله کرد صادر شده باشد</a:t>
            </a:r>
            <a:r>
              <a:rPr lang="fa-IR" dirty="0" smtClean="0">
                <a:cs typeface="B Nazanin" pitchFamily="2" charset="-78"/>
              </a:rPr>
              <a:t>.(ماده 106)</a:t>
            </a:r>
            <a:endParaRPr lang="en-US" dirty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3-عدم </a:t>
            </a:r>
            <a:r>
              <a:rPr lang="fa-IR" dirty="0">
                <a:cs typeface="B Nazanin" pitchFamily="2" charset="-78"/>
              </a:rPr>
              <a:t>امکان استیفای طلب در صورت تلف مورد </a:t>
            </a:r>
            <a:r>
              <a:rPr lang="fa-IR" dirty="0" smtClean="0">
                <a:cs typeface="B Nazanin" pitchFamily="2" charset="-78"/>
              </a:rPr>
              <a:t>وثیقه(ماده 107)</a:t>
            </a:r>
            <a:endParaRPr lang="en-US" dirty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4-اگر </a:t>
            </a:r>
            <a:r>
              <a:rPr lang="fa-IR" dirty="0">
                <a:cs typeface="B Nazanin" pitchFamily="2" charset="-78"/>
              </a:rPr>
              <a:t>قسمتی از کالای مورد وثیقه پس از مخاطرات دریایی باقی بماند تا حدود مبلغی که از فروش کالای نجات یافته بدست آید پس از وضع مخارج پرداخت خواهد گردید.(ماده 108)</a:t>
            </a:r>
            <a:endParaRPr lang="en-US" dirty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5-مواد </a:t>
            </a:r>
            <a:r>
              <a:rPr lang="fa-IR" dirty="0">
                <a:cs typeface="B Nazanin" pitchFamily="2" charset="-78"/>
              </a:rPr>
              <a:t>109 و 110 در رابطه با </a:t>
            </a:r>
            <a:r>
              <a:rPr lang="fa-IR" b="1" dirty="0" smtClean="0">
                <a:cs typeface="B Nazanin" pitchFamily="2" charset="-78"/>
              </a:rPr>
              <a:t>«به </a:t>
            </a:r>
            <a:r>
              <a:rPr lang="fa-IR" b="1" dirty="0">
                <a:cs typeface="B Nazanin" pitchFamily="2" charset="-78"/>
              </a:rPr>
              <a:t>دریا ریخته شدن </a:t>
            </a:r>
            <a:r>
              <a:rPr lang="fa-IR" b="1" dirty="0" smtClean="0">
                <a:cs typeface="B Nazanin" pitchFamily="2" charset="-78"/>
              </a:rPr>
              <a:t>کالا» </a:t>
            </a:r>
            <a:r>
              <a:rPr lang="fa-IR" dirty="0">
                <a:cs typeface="B Nazanin" pitchFamily="2" charset="-78"/>
              </a:rPr>
              <a:t>و </a:t>
            </a:r>
            <a:r>
              <a:rPr lang="fa-IR" b="1" dirty="0" smtClean="0">
                <a:cs typeface="B Nazanin" pitchFamily="2" charset="-78"/>
              </a:rPr>
              <a:t>«بروز </a:t>
            </a:r>
            <a:r>
              <a:rPr lang="fa-IR" b="1" dirty="0">
                <a:cs typeface="B Nazanin" pitchFamily="2" charset="-78"/>
              </a:rPr>
              <a:t>خسارات مشترک </a:t>
            </a:r>
            <a:r>
              <a:rPr lang="fa-IR" b="1" dirty="0" smtClean="0">
                <a:cs typeface="B Nazanin" pitchFamily="2" charset="-78"/>
              </a:rPr>
              <a:t>دریایی» </a:t>
            </a:r>
            <a:r>
              <a:rPr lang="fa-IR" dirty="0">
                <a:cs typeface="B Nazanin" pitchFamily="2" charset="-78"/>
              </a:rPr>
              <a:t>حکم مشابه مندرج در ماده 108 را ارائه کرده اند.</a:t>
            </a:r>
            <a:endParaRPr lang="en-US" dirty="0">
              <a:cs typeface="B Nazanin" pitchFamily="2" charset="-78"/>
            </a:endParaRPr>
          </a:p>
          <a:p>
            <a:pPr algn="r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370016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 rtl="1"/>
            <a:r>
              <a:rPr lang="fa-IR" sz="4400" dirty="0" smtClean="0">
                <a:cs typeface="B Titr" pitchFamily="2" charset="-78"/>
              </a:rPr>
              <a:t>نتیجه گیری</a:t>
            </a:r>
            <a:endParaRPr lang="en-US" sz="44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با </a:t>
            </a:r>
            <a:r>
              <a:rPr lang="fa-IR" dirty="0">
                <a:cs typeface="B Nazanin" pitchFamily="2" charset="-78"/>
              </a:rPr>
              <a:t>توجه به مطالبی که در رابطه با وظایف و اختیارات </a:t>
            </a:r>
            <a:r>
              <a:rPr lang="fa-IR" dirty="0" smtClean="0">
                <a:cs typeface="B Nazanin" pitchFamily="2" charset="-78"/>
              </a:rPr>
              <a:t>فرمانده </a:t>
            </a:r>
            <a:r>
              <a:rPr lang="fa-IR" dirty="0">
                <a:cs typeface="B Nazanin" pitchFamily="2" charset="-78"/>
              </a:rPr>
              <a:t>کشتی در رابطه با توثیق و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فروش بار دریایی بررسی شد و نیز با نگاهی به لایحه اصلاحی قانون دریایی ایران در رابطه با وظایف فرمانده کشتی به عنوان نماینده مالک در طول دوره حمل بار و مسئولیت مالک کشتی در سالم رساندن بار دریایی به مقصد به نظر </a:t>
            </a:r>
            <a:r>
              <a:rPr lang="fa-IR" dirty="0" smtClean="0">
                <a:cs typeface="B Nazanin" pitchFamily="2" charset="-78"/>
              </a:rPr>
              <a:t>می رسد </a:t>
            </a:r>
            <a:r>
              <a:rPr lang="fa-IR" dirty="0">
                <a:cs typeface="B Nazanin" pitchFamily="2" charset="-78"/>
              </a:rPr>
              <a:t>به جز مواردی که دستور صریحی از سوی مالک کشتی یا نماینده مجاز او و یا فرستنده بار مبنی بر عدم اخذ وام یا فروش </a:t>
            </a:r>
            <a:r>
              <a:rPr lang="fa-IR" dirty="0" smtClean="0">
                <a:cs typeface="B Nazanin" pitchFamily="2" charset="-78"/>
              </a:rPr>
              <a:t>بار، </a:t>
            </a:r>
            <a:r>
              <a:rPr lang="fa-IR" dirty="0">
                <a:cs typeface="B Nazanin" pitchFamily="2" charset="-78"/>
              </a:rPr>
              <a:t>در باقی موارد حق فرمانده کشتی در توثیق و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فروش حقی ذو </a:t>
            </a:r>
            <a:r>
              <a:rPr lang="fa-IR" dirty="0" smtClean="0">
                <a:cs typeface="B Nazanin" pitchFamily="2" charset="-78"/>
              </a:rPr>
              <a:t>وجهین </a:t>
            </a:r>
            <a:r>
              <a:rPr lang="fa-IR" dirty="0">
                <a:cs typeface="B Nazanin" pitchFamily="2" charset="-78"/>
              </a:rPr>
              <a:t>بوده و آمیخته با تکلیف است البته با حصول شرایطی که به تفصیل پیش تر ذکر شد.</a:t>
            </a:r>
            <a:endParaRPr lang="en-US" dirty="0">
              <a:cs typeface="B Nazanin" pitchFamily="2" charset="-78"/>
            </a:endParaRPr>
          </a:p>
          <a:p>
            <a:pPr algn="r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569691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z="4400" dirty="0" smtClean="0">
                <a:cs typeface="B Titr" pitchFamily="2" charset="-78"/>
              </a:rPr>
              <a:t>منابع</a:t>
            </a:r>
            <a:endParaRPr lang="en-US" sz="44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الف-کتاب ها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آیوامی،پروفسورهاردی-حقوق </a:t>
            </a:r>
            <a:r>
              <a:rPr lang="fa-IR" dirty="0" smtClean="0">
                <a:cs typeface="B Nazanin" pitchFamily="2" charset="-78"/>
              </a:rPr>
              <a:t>دریایی(حقوق حمل و نقل </a:t>
            </a:r>
            <a:r>
              <a:rPr lang="fa-IR" dirty="0" smtClean="0">
                <a:cs typeface="B Nazanin" pitchFamily="2" charset="-78"/>
              </a:rPr>
              <a:t>دریایی کالا)مترجم:پورنوری،دکترمنصور-انتشارات </a:t>
            </a:r>
            <a:r>
              <a:rPr lang="fa-IR" dirty="0" smtClean="0">
                <a:cs typeface="B Nazanin" pitchFamily="2" charset="-78"/>
              </a:rPr>
              <a:t>مهد حقوق 1384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اعلایی فرد،دکتر محمد علی-حقوق دریایی(حمل و نقل بین المللی دریایی)انتشارات نخل دانش-1387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پورنوری،دکتر منصور-حقوق دریایی در دادگاه دریایی-انتشارات مهد حقوق-1383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نجفی اسفاد،دکتر مرتضی-حقوق دریایی بر پایه قانون دریایی ایران ومقررات بین المللی دریایی-انتشارات سمت 1387</a:t>
            </a: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25939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itchFamily="2" charset="-78"/>
              </a:rPr>
              <a:t>منابع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ب-مقالات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نجفی اسفاد،دکتر مرتضی-وثیقه و تلف مورد وثیقه در قانون دریایی ایران ومقایسه آن  با مبانی فقهی و حقوق مدنی-مجله دیدگاههای حقوقی-شماره 15و16-پاییز و زمستان 1378</a:t>
            </a:r>
          </a:p>
          <a:p>
            <a:pPr algn="r" rtl="1"/>
            <a:r>
              <a:rPr lang="fa-IR" dirty="0">
                <a:cs typeface="B Nazanin" pitchFamily="2" charset="-78"/>
              </a:rPr>
              <a:t>ج</a:t>
            </a:r>
            <a:r>
              <a:rPr lang="fa-IR" dirty="0" smtClean="0">
                <a:cs typeface="B Nazanin" pitchFamily="2" charset="-78"/>
              </a:rPr>
              <a:t>-سایت ها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پایگاه اطلاع رسانی دولت</a:t>
            </a:r>
          </a:p>
          <a:p>
            <a:pPr algn="l"/>
            <a:r>
              <a:rPr lang="en-US" dirty="0" smtClean="0">
                <a:cs typeface="B Nazanin" pitchFamily="2" charset="-78"/>
                <a:hlinkClick r:id="rId2"/>
              </a:rPr>
              <a:t>www.president.ir</a:t>
            </a:r>
            <a:endParaRPr lang="en-US" dirty="0" smtClean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مرکز پژوهش های مجلس</a:t>
            </a:r>
          </a:p>
          <a:p>
            <a:pPr algn="l"/>
            <a:r>
              <a:rPr lang="en-US" dirty="0" smtClean="0">
                <a:cs typeface="B Nazanin" pitchFamily="2" charset="-78"/>
                <a:hlinkClick r:id="rId3"/>
              </a:rPr>
              <a:t>www.rc.majles.ir</a:t>
            </a:r>
            <a:endParaRPr lang="en-US" dirty="0" smtClean="0">
              <a:cs typeface="B Nazanin" pitchFamily="2" charset="-78"/>
            </a:endParaRPr>
          </a:p>
          <a:p>
            <a:pPr algn="l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41250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فهرست مطالب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fa-IR" sz="2000" b="1" dirty="0" smtClean="0">
                <a:cs typeface="B Titr" pitchFamily="2" charset="-78"/>
              </a:rPr>
              <a:t>مقدمه </a:t>
            </a:r>
          </a:p>
          <a:p>
            <a:pPr algn="r" rtl="1"/>
            <a:r>
              <a:rPr lang="fa-IR" sz="2000" b="1" dirty="0" smtClean="0">
                <a:cs typeface="B Titr" pitchFamily="2" charset="-78"/>
              </a:rPr>
              <a:t>بخش اول-تعاریف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تعریف توثیق از منظر حقوق دریایی و مقایسه آن با حقوق مدنی 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تعریف فرمانده،مالک،مسئولیت مالک کشتی ،نمایندگی فرمانده از طرف مالک،متصدی حمل</a:t>
            </a:r>
          </a:p>
          <a:p>
            <a:pPr algn="r" rtl="1"/>
            <a:r>
              <a:rPr lang="fa-IR" sz="2000" b="1" dirty="0" smtClean="0">
                <a:cs typeface="B Titr" pitchFamily="2" charset="-78"/>
              </a:rPr>
              <a:t>بخش دوم-شرایط و آثار توثیق و فروش بار دریایی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شرایط توثیق و فروش بار دریایی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تشریفات اخذ وام 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ضمانت اجرای عدم رعایت شرایط و تشریفات 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آثار توثیق بار دریایی </a:t>
            </a:r>
          </a:p>
          <a:p>
            <a:pPr algn="r" rtl="1"/>
            <a:r>
              <a:rPr lang="fa-IR" sz="2000" b="1" dirty="0" smtClean="0">
                <a:cs typeface="B Titr" pitchFamily="2" charset="-78"/>
              </a:rPr>
              <a:t>نتیجه گیری</a:t>
            </a:r>
          </a:p>
          <a:p>
            <a:pPr algn="r" rtl="1"/>
            <a:r>
              <a:rPr lang="fa-IR" sz="2000" b="1" dirty="0" smtClean="0">
                <a:cs typeface="B Titr" pitchFamily="2" charset="-78"/>
              </a:rPr>
              <a:t>منابع</a:t>
            </a:r>
          </a:p>
          <a:p>
            <a:pPr algn="r" rtl="1"/>
            <a:endParaRPr lang="en-US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62357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itchFamily="2" charset="-78"/>
              </a:rPr>
              <a:t>مقدمه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fa-IR" sz="2400" dirty="0">
                <a:cs typeface="B Nazanin" pitchFamily="2" charset="-78"/>
              </a:rPr>
              <a:t>بر اساس مقررات قانون دریایی مصوب 1343 ایران فرمانده کشتی در غیاب مالک و به منظور تامین احتیاجات خود مجاز است تا کشتی و کرایه حمل و حتی بار دریایی را نزد مرتهن وثیقه بگذارد.اهمیت وظایف و اختیارات فرمانده کشتی تا جایی است که اکثریت قریب به اتفاق مواد لایحه اصلاحی قانون دریایی ایران تقدیمی به مجلس شورای اسلامی در تاریخ </a:t>
            </a:r>
            <a:r>
              <a:rPr lang="fa-IR" sz="2400" dirty="0" smtClean="0">
                <a:cs typeface="B Nazanin" pitchFamily="2" charset="-78"/>
              </a:rPr>
              <a:t>1390/08/22در </a:t>
            </a:r>
            <a:r>
              <a:rPr lang="fa-IR" sz="2400" dirty="0">
                <a:cs typeface="B Nazanin" pitchFamily="2" charset="-78"/>
              </a:rPr>
              <a:t>رابطه با وظایف و اختیارات فرمانده کشتی می باشد</a:t>
            </a:r>
            <a:r>
              <a:rPr lang="fa-IR" sz="2400" dirty="0" smtClean="0">
                <a:cs typeface="B Nazanin" pitchFamily="2" charset="-78"/>
              </a:rPr>
              <a:t>.</a:t>
            </a:r>
          </a:p>
          <a:p>
            <a:pPr algn="r" rtl="1"/>
            <a:r>
              <a:rPr lang="fa-IR" sz="2400" dirty="0" smtClean="0">
                <a:cs typeface="B Nazanin" pitchFamily="2" charset="-78"/>
              </a:rPr>
              <a:t>در </a:t>
            </a:r>
            <a:r>
              <a:rPr lang="fa-IR" sz="2400" dirty="0">
                <a:cs typeface="B Nazanin" pitchFamily="2" charset="-78"/>
              </a:rPr>
              <a:t>این تحقیق سعی بر آن است تا آن قسمت از وظایف و اختیارات فرمانده را که در رابطه با توثیق یا فروش بار دریایی است مورد بررسی قرار گیرد.</a:t>
            </a:r>
            <a:endParaRPr lang="en-US" sz="2400" dirty="0">
              <a:cs typeface="B Nazanin" pitchFamily="2" charset="-78"/>
            </a:endParaRPr>
          </a:p>
          <a:p>
            <a:pPr algn="r" rtl="1"/>
            <a:endParaRPr lang="en-US" sz="24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7413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sz="4400" dirty="0" smtClean="0">
                <a:cs typeface="B Titr" pitchFamily="2" charset="-78"/>
              </a:rPr>
              <a:t>بخش اول-تعاریف</a:t>
            </a:r>
            <a:endParaRPr lang="en-US" sz="44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cs typeface="B Titr" pitchFamily="2" charset="-78"/>
              </a:rPr>
              <a:t>تعریف توثیق از منظر قانون دریایی و مقایسه آن با قانون مدنی </a:t>
            </a:r>
            <a:endParaRPr lang="fa-IR" sz="3200" b="1" dirty="0" smtClean="0">
              <a:cs typeface="B Titr" pitchFamily="2" charset="-78"/>
            </a:endParaRPr>
          </a:p>
          <a:p>
            <a:pPr algn="r" rtl="1"/>
            <a:endParaRPr lang="en-US" sz="2000" dirty="0">
              <a:cs typeface="B Titr" pitchFamily="2" charset="-78"/>
            </a:endParaRPr>
          </a:p>
          <a:p>
            <a:pPr algn="r" rtl="1"/>
            <a:r>
              <a:rPr lang="fa-IR" b="1" dirty="0">
                <a:cs typeface="B Nazanin" pitchFamily="2" charset="-78"/>
              </a:rPr>
              <a:t>تعریف لغوی وثیقه</a:t>
            </a:r>
            <a:r>
              <a:rPr lang="fa-IR" dirty="0">
                <a:cs typeface="B Nazanin" pitchFamily="2" charset="-78"/>
              </a:rPr>
              <a:t>:وثیقه در لغت به معنی استوار و آنچه که به آن اعتماد شود گفته می شود </a:t>
            </a:r>
            <a:r>
              <a:rPr lang="fa-IR" dirty="0" smtClean="0">
                <a:cs typeface="B Nazanin" pitchFamily="2" charset="-78"/>
              </a:rPr>
              <a:t>.</a:t>
            </a:r>
          </a:p>
          <a:p>
            <a:pPr algn="r" rtl="1"/>
            <a:endParaRPr lang="en-US" dirty="0">
              <a:cs typeface="B Nazanin" pitchFamily="2" charset="-78"/>
            </a:endParaRPr>
          </a:p>
          <a:p>
            <a:pPr algn="r" rtl="1"/>
            <a:r>
              <a:rPr lang="fa-IR" b="1" dirty="0">
                <a:cs typeface="B Nazanin" pitchFamily="2" charset="-78"/>
              </a:rPr>
              <a:t>تعریف حقوقی</a:t>
            </a:r>
            <a:r>
              <a:rPr lang="fa-IR" dirty="0">
                <a:cs typeface="B Nazanin" pitchFamily="2" charset="-78"/>
              </a:rPr>
              <a:t>:به موجب ماده 771 قانون </a:t>
            </a:r>
            <a:r>
              <a:rPr lang="fa-IR" dirty="0" smtClean="0">
                <a:cs typeface="B Nazanin" pitchFamily="2" charset="-78"/>
              </a:rPr>
              <a:t>مدنی،</a:t>
            </a:r>
            <a:r>
              <a:rPr lang="en-US" dirty="0" smtClean="0">
                <a:cs typeface="B Nazanin" pitchFamily="2" charset="-78"/>
              </a:rPr>
              <a:t>”</a:t>
            </a:r>
            <a:r>
              <a:rPr lang="fa-IR" dirty="0" smtClean="0">
                <a:cs typeface="B Nazanin" pitchFamily="2" charset="-78"/>
              </a:rPr>
              <a:t>رهن </a:t>
            </a:r>
            <a:r>
              <a:rPr lang="fa-IR" dirty="0">
                <a:cs typeface="B Nazanin" pitchFamily="2" charset="-78"/>
              </a:rPr>
              <a:t>عقدی است که به موجب آن مدیون مالی را برای وثیقه به داین می دهد</a:t>
            </a:r>
            <a:r>
              <a:rPr lang="fa-IR" dirty="0" smtClean="0">
                <a:cs typeface="B Nazanin" pitchFamily="2" charset="-78"/>
              </a:rPr>
              <a:t>...</a:t>
            </a:r>
            <a:r>
              <a:rPr lang="en-US" dirty="0" smtClean="0">
                <a:cs typeface="B Nazanin" pitchFamily="2" charset="-78"/>
              </a:rPr>
              <a:t>”</a:t>
            </a:r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  <a:p>
            <a:pPr algn="r" rtl="1"/>
            <a:r>
              <a:rPr lang="fa-IR" dirty="0">
                <a:cs typeface="B Nazanin" pitchFamily="2" charset="-78"/>
              </a:rPr>
              <a:t>در قانون دریایی تعریفی از رهن داده نشده بلکه به شرایط آن پرداخته شده است</a:t>
            </a:r>
            <a:r>
              <a:rPr lang="fa-IR" dirty="0" smtClean="0">
                <a:cs typeface="B Nazanin" pitchFamily="2" charset="-78"/>
              </a:rPr>
              <a:t>.</a:t>
            </a:r>
          </a:p>
          <a:p>
            <a:pPr algn="r" rtl="1"/>
            <a:endParaRPr lang="en-US" dirty="0">
              <a:cs typeface="B Nazanin" pitchFamily="2" charset="-78"/>
            </a:endParaRPr>
          </a:p>
          <a:p>
            <a:pPr marL="0" indent="0" algn="r" rtl="1">
              <a:buNone/>
            </a:pPr>
            <a:endParaRPr lang="en-US" dirty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5867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a-IR" sz="3200" dirty="0">
                <a:cs typeface="B Titr" pitchFamily="2" charset="-78"/>
              </a:rPr>
              <a:t>تفاوت شرایط عقد رهن در قانون مدنی و قانون دریایی</a:t>
            </a:r>
            <a:r>
              <a:rPr lang="en-US" sz="3200" dirty="0">
                <a:cs typeface="B Titr" pitchFamily="2" charset="-78"/>
              </a:rPr>
              <a:t/>
            </a:r>
            <a:br>
              <a:rPr lang="en-US" sz="3200" dirty="0">
                <a:cs typeface="B Titr" pitchFamily="2" charset="-78"/>
              </a:rPr>
            </a:br>
            <a:endParaRPr lang="en-US" sz="32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endParaRPr lang="fa-IR" sz="3200" dirty="0" smtClean="0">
              <a:cs typeface="B Nazanin" pitchFamily="2" charset="-78"/>
            </a:endParaRPr>
          </a:p>
          <a:p>
            <a:pPr marL="0" indent="0" algn="ctr" rtl="1">
              <a:buNone/>
            </a:pPr>
            <a:endParaRPr lang="fa-IR" sz="3200" dirty="0">
              <a:cs typeface="B Nazanin" pitchFamily="2" charset="-78"/>
            </a:endParaRPr>
          </a:p>
          <a:p>
            <a:pPr algn="ctr" rtl="1"/>
            <a:r>
              <a:rPr lang="fa-IR" sz="3200" dirty="0">
                <a:cs typeface="B Nazanin" pitchFamily="2" charset="-78"/>
              </a:rPr>
              <a:t>قبض مال مرهونه به موجب قانون مدنی از جمله شرایط صحت آن است در حالی که به </a:t>
            </a:r>
            <a:r>
              <a:rPr lang="fa-IR" sz="3200" dirty="0" smtClean="0">
                <a:cs typeface="B Nazanin" pitchFamily="2" charset="-78"/>
              </a:rPr>
              <a:t>صراحت </a:t>
            </a:r>
            <a:r>
              <a:rPr lang="fa-IR" sz="3200" dirty="0">
                <a:cs typeface="B Nazanin" pitchFamily="2" charset="-78"/>
              </a:rPr>
              <a:t>ماده 42 قانون دریایی قبض شرط صحت رهن نیست</a:t>
            </a:r>
            <a:r>
              <a:rPr lang="fa-IR" sz="3200" dirty="0" smtClean="0">
                <a:cs typeface="B Nazanin" pitchFamily="2" charset="-78"/>
              </a:rPr>
              <a:t>.</a:t>
            </a:r>
          </a:p>
          <a:p>
            <a:pPr algn="ctr" rtl="1"/>
            <a:endParaRPr lang="en-US" sz="3200" dirty="0">
              <a:cs typeface="B Nazanin" pitchFamily="2" charset="-78"/>
            </a:endParaRPr>
          </a:p>
          <a:p>
            <a:pPr algn="ctr" rtl="1"/>
            <a:endParaRPr lang="en-US" sz="32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63353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Autofit/>
          </a:bodyPr>
          <a:lstStyle/>
          <a:p>
            <a:pPr algn="ctr" rtl="1"/>
            <a:r>
              <a:rPr lang="fa-IR" sz="2800" dirty="0">
                <a:cs typeface="B Titr" pitchFamily="2" charset="-78"/>
              </a:rPr>
              <a:t>تعریف فرمانده،مالک،مسئولیت مالک کشتی ،نمایندگی فرمانده از طرف مالک،متصدی </a:t>
            </a:r>
            <a:r>
              <a:rPr lang="fa-IR" sz="2800" dirty="0" smtClean="0">
                <a:cs typeface="B Titr" pitchFamily="2" charset="-78"/>
              </a:rPr>
              <a:t>حمل</a:t>
            </a:r>
            <a:r>
              <a:rPr lang="fa-IR" sz="2800" dirty="0">
                <a:cs typeface="B Titr" pitchFamily="2" charset="-78"/>
              </a:rPr>
              <a:t/>
            </a:r>
            <a:br>
              <a:rPr lang="fa-IR" sz="2800" dirty="0">
                <a:cs typeface="B Titr" pitchFamily="2" charset="-78"/>
              </a:rPr>
            </a:br>
            <a:endParaRPr lang="en-US" sz="28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b="1" dirty="0">
                <a:cs typeface="B Nazanin" pitchFamily="2" charset="-78"/>
              </a:rPr>
              <a:t>تعریف فرمانده:</a:t>
            </a:r>
            <a:endParaRPr lang="en-US" b="1" dirty="0">
              <a:cs typeface="B Nazanin" pitchFamily="2" charset="-78"/>
            </a:endParaRPr>
          </a:p>
          <a:p>
            <a:pPr algn="r" rtl="1"/>
            <a:r>
              <a:rPr lang="fa-IR" dirty="0">
                <a:cs typeface="B Nazanin" pitchFamily="2" charset="-78"/>
              </a:rPr>
              <a:t>در قانون مصوب دریایی 1343 از فرمانده تعریفی به عمل نیامده و صرفا به مسئولیت وی در مورد حمل بار پرداخته شده است</a:t>
            </a:r>
            <a:r>
              <a:rPr lang="fa-IR" dirty="0" smtClean="0">
                <a:cs typeface="B Nazanin" pitchFamily="2" charset="-78"/>
              </a:rPr>
              <a:t>.</a:t>
            </a:r>
          </a:p>
          <a:p>
            <a:pPr algn="r" rtl="1"/>
            <a:endParaRPr lang="en-US" dirty="0">
              <a:cs typeface="B Nazanin" pitchFamily="2" charset="-78"/>
            </a:endParaRPr>
          </a:p>
          <a:p>
            <a:pPr algn="r" rtl="1"/>
            <a:r>
              <a:rPr lang="fa-IR" dirty="0">
                <a:cs typeface="B Nazanin" pitchFamily="2" charset="-78"/>
              </a:rPr>
              <a:t>تعریف فرمانده در لایحه اصلاح قانون دریایی تقدیمی به مجلس  در تاریخ </a:t>
            </a:r>
            <a:r>
              <a:rPr lang="fa-IR" dirty="0" smtClean="0">
                <a:cs typeface="B Nazanin" pitchFamily="2" charset="-78"/>
              </a:rPr>
              <a:t>1390/08/22اینچنین </a:t>
            </a:r>
            <a:r>
              <a:rPr lang="fa-IR" dirty="0">
                <a:cs typeface="B Nazanin" pitchFamily="2" charset="-78"/>
              </a:rPr>
              <a:t>آمده است</a:t>
            </a:r>
            <a:r>
              <a:rPr lang="fa-IR" dirty="0" smtClean="0">
                <a:cs typeface="B Nazanin" pitchFamily="2" charset="-78"/>
              </a:rPr>
              <a:t>:</a:t>
            </a:r>
          </a:p>
          <a:p>
            <a:pPr algn="r" rtl="1"/>
            <a:endParaRPr lang="en-US" dirty="0">
              <a:cs typeface="B Nazanin" pitchFamily="2" charset="-78"/>
            </a:endParaRPr>
          </a:p>
          <a:p>
            <a:pPr algn="r" rtl="1"/>
            <a:r>
              <a:rPr lang="fa-IR" b="1" dirty="0">
                <a:cs typeface="B Nazanin" pitchFamily="2" charset="-78"/>
              </a:rPr>
              <a:t>بند الف ماده 81 اصلاحی-فرمانده </a:t>
            </a:r>
            <a:r>
              <a:rPr lang="fa-IR" dirty="0">
                <a:cs typeface="B Nazanin" pitchFamily="2" charset="-78"/>
              </a:rPr>
              <a:t>: فردی که به عنوان عالی ترین مقام کشتی </a:t>
            </a:r>
            <a:r>
              <a:rPr lang="fa-IR" dirty="0" smtClean="0">
                <a:cs typeface="B Nazanin" pitchFamily="2" charset="-78"/>
              </a:rPr>
              <a:t>محسوب </a:t>
            </a:r>
            <a:r>
              <a:rPr lang="fa-IR" dirty="0">
                <a:cs typeface="B Nazanin" pitchFamily="2" charset="-78"/>
              </a:rPr>
              <a:t>می شود و بر طبق مقررات این فصل مسئولیت اداره امور و هدایت کشتی را از جهات مختلف فنی،دریانوردی،کارکنان و خدمه،بار و مسافر و انجام سایر وظایف قانونی بر عهده دارد.</a:t>
            </a:r>
            <a:endParaRPr lang="en-US" dirty="0">
              <a:cs typeface="B Nazanin" pitchFamily="2" charset="-78"/>
            </a:endParaRPr>
          </a:p>
          <a:p>
            <a:pPr algn="r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9163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itchFamily="2" charset="-78"/>
              </a:rPr>
              <a:t>ادامه تعاریف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b="1" dirty="0" smtClean="0">
                <a:cs typeface="B Nazanin" pitchFamily="2" charset="-78"/>
              </a:rPr>
              <a:t>بند </a:t>
            </a:r>
            <a:r>
              <a:rPr lang="fa-IR" b="1" dirty="0">
                <a:cs typeface="B Nazanin" pitchFamily="2" charset="-78"/>
              </a:rPr>
              <a:t>الف ماده 82 اصلاحی</a:t>
            </a:r>
            <a:r>
              <a:rPr lang="fa-IR" dirty="0">
                <a:cs typeface="B Nazanin" pitchFamily="2" charset="-78"/>
              </a:rPr>
              <a:t>-فرماندهی کشتی بر عهده فردی است که از طرف مالک به این سمت گمارده می شود</a:t>
            </a:r>
            <a:r>
              <a:rPr lang="fa-IR" dirty="0" smtClean="0">
                <a:cs typeface="B Nazanin" pitchFamily="2" charset="-78"/>
              </a:rPr>
              <a:t>.</a:t>
            </a:r>
          </a:p>
          <a:p>
            <a:pPr algn="r" rtl="1"/>
            <a:endParaRPr lang="fa-IR" dirty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  <a:p>
            <a:pPr algn="r" rtl="1"/>
            <a:r>
              <a:rPr lang="fa-IR" b="1" dirty="0">
                <a:cs typeface="B Nazanin" pitchFamily="2" charset="-78"/>
              </a:rPr>
              <a:t>بند پ ماده 81 اصلاحی-مالک</a:t>
            </a:r>
            <a:r>
              <a:rPr lang="fa-IR" dirty="0">
                <a:cs typeface="B Nazanin" pitchFamily="2" charset="-78"/>
              </a:rPr>
              <a:t>:هر شخص حقیقی یا حقوقی که نام او به عنوان مالک در دفتر ثبت کشتی ها در سازمان بنادر و دریا نوردی ثبت شده است،مگر در مواردی که خلاف این امر به اثبات برسد.</a:t>
            </a:r>
            <a:endParaRPr lang="en-US" dirty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89312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 rtl="1"/>
            <a:r>
              <a:rPr lang="fa-IR" dirty="0" smtClean="0">
                <a:cs typeface="B Titr" pitchFamily="2" charset="-78"/>
              </a:rPr>
              <a:t>ادامه تعاریف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b="1" dirty="0">
                <a:cs typeface="B Nazanin" pitchFamily="2" charset="-78"/>
              </a:rPr>
              <a:t>ماده 69-مسئولیت مالک </a:t>
            </a:r>
            <a:r>
              <a:rPr lang="fa-IR" b="1" dirty="0" smtClean="0">
                <a:cs typeface="B Nazanin" pitchFamily="2" charset="-78"/>
              </a:rPr>
              <a:t>کشتی</a:t>
            </a:r>
            <a:r>
              <a:rPr lang="fa-IR" dirty="0" smtClean="0">
                <a:cs typeface="B Nazanin" pitchFamily="2" charset="-78"/>
              </a:rPr>
              <a:t>–مالک </a:t>
            </a:r>
            <a:r>
              <a:rPr lang="fa-IR" dirty="0">
                <a:cs typeface="B Nazanin" pitchFamily="2" charset="-78"/>
              </a:rPr>
              <a:t>کشتی شخصا مسئول اعمال و تعهدات و قصور و خطاهای خود و نیز مسئول عملیات فرمانده و قراردادهایی است که وی ضمن انجام وظایف خود منعقد می کند.مالک کشتی همچنین مسئول عملیات کارکنان کشتی و ماموران مجازی که از طرف او </a:t>
            </a:r>
            <a:r>
              <a:rPr lang="fa-IR">
                <a:cs typeface="B Nazanin" pitchFamily="2" charset="-78"/>
              </a:rPr>
              <a:t>به </a:t>
            </a:r>
            <a:r>
              <a:rPr lang="fa-IR" smtClean="0">
                <a:cs typeface="B Nazanin" pitchFamily="2" charset="-78"/>
              </a:rPr>
              <a:t>خدمت </a:t>
            </a:r>
            <a:r>
              <a:rPr lang="fa-IR" dirty="0">
                <a:cs typeface="B Nazanin" pitchFamily="2" charset="-78"/>
              </a:rPr>
              <a:t>در کشتی گمارده شده اند خواهد بود</a:t>
            </a:r>
            <a:r>
              <a:rPr lang="fa-IR" dirty="0" smtClean="0">
                <a:cs typeface="B Nazanin" pitchFamily="2" charset="-78"/>
              </a:rPr>
              <a:t>.</a:t>
            </a:r>
          </a:p>
          <a:p>
            <a:pPr algn="r" rtl="1"/>
            <a:r>
              <a:rPr lang="fa-IR" b="1" dirty="0">
                <a:cs typeface="B Nazanin" pitchFamily="2" charset="-78"/>
              </a:rPr>
              <a:t>ماده 73-عزل فرمانده</a:t>
            </a:r>
            <a:r>
              <a:rPr lang="fa-IR" dirty="0">
                <a:cs typeface="B Nazanin" pitchFamily="2" charset="-78"/>
              </a:rPr>
              <a:t>:در صورت نبودن قرارداد خاص مالک کشتی می تواند در هر موقع به خدمت فرمانده خاتمه دهد</a:t>
            </a:r>
            <a:r>
              <a:rPr lang="fa-IR" dirty="0" smtClean="0">
                <a:cs typeface="B Nazanin" pitchFamily="2" charset="-78"/>
              </a:rPr>
              <a:t>.</a:t>
            </a:r>
            <a:endParaRPr lang="en-US" dirty="0">
              <a:cs typeface="B Nazanin" pitchFamily="2" charset="-78"/>
            </a:endParaRPr>
          </a:p>
          <a:p>
            <a:pPr algn="r" rtl="1"/>
            <a:r>
              <a:rPr lang="fa-IR" b="1" dirty="0">
                <a:cs typeface="B Nazanin" pitchFamily="2" charset="-78"/>
              </a:rPr>
              <a:t>ماده </a:t>
            </a:r>
            <a:r>
              <a:rPr lang="fa-IR" b="1" dirty="0" smtClean="0">
                <a:cs typeface="B Nazanin" pitchFamily="2" charset="-78"/>
              </a:rPr>
              <a:t>111-متصدی حمل</a:t>
            </a:r>
            <a:r>
              <a:rPr lang="fa-IR" dirty="0" smtClean="0">
                <a:cs typeface="B Nazanin" pitchFamily="2" charset="-78"/>
              </a:rPr>
              <a:t>:عبارت </a:t>
            </a:r>
            <a:r>
              <a:rPr lang="fa-IR" dirty="0">
                <a:cs typeface="B Nazanin" pitchFamily="2" charset="-78"/>
              </a:rPr>
              <a:t>است از مالک یا مستاجر و یا تجهیز کننده کشتی که طرف قرارداد حمل واقع می شود.</a:t>
            </a:r>
            <a:endParaRPr lang="en-US" dirty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416535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Titr" pitchFamily="2" charset="-78"/>
              </a:rPr>
              <a:t>ادامه تعاریف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b="1" dirty="0" smtClean="0">
                <a:cs typeface="B Nazanin" pitchFamily="2" charset="-78"/>
              </a:rPr>
              <a:t>ماده </a:t>
            </a:r>
            <a:r>
              <a:rPr lang="fa-IR" b="1" dirty="0">
                <a:cs typeface="B Nazanin" pitchFamily="2" charset="-78"/>
              </a:rPr>
              <a:t>105 اصلاحی-نمایندگی فرمانده از طرف مالک </a:t>
            </a:r>
            <a:r>
              <a:rPr lang="fa-IR" b="1" dirty="0" smtClean="0">
                <a:cs typeface="B Nazanin" pitchFamily="2" charset="-78"/>
              </a:rPr>
              <a:t>کشتی</a:t>
            </a:r>
            <a:r>
              <a:rPr lang="fa-IR" dirty="0" smtClean="0">
                <a:cs typeface="B Nazanin" pitchFamily="2" charset="-78"/>
              </a:rPr>
              <a:t>: </a:t>
            </a:r>
            <a:r>
              <a:rPr lang="fa-IR" dirty="0">
                <a:cs typeface="B Nazanin" pitchFamily="2" charset="-78"/>
              </a:rPr>
              <a:t>فرمانده در غیاب مالک ،نماینده مالک کشتی محسوب میشود و در حدود اختیارات تفویض شده از سوی وی و الزامات قانونی و عرف، اقدامات لازم را برای کشتی و سفر دریایی </a:t>
            </a:r>
            <a:r>
              <a:rPr lang="fa-IR">
                <a:cs typeface="B Nazanin" pitchFamily="2" charset="-78"/>
              </a:rPr>
              <a:t>انجام </a:t>
            </a:r>
            <a:r>
              <a:rPr lang="fa-IR" smtClean="0">
                <a:cs typeface="B Nazanin" pitchFamily="2" charset="-78"/>
              </a:rPr>
              <a:t>می دهد.ایجاد </a:t>
            </a:r>
            <a:r>
              <a:rPr lang="fa-IR" dirty="0">
                <a:cs typeface="B Nazanin" pitchFamily="2" charset="-78"/>
              </a:rPr>
              <a:t>محدودیت در این نمایندگی در برابر اشخاص ثالثی که با حسن نیت اقدام نموده اند،قابل استناد نیست. فرمانده باید در طول سفر دریایی اقدامات لازم را در جهت صرفه و صلاح مالک </a:t>
            </a:r>
            <a:r>
              <a:rPr lang="fa-IR" dirty="0" smtClean="0">
                <a:cs typeface="B Nazanin" pitchFamily="2" charset="-78"/>
              </a:rPr>
              <a:t>و </a:t>
            </a:r>
            <a:r>
              <a:rPr lang="fa-IR" dirty="0">
                <a:cs typeface="B Nazanin" pitchFamily="2" charset="-78"/>
              </a:rPr>
              <a:t>اشخاص ثالث در این قانون در ارتباط با کشتی ،مسافرو بار انجام دهد.</a:t>
            </a:r>
            <a:endParaRPr lang="en-US" dirty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60289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267</TotalTime>
  <Words>1373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PowerPoint Presentation</vt:lpstr>
      <vt:lpstr>فهرست مطالب</vt:lpstr>
      <vt:lpstr>مقدمه</vt:lpstr>
      <vt:lpstr>بخش اول-تعاریف</vt:lpstr>
      <vt:lpstr>تفاوت شرایط عقد رهن در قانون مدنی و قانون دریایی </vt:lpstr>
      <vt:lpstr>تعریف فرمانده،مالک،مسئولیت مالک کشتی ،نمایندگی فرمانده از طرف مالک،متصدی حمل </vt:lpstr>
      <vt:lpstr>ادامه تعاریف</vt:lpstr>
      <vt:lpstr>ادامه تعاریف</vt:lpstr>
      <vt:lpstr>ادامه تعاریف</vt:lpstr>
      <vt:lpstr>بخش دوم-شرایط و آثار توثیق و فروش بار دریایی توسط فرمانده </vt:lpstr>
      <vt:lpstr>بخش دوم-شرایط و آثار توثیق و فروش بار دریایی توسط فرمانده </vt:lpstr>
      <vt:lpstr>تشریفات اخذ وام </vt:lpstr>
      <vt:lpstr>ضمانت اجرای عدم رعایت شرایط و تشریفات اخذ وام  </vt:lpstr>
      <vt:lpstr>آثار توثیق بار دریایی </vt:lpstr>
      <vt:lpstr>نتیجه گیری</vt:lpstr>
      <vt:lpstr>منابع</vt:lpstr>
      <vt:lpstr>منابع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mja</dc:creator>
  <cp:lastModifiedBy>Ali</cp:lastModifiedBy>
  <cp:revision>23</cp:revision>
  <dcterms:created xsi:type="dcterms:W3CDTF">2012-04-30T08:32:58Z</dcterms:created>
  <dcterms:modified xsi:type="dcterms:W3CDTF">2012-05-07T22:19:44Z</dcterms:modified>
</cp:coreProperties>
</file>