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55" r:id="rId1"/>
    <p:sldMasterId id="2147484046" r:id="rId2"/>
  </p:sldMasterIdLst>
  <p:notesMasterIdLst>
    <p:notesMasterId r:id="rId21"/>
  </p:notesMasterIdLst>
  <p:sldIdLst>
    <p:sldId id="286" r:id="rId3"/>
    <p:sldId id="285" r:id="rId4"/>
    <p:sldId id="284" r:id="rId5"/>
    <p:sldId id="257" r:id="rId6"/>
    <p:sldId id="258" r:id="rId7"/>
    <p:sldId id="259" r:id="rId8"/>
    <p:sldId id="260" r:id="rId9"/>
    <p:sldId id="261" r:id="rId10"/>
    <p:sldId id="262" r:id="rId11"/>
    <p:sldId id="266" r:id="rId12"/>
    <p:sldId id="267" r:id="rId13"/>
    <p:sldId id="268" r:id="rId14"/>
    <p:sldId id="282" r:id="rId15"/>
    <p:sldId id="269" r:id="rId16"/>
    <p:sldId id="270" r:id="rId17"/>
    <p:sldId id="271" r:id="rId18"/>
    <p:sldId id="272" r:id="rId19"/>
    <p:sldId id="276" r:id="rId20"/>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8F8F8"/>
    <a:srgbClr val="000000"/>
    <a:srgbClr val="FFFF66"/>
    <a:srgbClr val="FF0000"/>
    <a:srgbClr val="0000FF"/>
    <a:srgbClr val="CC66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horzBarState="maximized">
    <p:restoredLeft sz="88162" autoAdjust="0"/>
    <p:restoredTop sz="94604" autoAdjust="0"/>
  </p:normalViewPr>
  <p:slideViewPr>
    <p:cSldViewPr>
      <p:cViewPr varScale="1">
        <p:scale>
          <a:sx n="110" d="100"/>
          <a:sy n="110" d="100"/>
        </p:scale>
        <p:origin x="111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82802-38E5-446E-814B-A9D7EFA8B72E}" type="datetimeFigureOut">
              <a:rPr lang="en-US" smtClean="0"/>
              <a:t>8/11/2025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C4EBB-5392-421B-9CA9-DD17721E2016}" type="slidenum">
              <a:rPr lang="en-US" smtClean="0"/>
              <a:t>‹#›</a:t>
            </a:fld>
            <a:endParaRPr lang="en-US"/>
          </a:p>
        </p:txBody>
      </p:sp>
    </p:spTree>
    <p:extLst>
      <p:ext uri="{BB962C8B-B14F-4D97-AF65-F5344CB8AC3E}">
        <p14:creationId xmlns:p14="http://schemas.microsoft.com/office/powerpoint/2010/main" val="260023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95618" name="Group 2">
            <a:extLst>
              <a:ext uri="{FF2B5EF4-FFF2-40B4-BE49-F238E27FC236}">
                <a16:creationId xmlns:a16="http://schemas.microsoft.com/office/drawing/2014/main" id="{3C813E5D-1EF8-5F6F-1630-172E1FB304EE}"/>
              </a:ext>
            </a:extLst>
          </p:cNvPr>
          <p:cNvGrpSpPr>
            <a:grpSpLocks/>
          </p:cNvGrpSpPr>
          <p:nvPr/>
        </p:nvGrpSpPr>
        <p:grpSpPr bwMode="auto">
          <a:xfrm>
            <a:off x="0" y="0"/>
            <a:ext cx="5867400" cy="6858000"/>
            <a:chOff x="0" y="0"/>
            <a:chExt cx="3696" cy="4320"/>
          </a:xfrm>
        </p:grpSpPr>
        <p:sp>
          <p:nvSpPr>
            <p:cNvPr id="495619" name="Rectangle 3">
              <a:extLst>
                <a:ext uri="{FF2B5EF4-FFF2-40B4-BE49-F238E27FC236}">
                  <a16:creationId xmlns:a16="http://schemas.microsoft.com/office/drawing/2014/main" id="{890CE8C1-4440-089B-FFBD-C44E9CD29F42}"/>
                </a:ext>
              </a:extLst>
            </p:cNvPr>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GB" altLang="en-US" sz="2400">
                <a:latin typeface="Times New Roman" panose="02020603050405020304" pitchFamily="18" charset="0"/>
              </a:endParaRPr>
            </a:p>
          </p:txBody>
        </p:sp>
        <p:sp>
          <p:nvSpPr>
            <p:cNvPr id="495620" name="AutoShape 4">
              <a:extLst>
                <a:ext uri="{FF2B5EF4-FFF2-40B4-BE49-F238E27FC236}">
                  <a16:creationId xmlns:a16="http://schemas.microsoft.com/office/drawing/2014/main" id="{EDD138D8-4FF7-6AA1-D909-EAC8C4D2853A}"/>
                </a:ext>
              </a:extLst>
            </p:cNvPr>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GB" altLang="en-US" sz="2400">
                <a:latin typeface="Times New Roman" panose="02020603050405020304" pitchFamily="18" charset="0"/>
              </a:endParaRPr>
            </a:p>
          </p:txBody>
        </p:sp>
      </p:grpSp>
      <p:grpSp>
        <p:nvGrpSpPr>
          <p:cNvPr id="495621" name="Group 5">
            <a:extLst>
              <a:ext uri="{FF2B5EF4-FFF2-40B4-BE49-F238E27FC236}">
                <a16:creationId xmlns:a16="http://schemas.microsoft.com/office/drawing/2014/main" id="{0A85321F-DE23-7F61-E53E-44A3CF5300BD}"/>
              </a:ext>
            </a:extLst>
          </p:cNvPr>
          <p:cNvGrpSpPr>
            <a:grpSpLocks/>
          </p:cNvGrpSpPr>
          <p:nvPr/>
        </p:nvGrpSpPr>
        <p:grpSpPr bwMode="auto">
          <a:xfrm>
            <a:off x="3632200" y="4889500"/>
            <a:ext cx="4876800" cy="319088"/>
            <a:chOff x="2288" y="3080"/>
            <a:chExt cx="3072" cy="201"/>
          </a:xfrm>
        </p:grpSpPr>
        <p:sp>
          <p:nvSpPr>
            <p:cNvPr id="495622" name="AutoShape 6">
              <a:extLst>
                <a:ext uri="{FF2B5EF4-FFF2-40B4-BE49-F238E27FC236}">
                  <a16:creationId xmlns:a16="http://schemas.microsoft.com/office/drawing/2014/main" id="{2B4FE7F0-FFE7-BD54-DA0C-9B8349B8495A}"/>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5623" name="AutoShape 7">
              <a:extLst>
                <a:ext uri="{FF2B5EF4-FFF2-40B4-BE49-F238E27FC236}">
                  <a16:creationId xmlns:a16="http://schemas.microsoft.com/office/drawing/2014/main" id="{9A277A18-10B8-7CC8-91EA-02E34E73A2FA}"/>
                </a:ext>
              </a:extLst>
            </p:cNvPr>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95624" name="Rectangle 8">
            <a:extLst>
              <a:ext uri="{FF2B5EF4-FFF2-40B4-BE49-F238E27FC236}">
                <a16:creationId xmlns:a16="http://schemas.microsoft.com/office/drawing/2014/main" id="{40F99037-FC28-5F13-F25F-2393524E4163}"/>
              </a:ext>
            </a:extLst>
          </p:cNvPr>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lvl="0"/>
            <a:r>
              <a:rPr lang="en-GB" altLang="en-US" noProof="0"/>
              <a:t>Click to edit Master subtitle style</a:t>
            </a:r>
          </a:p>
        </p:txBody>
      </p:sp>
      <p:sp>
        <p:nvSpPr>
          <p:cNvPr id="495625" name="Rectangle 9">
            <a:extLst>
              <a:ext uri="{FF2B5EF4-FFF2-40B4-BE49-F238E27FC236}">
                <a16:creationId xmlns:a16="http://schemas.microsoft.com/office/drawing/2014/main" id="{39D058AF-DD4E-A1AA-B822-8E501018C2C4}"/>
              </a:ext>
            </a:extLst>
          </p:cNvPr>
          <p:cNvSpPr>
            <a:spLocks noGrp="1" noChangeArrowheads="1"/>
          </p:cNvSpPr>
          <p:nvPr>
            <p:ph type="dt" sz="quarter" idx="2"/>
          </p:nvPr>
        </p:nvSpPr>
        <p:spPr/>
        <p:txBody>
          <a:bodyPr/>
          <a:lstStyle>
            <a:lvl1pPr>
              <a:defRPr>
                <a:solidFill>
                  <a:schemeClr val="bg1"/>
                </a:solidFill>
              </a:defRPr>
            </a:lvl1pPr>
          </a:lstStyle>
          <a:p>
            <a:endParaRPr lang="en-GB" altLang="en-US"/>
          </a:p>
        </p:txBody>
      </p:sp>
      <p:sp>
        <p:nvSpPr>
          <p:cNvPr id="495626" name="Rectangle 10">
            <a:extLst>
              <a:ext uri="{FF2B5EF4-FFF2-40B4-BE49-F238E27FC236}">
                <a16:creationId xmlns:a16="http://schemas.microsoft.com/office/drawing/2014/main" id="{336A7E79-3F9D-CCF8-C0DA-0FCEB8BA6015}"/>
              </a:ext>
            </a:extLst>
          </p:cNvPr>
          <p:cNvSpPr>
            <a:spLocks noGrp="1" noChangeArrowheads="1"/>
          </p:cNvSpPr>
          <p:nvPr>
            <p:ph type="ftr" sz="quarter" idx="3"/>
          </p:nvPr>
        </p:nvSpPr>
        <p:spPr/>
        <p:txBody>
          <a:bodyPr/>
          <a:lstStyle>
            <a:lvl1pPr algn="r">
              <a:defRPr/>
            </a:lvl1pPr>
          </a:lstStyle>
          <a:p>
            <a:endParaRPr lang="en-GB" altLang="en-US"/>
          </a:p>
        </p:txBody>
      </p:sp>
      <p:sp>
        <p:nvSpPr>
          <p:cNvPr id="495627" name="Rectangle 11">
            <a:extLst>
              <a:ext uri="{FF2B5EF4-FFF2-40B4-BE49-F238E27FC236}">
                <a16:creationId xmlns:a16="http://schemas.microsoft.com/office/drawing/2014/main" id="{6DFB4C21-CBF0-2D25-BB98-A85A502F7C8A}"/>
              </a:ext>
            </a:extLst>
          </p:cNvPr>
          <p:cNvSpPr>
            <a:spLocks noGrp="1" noChangeArrowheads="1"/>
          </p:cNvSpPr>
          <p:nvPr>
            <p:ph type="sldNum" sz="quarter" idx="4"/>
          </p:nvPr>
        </p:nvSpPr>
        <p:spPr>
          <a:xfrm>
            <a:off x="76200" y="6248400"/>
            <a:ext cx="587375" cy="488950"/>
          </a:xfrm>
        </p:spPr>
        <p:txBody>
          <a:bodyPr anchorCtr="0"/>
          <a:lstStyle>
            <a:lvl1pPr>
              <a:defRPr/>
            </a:lvl1pPr>
          </a:lstStyle>
          <a:p>
            <a:fld id="{F58EFB2D-A3CE-4723-B697-E5750FCC58F9}" type="slidenum">
              <a:rPr lang="ar-SA" altLang="en-US"/>
              <a:pPr/>
              <a:t>‹#›</a:t>
            </a:fld>
            <a:endParaRPr lang="en-GB" altLang="en-US"/>
          </a:p>
        </p:txBody>
      </p:sp>
      <p:sp>
        <p:nvSpPr>
          <p:cNvPr id="495628" name="AutoShape 12">
            <a:extLst>
              <a:ext uri="{FF2B5EF4-FFF2-40B4-BE49-F238E27FC236}">
                <a16:creationId xmlns:a16="http://schemas.microsoft.com/office/drawing/2014/main" id="{BA574FC3-3689-A1BE-2A83-FBD4242E8FA0}"/>
              </a:ext>
            </a:extLst>
          </p:cNvPr>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GB" altLang="en-US" noProof="0"/>
              <a:t>Click to edit Master title style</a:t>
            </a:r>
          </a:p>
        </p:txBody>
      </p:sp>
      <p:sp>
        <p:nvSpPr>
          <p:cNvPr id="2" name="Rectangle 1">
            <a:extLst>
              <a:ext uri="{FF2B5EF4-FFF2-40B4-BE49-F238E27FC236}">
                <a16:creationId xmlns:a16="http://schemas.microsoft.com/office/drawing/2014/main" id="{90360FEC-ADBA-6D2E-DDE8-0DBDB63912F4}"/>
              </a:ext>
            </a:extLst>
          </p:cNvPr>
          <p:cNvSpPr/>
          <p:nvPr userDrawn="1"/>
        </p:nvSpPr>
        <p:spPr>
          <a:xfrm rot="5400000">
            <a:off x="8588188" y="5506108"/>
            <a:ext cx="2088232" cy="615553"/>
          </a:xfrm>
          <a:prstGeom prst="rect">
            <a:avLst/>
          </a:prstGeom>
        </p:spPr>
        <p:txBody>
          <a:bodyPr wrap="square">
            <a:spAutoFit/>
          </a:bodyPr>
          <a:lstStyle/>
          <a:p>
            <a:pPr>
              <a:defRPr/>
            </a:pPr>
            <a:r>
              <a:rPr lang="en-US" sz="1600" b="1" dirty="0">
                <a:latin typeface="Times New Roman" panose="02020603050405020304" pitchFamily="18" charset="0"/>
                <a:cs typeface="Times New Roman" panose="02020603050405020304" pitchFamily="18" charset="0"/>
              </a:rPr>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w</a:t>
            </a:r>
            <a:r>
              <a:rPr lang="en-US" b="1" dirty="0">
                <a:latin typeface="Times New Roman" panose="02020603050405020304" pitchFamily="18" charset="0"/>
                <a:cs typeface="Times New Roman" panose="02020603050405020304" pitchFamily="18" charset="0"/>
              </a:rPr>
              <a:t>ww.Ravanpoint.ir</a:t>
            </a:r>
            <a:endParaRPr lang="en-GB"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95628"/>
                                        </p:tgtEl>
                                        <p:attrNameLst>
                                          <p:attrName>style.visibility</p:attrName>
                                        </p:attrNameLst>
                                      </p:cBhvr>
                                      <p:to>
                                        <p:strVal val="visible"/>
                                      </p:to>
                                    </p:set>
                                    <p:animEffect transition="in" filter="fade">
                                      <p:cBhvr>
                                        <p:cTn id="7" dur="1000">
                                          <p:stCondLst>
                                            <p:cond delay="0"/>
                                          </p:stCondLst>
                                        </p:cTn>
                                        <p:tgtEl>
                                          <p:spTgt spid="495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95624">
                                            <p:txEl>
                                              <p:pRg st="0" end="0"/>
                                            </p:txEl>
                                          </p:spTgt>
                                        </p:tgtEl>
                                        <p:attrNameLst>
                                          <p:attrName>style.visibility</p:attrName>
                                        </p:attrNameLst>
                                      </p:cBhvr>
                                      <p:to>
                                        <p:strVal val="visible"/>
                                      </p:to>
                                    </p:set>
                                    <p:animEffect transition="in" filter="fade">
                                      <p:cBhvr>
                                        <p:cTn id="12" dur="500">
                                          <p:stCondLst>
                                            <p:cond delay="0"/>
                                          </p:stCondLst>
                                        </p:cTn>
                                        <p:tgtEl>
                                          <p:spTgt spid="4956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4"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495624"/>
                        </p:tgtEl>
                        <p:attrNameLst>
                          <p:attrName>style.visibility</p:attrName>
                        </p:attrNameLst>
                      </p:cBhvr>
                      <p:to>
                        <p:strVal val="visible"/>
                      </p:to>
                    </p:set>
                    <p:animEffect transition="in" filter="fade">
                      <p:cBhvr>
                        <p:cTn dur="500">
                          <p:stCondLst>
                            <p:cond delay="0"/>
                          </p:stCondLst>
                        </p:cTn>
                        <p:tgtEl>
                          <p:spTgt spid="495624"/>
                        </p:tgtEl>
                      </p:cBhvr>
                    </p:animEffect>
                  </p:childTnLst>
                </p:cTn>
              </p:par>
            </p:tnLst>
          </p:tmpl>
        </p:tmplLst>
      </p:bldP>
      <p:bldP spid="49562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570C-4FBB-9E17-1A55-0CFE0141D4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29FCC2-8ADF-1006-BE7F-2C3108D200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EB390-3826-127A-4198-79652F701959}"/>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1AFC7535-648F-8966-AC43-DDA17E2180C4}"/>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EB108A07-44D2-A875-851E-791045BB4119}"/>
              </a:ext>
            </a:extLst>
          </p:cNvPr>
          <p:cNvSpPr>
            <a:spLocks noGrp="1"/>
          </p:cNvSpPr>
          <p:nvPr>
            <p:ph type="sldNum" sz="quarter" idx="12"/>
          </p:nvPr>
        </p:nvSpPr>
        <p:spPr/>
        <p:txBody>
          <a:bodyPr/>
          <a:lstStyle>
            <a:lvl1pPr>
              <a:defRPr/>
            </a:lvl1pPr>
          </a:lstStyle>
          <a:p>
            <a:fld id="{021392AD-90FC-4386-9DF8-5AA478300417}" type="slidenum">
              <a:rPr lang="ar-SA" altLang="en-US"/>
              <a:pPr/>
              <a:t>‹#›</a:t>
            </a:fld>
            <a:endParaRPr lang="en-GB" altLang="en-US"/>
          </a:p>
        </p:txBody>
      </p:sp>
    </p:spTree>
    <p:extLst>
      <p:ext uri="{BB962C8B-B14F-4D97-AF65-F5344CB8AC3E}">
        <p14:creationId xmlns:p14="http://schemas.microsoft.com/office/powerpoint/2010/main" val="250266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5836B-23B7-70AE-FB23-83BE336D5D58}"/>
              </a:ext>
            </a:extLst>
          </p:cNvPr>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1F091E-DE83-87ED-5BB0-26E91FA7DE76}"/>
              </a:ext>
            </a:extLst>
          </p:cNvPr>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23F6A-90A8-81EB-9223-105A032E56F0}"/>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F0736AF1-C84E-5479-BF42-FE14607BA07D}"/>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4C355E64-874C-432F-A673-1D262BD66699}"/>
              </a:ext>
            </a:extLst>
          </p:cNvPr>
          <p:cNvSpPr>
            <a:spLocks noGrp="1"/>
          </p:cNvSpPr>
          <p:nvPr>
            <p:ph type="sldNum" sz="quarter" idx="12"/>
          </p:nvPr>
        </p:nvSpPr>
        <p:spPr/>
        <p:txBody>
          <a:bodyPr/>
          <a:lstStyle>
            <a:lvl1pPr>
              <a:defRPr/>
            </a:lvl1pPr>
          </a:lstStyle>
          <a:p>
            <a:fld id="{4598458F-E8F5-4539-8E06-69C84A57B38B}" type="slidenum">
              <a:rPr lang="ar-SA" altLang="en-US"/>
              <a:pPr/>
              <a:t>‹#›</a:t>
            </a:fld>
            <a:endParaRPr lang="en-GB" altLang="en-US"/>
          </a:p>
        </p:txBody>
      </p:sp>
    </p:spTree>
    <p:extLst>
      <p:ext uri="{BB962C8B-B14F-4D97-AF65-F5344CB8AC3E}">
        <p14:creationId xmlns:p14="http://schemas.microsoft.com/office/powerpoint/2010/main" val="237941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9B06971C-9624-48F1-9DF7-75083C3C125F}" type="slidenum">
              <a:rPr lang="ar-SA" altLang="en-US" smtClean="0"/>
              <a:pPr/>
              <a:t>‹#›</a:t>
            </a:fld>
            <a:endParaRPr lang="en-GB" altLang="en-US"/>
          </a:p>
        </p:txBody>
      </p:sp>
      <p:sp>
        <p:nvSpPr>
          <p:cNvPr id="9" name="Rectangle 8">
            <a:extLst>
              <a:ext uri="{FF2B5EF4-FFF2-40B4-BE49-F238E27FC236}">
                <a16:creationId xmlns:a16="http://schemas.microsoft.com/office/drawing/2014/main" id="{0D3C05B0-ADCC-4E98-4126-A82BD86E87A7}"/>
              </a:ext>
            </a:extLst>
          </p:cNvPr>
          <p:cNvSpPr/>
          <p:nvPr userDrawn="1"/>
        </p:nvSpPr>
        <p:spPr>
          <a:xfrm rot="5400000">
            <a:off x="8588188" y="5533491"/>
            <a:ext cx="2088232" cy="615553"/>
          </a:xfrm>
          <a:prstGeom prst="rect">
            <a:avLst/>
          </a:prstGeom>
        </p:spPr>
        <p:txBody>
          <a:bodyPr wrap="square">
            <a:spAutoFit/>
          </a:bodyPr>
          <a:lstStyle/>
          <a:p>
            <a:pPr>
              <a:defRPr/>
            </a:pPr>
            <a:r>
              <a:rPr lang="en-US" sz="1600" b="1" dirty="0">
                <a:latin typeface="Times New Roman" panose="02020603050405020304" pitchFamily="18" charset="0"/>
                <a:cs typeface="Times New Roman" panose="02020603050405020304" pitchFamily="18" charset="0"/>
              </a:rPr>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w</a:t>
            </a:r>
            <a:r>
              <a:rPr lang="en-US" b="1" dirty="0">
                <a:latin typeface="Times New Roman" panose="02020603050405020304" pitchFamily="18" charset="0"/>
                <a:cs typeface="Times New Roman" panose="02020603050405020304" pitchFamily="18" charset="0"/>
              </a:rPr>
              <a:t>ww.Ravanpoint.ir</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15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E962B15C-32DF-4CB1-8AFE-AECD1DBCADC4}" type="slidenum">
              <a:rPr lang="ar-SA" altLang="en-US" smtClean="0"/>
              <a:pPr/>
              <a:t>‹#›</a:t>
            </a:fld>
            <a:endParaRPr lang="en-GB" altLang="en-US"/>
          </a:p>
        </p:txBody>
      </p:sp>
    </p:spTree>
    <p:extLst>
      <p:ext uri="{BB962C8B-B14F-4D97-AF65-F5344CB8AC3E}">
        <p14:creationId xmlns:p14="http://schemas.microsoft.com/office/powerpoint/2010/main" val="23163437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00FA3699-D180-4830-8530-632D09BEA79F}" type="slidenum">
              <a:rPr lang="ar-SA" altLang="en-US" smtClean="0"/>
              <a:pPr/>
              <a:t>‹#›</a:t>
            </a:fld>
            <a:endParaRPr lang="en-GB" altLang="en-US"/>
          </a:p>
        </p:txBody>
      </p:sp>
    </p:spTree>
    <p:extLst>
      <p:ext uri="{BB962C8B-B14F-4D97-AF65-F5344CB8AC3E}">
        <p14:creationId xmlns:p14="http://schemas.microsoft.com/office/powerpoint/2010/main" val="30962367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4DCF33E0-3B5E-4074-93A3-69F38BFF1BF8}" type="slidenum">
              <a:rPr lang="ar-SA" altLang="en-US" smtClean="0"/>
              <a:pPr/>
              <a:t>‹#›</a:t>
            </a:fld>
            <a:endParaRPr lang="en-GB" altLang="en-US"/>
          </a:p>
        </p:txBody>
      </p:sp>
    </p:spTree>
    <p:extLst>
      <p:ext uri="{BB962C8B-B14F-4D97-AF65-F5344CB8AC3E}">
        <p14:creationId xmlns:p14="http://schemas.microsoft.com/office/powerpoint/2010/main" val="14017359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lt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9EC0B3D7-8CE4-49AD-8A7D-5E5552B67811}" type="slidenum">
              <a:rPr lang="ar-SA" altLang="en-US" smtClean="0"/>
              <a:pPr/>
              <a:t>‹#›</a:t>
            </a:fld>
            <a:endParaRPr lang="en-GB" altLang="en-US"/>
          </a:p>
        </p:txBody>
      </p:sp>
    </p:spTree>
    <p:extLst>
      <p:ext uri="{BB962C8B-B14F-4D97-AF65-F5344CB8AC3E}">
        <p14:creationId xmlns:p14="http://schemas.microsoft.com/office/powerpoint/2010/main" val="21110666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lt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75E3B37F-B0E1-478D-9C4B-536D5812400E}" type="slidenum">
              <a:rPr lang="ar-SA" altLang="en-US" smtClean="0"/>
              <a:pPr/>
              <a:t>‹#›</a:t>
            </a:fld>
            <a:endParaRPr lang="en-GB" altLang="en-US"/>
          </a:p>
        </p:txBody>
      </p:sp>
    </p:spTree>
    <p:extLst>
      <p:ext uri="{BB962C8B-B14F-4D97-AF65-F5344CB8AC3E}">
        <p14:creationId xmlns:p14="http://schemas.microsoft.com/office/powerpoint/2010/main" val="32410572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n-GB" altLang="en-US"/>
          </a:p>
        </p:txBody>
      </p:sp>
      <p:sp>
        <p:nvSpPr>
          <p:cNvPr id="3" name="Footer Placeholder 2"/>
          <p:cNvSpPr>
            <a:spLocks noGrp="1"/>
          </p:cNvSpPr>
          <p:nvPr>
            <p:ph type="ftr" sz="quarter" idx="11"/>
          </p:nvPr>
        </p:nvSpPr>
        <p:spPr/>
        <p:txBody>
          <a:bodyPr/>
          <a:lstStyle/>
          <a:p>
            <a:endParaRPr lang="en-GB" altLang="en-US"/>
          </a:p>
        </p:txBody>
      </p:sp>
      <p:sp>
        <p:nvSpPr>
          <p:cNvPr id="4" name="Slide Number Placeholder 3"/>
          <p:cNvSpPr>
            <a:spLocks noGrp="1"/>
          </p:cNvSpPr>
          <p:nvPr>
            <p:ph type="sldNum" sz="quarter" idx="12"/>
          </p:nvPr>
        </p:nvSpPr>
        <p:spPr/>
        <p:txBody>
          <a:bodyPr/>
          <a:lstStyle/>
          <a:p>
            <a:fld id="{20F70150-2B56-41CC-894F-744F754F0FF1}" type="slidenum">
              <a:rPr lang="ar-SA" altLang="en-US" smtClean="0"/>
              <a:pPr/>
              <a:t>‹#›</a:t>
            </a:fld>
            <a:endParaRPr lang="en-GB" altLang="en-US"/>
          </a:p>
        </p:txBody>
      </p:sp>
    </p:spTree>
    <p:extLst>
      <p:ext uri="{BB962C8B-B14F-4D97-AF65-F5344CB8AC3E}">
        <p14:creationId xmlns:p14="http://schemas.microsoft.com/office/powerpoint/2010/main" val="654090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5EE46C6A-61FB-4DC1-9490-B5B404F9D94A}" type="slidenum">
              <a:rPr lang="ar-SA" altLang="en-US" smtClean="0"/>
              <a:pPr/>
              <a:t>‹#›</a:t>
            </a:fld>
            <a:endParaRPr lang="en-GB" altLang="en-US"/>
          </a:p>
        </p:txBody>
      </p:sp>
    </p:spTree>
    <p:extLst>
      <p:ext uri="{BB962C8B-B14F-4D97-AF65-F5344CB8AC3E}">
        <p14:creationId xmlns:p14="http://schemas.microsoft.com/office/powerpoint/2010/main" val="20284806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EDD0-3AC9-07D3-24D3-F2AC033AA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E95E8-1283-4850-027C-542993A07C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49F32-6998-71C0-5A96-ADDA59C2CD2A}"/>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E1FD7CD8-596B-0727-97C2-D638A6504025}"/>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02FEC424-3156-BC34-19AE-99A3621D770C}"/>
              </a:ext>
            </a:extLst>
          </p:cNvPr>
          <p:cNvSpPr>
            <a:spLocks noGrp="1"/>
          </p:cNvSpPr>
          <p:nvPr>
            <p:ph type="sldNum" sz="quarter" idx="12"/>
          </p:nvPr>
        </p:nvSpPr>
        <p:spPr/>
        <p:txBody>
          <a:bodyPr/>
          <a:lstStyle>
            <a:lvl1pPr>
              <a:defRPr/>
            </a:lvl1pPr>
          </a:lstStyle>
          <a:p>
            <a:fld id="{A290C897-4C35-4CB8-B5B9-001193758148}" type="slidenum">
              <a:rPr lang="ar-SA" altLang="en-US"/>
              <a:pPr/>
              <a:t>‹#›</a:t>
            </a:fld>
            <a:endParaRPr lang="en-GB" altLang="en-US"/>
          </a:p>
        </p:txBody>
      </p:sp>
    </p:spTree>
    <p:extLst>
      <p:ext uri="{BB962C8B-B14F-4D97-AF65-F5344CB8AC3E}">
        <p14:creationId xmlns:p14="http://schemas.microsoft.com/office/powerpoint/2010/main" val="2556896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74485E26-A501-4C24-951D-5EC120FB2CD1}" type="slidenum">
              <a:rPr lang="ar-SA" altLang="en-US" smtClean="0"/>
              <a:pPr/>
              <a:t>‹#›</a:t>
            </a:fld>
            <a:endParaRPr lang="en-GB" altLang="en-US"/>
          </a:p>
        </p:txBody>
      </p:sp>
    </p:spTree>
    <p:extLst>
      <p:ext uri="{BB962C8B-B14F-4D97-AF65-F5344CB8AC3E}">
        <p14:creationId xmlns:p14="http://schemas.microsoft.com/office/powerpoint/2010/main" val="10539031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D4C09F92-135E-4D34-9278-C00F50423407}" type="slidenum">
              <a:rPr lang="ar-SA" altLang="en-US" smtClean="0"/>
              <a:pPr/>
              <a:t>‹#›</a:t>
            </a:fld>
            <a:endParaRPr lang="en-GB" altLang="en-US"/>
          </a:p>
        </p:txBody>
      </p:sp>
    </p:spTree>
    <p:extLst>
      <p:ext uri="{BB962C8B-B14F-4D97-AF65-F5344CB8AC3E}">
        <p14:creationId xmlns:p14="http://schemas.microsoft.com/office/powerpoint/2010/main" val="1996935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D4C09F92-135E-4D34-9278-C00F50423407}" type="slidenum">
              <a:rPr lang="ar-SA" altLang="en-US" smtClean="0"/>
              <a:pPr/>
              <a:t>‹#›</a:t>
            </a:fld>
            <a:endParaRPr lang="en-GB" altLang="en-US"/>
          </a:p>
        </p:txBody>
      </p:sp>
    </p:spTree>
    <p:extLst>
      <p:ext uri="{BB962C8B-B14F-4D97-AF65-F5344CB8AC3E}">
        <p14:creationId xmlns:p14="http://schemas.microsoft.com/office/powerpoint/2010/main" val="587121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D4C09F92-135E-4D34-9278-C00F50423407}" type="slidenum">
              <a:rPr lang="ar-SA" altLang="en-US" smtClean="0"/>
              <a:pPr/>
              <a:t>‹#›</a:t>
            </a:fld>
            <a:endParaRPr lang="en-GB"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414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D4C09F92-135E-4D34-9278-C00F50423407}" type="slidenum">
              <a:rPr lang="ar-SA" altLang="en-US" smtClean="0"/>
              <a:pPr/>
              <a:t>‹#›</a:t>
            </a:fld>
            <a:endParaRPr lang="en-GB" altLang="en-US"/>
          </a:p>
        </p:txBody>
      </p:sp>
    </p:spTree>
    <p:extLst>
      <p:ext uri="{BB962C8B-B14F-4D97-AF65-F5344CB8AC3E}">
        <p14:creationId xmlns:p14="http://schemas.microsoft.com/office/powerpoint/2010/main" val="4237448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GB" alt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D4C09F92-135E-4D34-9278-C00F50423407}" type="slidenum">
              <a:rPr lang="ar-SA" altLang="en-US" smtClean="0"/>
              <a:pPr/>
              <a:t>‹#›</a:t>
            </a:fld>
            <a:endParaRPr lang="en-GB" altLang="en-US"/>
          </a:p>
        </p:txBody>
      </p:sp>
    </p:spTree>
    <p:extLst>
      <p:ext uri="{BB962C8B-B14F-4D97-AF65-F5344CB8AC3E}">
        <p14:creationId xmlns:p14="http://schemas.microsoft.com/office/powerpoint/2010/main" val="4198823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GB" alt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D4C09F92-135E-4D34-9278-C00F50423407}" type="slidenum">
              <a:rPr lang="ar-SA" altLang="en-US" smtClean="0"/>
              <a:pPr/>
              <a:t>‹#›</a:t>
            </a:fld>
            <a:endParaRPr lang="en-GB" altLang="en-US"/>
          </a:p>
        </p:txBody>
      </p:sp>
    </p:spTree>
    <p:extLst>
      <p:ext uri="{BB962C8B-B14F-4D97-AF65-F5344CB8AC3E}">
        <p14:creationId xmlns:p14="http://schemas.microsoft.com/office/powerpoint/2010/main" val="4053189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B0681686-14F7-4C6C-8E0A-1022139027C6}" type="slidenum">
              <a:rPr lang="ar-SA" altLang="en-US" smtClean="0"/>
              <a:pPr/>
              <a:t>‹#›</a:t>
            </a:fld>
            <a:endParaRPr lang="en-GB" altLang="en-US"/>
          </a:p>
        </p:txBody>
      </p:sp>
    </p:spTree>
    <p:extLst>
      <p:ext uri="{BB962C8B-B14F-4D97-AF65-F5344CB8AC3E}">
        <p14:creationId xmlns:p14="http://schemas.microsoft.com/office/powerpoint/2010/main" val="17603262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15BD4B87-891C-405F-ADFF-A5E93558AB7C}" type="slidenum">
              <a:rPr lang="ar-SA" altLang="en-US" smtClean="0"/>
              <a:pPr/>
              <a:t>‹#›</a:t>
            </a:fld>
            <a:endParaRPr lang="en-GB" altLang="en-US"/>
          </a:p>
        </p:txBody>
      </p:sp>
    </p:spTree>
    <p:extLst>
      <p:ext uri="{BB962C8B-B14F-4D97-AF65-F5344CB8AC3E}">
        <p14:creationId xmlns:p14="http://schemas.microsoft.com/office/powerpoint/2010/main" val="34782528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91FE-AEA4-4A40-05AC-CCEBBC409D42}"/>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D0BCF4-5B72-4E50-D2DE-BF12522D9D2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055FF2C-02EB-482F-B9BA-35E2E91C389C}"/>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F4AD349A-1096-3CD8-648A-9ACB8726C60E}"/>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104CC799-9F64-4AA2-240B-CCE3DE49E72D}"/>
              </a:ext>
            </a:extLst>
          </p:cNvPr>
          <p:cNvSpPr>
            <a:spLocks noGrp="1"/>
          </p:cNvSpPr>
          <p:nvPr>
            <p:ph type="sldNum" sz="quarter" idx="12"/>
          </p:nvPr>
        </p:nvSpPr>
        <p:spPr/>
        <p:txBody>
          <a:bodyPr/>
          <a:lstStyle>
            <a:lvl1pPr>
              <a:defRPr/>
            </a:lvl1pPr>
          </a:lstStyle>
          <a:p>
            <a:fld id="{970393FA-C913-4D64-ABCF-90FEA870B82F}" type="slidenum">
              <a:rPr lang="ar-SA" altLang="en-US"/>
              <a:pPr/>
              <a:t>‹#›</a:t>
            </a:fld>
            <a:endParaRPr lang="en-GB" altLang="en-US"/>
          </a:p>
        </p:txBody>
      </p:sp>
    </p:spTree>
    <p:extLst>
      <p:ext uri="{BB962C8B-B14F-4D97-AF65-F5344CB8AC3E}">
        <p14:creationId xmlns:p14="http://schemas.microsoft.com/office/powerpoint/2010/main" val="285562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16E7-5AE8-178E-43EF-7F11B059A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300AA-AD9B-8E86-A0C6-DA88C53507FC}"/>
              </a:ext>
            </a:extLst>
          </p:cNvPr>
          <p:cNvSpPr>
            <a:spLocks noGrp="1"/>
          </p:cNvSpPr>
          <p:nvPr>
            <p:ph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B56C21-F24F-3F36-4B9D-17B3E153233F}"/>
              </a:ext>
            </a:extLst>
          </p:cNvPr>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BD7939-04D6-CA5B-577A-721CD4A94045}"/>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205DDC42-F637-B975-4CA7-DF0D0F62ABC0}"/>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35F5954E-B4DB-6993-88CA-C45F16DBB56C}"/>
              </a:ext>
            </a:extLst>
          </p:cNvPr>
          <p:cNvSpPr>
            <a:spLocks noGrp="1"/>
          </p:cNvSpPr>
          <p:nvPr>
            <p:ph type="sldNum" sz="quarter" idx="12"/>
          </p:nvPr>
        </p:nvSpPr>
        <p:spPr/>
        <p:txBody>
          <a:bodyPr/>
          <a:lstStyle>
            <a:lvl1pPr>
              <a:defRPr/>
            </a:lvl1pPr>
          </a:lstStyle>
          <a:p>
            <a:fld id="{CC7B367E-0A15-4097-B898-4B28EFD4983B}" type="slidenum">
              <a:rPr lang="ar-SA" altLang="en-US"/>
              <a:pPr/>
              <a:t>‹#›</a:t>
            </a:fld>
            <a:endParaRPr lang="en-GB" altLang="en-US"/>
          </a:p>
        </p:txBody>
      </p:sp>
    </p:spTree>
    <p:extLst>
      <p:ext uri="{BB962C8B-B14F-4D97-AF65-F5344CB8AC3E}">
        <p14:creationId xmlns:p14="http://schemas.microsoft.com/office/powerpoint/2010/main" val="277588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02F5D-AC2C-8518-64A8-3157E38090A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B56996-FE3C-DB35-D6E2-DEB1061B2E5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4810BF-5D72-72E6-BBD6-1574935E6DA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3FC5DB-7F64-6B55-E2EA-32FB4CDA271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9843D9-BEAD-D7C2-3E9D-4C12CA0E5A0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2BFA3-607D-C72D-9BDA-F88D7ABE8E54}"/>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FDEA1AF8-EA43-E47A-9687-4BAF149F223A}"/>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20933F90-1C8F-3821-8426-B497312CAACC}"/>
              </a:ext>
            </a:extLst>
          </p:cNvPr>
          <p:cNvSpPr>
            <a:spLocks noGrp="1"/>
          </p:cNvSpPr>
          <p:nvPr>
            <p:ph type="sldNum" sz="quarter" idx="12"/>
          </p:nvPr>
        </p:nvSpPr>
        <p:spPr/>
        <p:txBody>
          <a:bodyPr/>
          <a:lstStyle>
            <a:lvl1pPr>
              <a:defRPr/>
            </a:lvl1pPr>
          </a:lstStyle>
          <a:p>
            <a:fld id="{AF4B360E-4AC4-4D18-9A26-C3A96070181D}" type="slidenum">
              <a:rPr lang="ar-SA" altLang="en-US"/>
              <a:pPr/>
              <a:t>‹#›</a:t>
            </a:fld>
            <a:endParaRPr lang="en-GB" altLang="en-US"/>
          </a:p>
        </p:txBody>
      </p:sp>
    </p:spTree>
    <p:extLst>
      <p:ext uri="{BB962C8B-B14F-4D97-AF65-F5344CB8AC3E}">
        <p14:creationId xmlns:p14="http://schemas.microsoft.com/office/powerpoint/2010/main" val="1963698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E71B-D03E-AE1E-2405-10F2003E6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E0DBD8-9F5F-3691-3BA8-9C295574FE68}"/>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14ED3914-FAE1-3772-8DC4-B084D2143C56}"/>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56DA3ED6-6D57-C175-348D-A0923BE6E85B}"/>
              </a:ext>
            </a:extLst>
          </p:cNvPr>
          <p:cNvSpPr>
            <a:spLocks noGrp="1"/>
          </p:cNvSpPr>
          <p:nvPr>
            <p:ph type="sldNum" sz="quarter" idx="12"/>
          </p:nvPr>
        </p:nvSpPr>
        <p:spPr/>
        <p:txBody>
          <a:bodyPr/>
          <a:lstStyle>
            <a:lvl1pPr>
              <a:defRPr/>
            </a:lvl1pPr>
          </a:lstStyle>
          <a:p>
            <a:fld id="{F15D1913-CC7D-4FC9-B8A5-E538F2A8A202}" type="slidenum">
              <a:rPr lang="ar-SA" altLang="en-US"/>
              <a:pPr/>
              <a:t>‹#›</a:t>
            </a:fld>
            <a:endParaRPr lang="en-GB" altLang="en-US"/>
          </a:p>
        </p:txBody>
      </p:sp>
    </p:spTree>
    <p:extLst>
      <p:ext uri="{BB962C8B-B14F-4D97-AF65-F5344CB8AC3E}">
        <p14:creationId xmlns:p14="http://schemas.microsoft.com/office/powerpoint/2010/main" val="1696263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DB343-5D6A-8ABF-78CD-F8A183F2D87D}"/>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AD3BF612-B3E1-CFC0-BEC2-CA6CB8FD8335}"/>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0A312AE6-C998-259C-8790-FA528E095C88}"/>
              </a:ext>
            </a:extLst>
          </p:cNvPr>
          <p:cNvSpPr>
            <a:spLocks noGrp="1"/>
          </p:cNvSpPr>
          <p:nvPr>
            <p:ph type="sldNum" sz="quarter" idx="12"/>
          </p:nvPr>
        </p:nvSpPr>
        <p:spPr/>
        <p:txBody>
          <a:bodyPr/>
          <a:lstStyle>
            <a:lvl1pPr>
              <a:defRPr/>
            </a:lvl1pPr>
          </a:lstStyle>
          <a:p>
            <a:fld id="{CB990B27-517A-4FF1-BA0E-44A74B39DA76}" type="slidenum">
              <a:rPr lang="ar-SA" altLang="en-US"/>
              <a:pPr/>
              <a:t>‹#›</a:t>
            </a:fld>
            <a:endParaRPr lang="en-GB" altLang="en-US"/>
          </a:p>
        </p:txBody>
      </p:sp>
    </p:spTree>
    <p:extLst>
      <p:ext uri="{BB962C8B-B14F-4D97-AF65-F5344CB8AC3E}">
        <p14:creationId xmlns:p14="http://schemas.microsoft.com/office/powerpoint/2010/main" val="2578990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2067-8C8C-AD3F-0E20-0A3328DBBE9B}"/>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463B0-6142-E430-B77C-9F8F4579DFE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8F4A52-97D9-2901-35B7-852FE7ECBC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41588-3D38-6717-DAF4-7262B2EC7D3E}"/>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6B273DB8-1501-B76A-724B-D64450176AF5}"/>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44F17147-550C-7A5D-D6B1-453A498C1F20}"/>
              </a:ext>
            </a:extLst>
          </p:cNvPr>
          <p:cNvSpPr>
            <a:spLocks noGrp="1"/>
          </p:cNvSpPr>
          <p:nvPr>
            <p:ph type="sldNum" sz="quarter" idx="12"/>
          </p:nvPr>
        </p:nvSpPr>
        <p:spPr/>
        <p:txBody>
          <a:bodyPr/>
          <a:lstStyle>
            <a:lvl1pPr>
              <a:defRPr/>
            </a:lvl1pPr>
          </a:lstStyle>
          <a:p>
            <a:fld id="{0AABD7F2-95C8-4852-B25F-54899B4AB619}" type="slidenum">
              <a:rPr lang="ar-SA" altLang="en-US"/>
              <a:pPr/>
              <a:t>‹#›</a:t>
            </a:fld>
            <a:endParaRPr lang="en-GB" altLang="en-US"/>
          </a:p>
        </p:txBody>
      </p:sp>
    </p:spTree>
    <p:extLst>
      <p:ext uri="{BB962C8B-B14F-4D97-AF65-F5344CB8AC3E}">
        <p14:creationId xmlns:p14="http://schemas.microsoft.com/office/powerpoint/2010/main" val="1282383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476CA-0EF8-15A6-E071-123C921BC2A3}"/>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E9E996-7FC7-9A03-5136-0613C4A5EB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25F80D-5BC8-0832-225F-F22B04A02EC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92A0E-A8C5-3620-5FB2-D4F03BD09717}"/>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83E5625B-FE5A-5B3F-613A-411F97A5FB4D}"/>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E91BD771-47C0-722E-1180-7641E2F5D840}"/>
              </a:ext>
            </a:extLst>
          </p:cNvPr>
          <p:cNvSpPr>
            <a:spLocks noGrp="1"/>
          </p:cNvSpPr>
          <p:nvPr>
            <p:ph type="sldNum" sz="quarter" idx="12"/>
          </p:nvPr>
        </p:nvSpPr>
        <p:spPr/>
        <p:txBody>
          <a:bodyPr/>
          <a:lstStyle>
            <a:lvl1pPr>
              <a:defRPr/>
            </a:lvl1pPr>
          </a:lstStyle>
          <a:p>
            <a:fld id="{E0BE01AF-A11E-407E-9AF4-CA619F0C7272}" type="slidenum">
              <a:rPr lang="ar-SA" altLang="en-US"/>
              <a:pPr/>
              <a:t>‹#›</a:t>
            </a:fld>
            <a:endParaRPr lang="en-GB" altLang="en-US"/>
          </a:p>
        </p:txBody>
      </p:sp>
    </p:spTree>
    <p:extLst>
      <p:ext uri="{BB962C8B-B14F-4D97-AF65-F5344CB8AC3E}">
        <p14:creationId xmlns:p14="http://schemas.microsoft.com/office/powerpoint/2010/main" val="303516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4594" name="Group 2">
            <a:extLst>
              <a:ext uri="{FF2B5EF4-FFF2-40B4-BE49-F238E27FC236}">
                <a16:creationId xmlns:a16="http://schemas.microsoft.com/office/drawing/2014/main" id="{D49DB496-2DC3-644C-41B8-9E8C98A1999B}"/>
              </a:ext>
            </a:extLst>
          </p:cNvPr>
          <p:cNvGrpSpPr>
            <a:grpSpLocks/>
          </p:cNvGrpSpPr>
          <p:nvPr/>
        </p:nvGrpSpPr>
        <p:grpSpPr bwMode="auto">
          <a:xfrm>
            <a:off x="0" y="0"/>
            <a:ext cx="7620000" cy="6858000"/>
            <a:chOff x="0" y="0"/>
            <a:chExt cx="4800" cy="4320"/>
          </a:xfrm>
        </p:grpSpPr>
        <p:grpSp>
          <p:nvGrpSpPr>
            <p:cNvPr id="494595" name="Group 3">
              <a:extLst>
                <a:ext uri="{FF2B5EF4-FFF2-40B4-BE49-F238E27FC236}">
                  <a16:creationId xmlns:a16="http://schemas.microsoft.com/office/drawing/2014/main" id="{73273CD0-F0AA-E291-89A8-31C800E24342}"/>
                </a:ext>
              </a:extLst>
            </p:cNvPr>
            <p:cNvGrpSpPr>
              <a:grpSpLocks/>
            </p:cNvGrpSpPr>
            <p:nvPr userDrawn="1"/>
          </p:nvGrpSpPr>
          <p:grpSpPr bwMode="auto">
            <a:xfrm>
              <a:off x="0" y="0"/>
              <a:ext cx="2016" cy="4320"/>
              <a:chOff x="0" y="0"/>
              <a:chExt cx="2016" cy="4320"/>
            </a:xfrm>
          </p:grpSpPr>
          <p:sp>
            <p:nvSpPr>
              <p:cNvPr id="494596" name="Rectangle 4">
                <a:extLst>
                  <a:ext uri="{FF2B5EF4-FFF2-40B4-BE49-F238E27FC236}">
                    <a16:creationId xmlns:a16="http://schemas.microsoft.com/office/drawing/2014/main" id="{07B8975E-B05F-726A-ACB6-BAE8DAACDF3A}"/>
                  </a:ext>
                </a:extLst>
              </p:cNvPr>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4597" name="Freeform 5">
                <a:extLst>
                  <a:ext uri="{FF2B5EF4-FFF2-40B4-BE49-F238E27FC236}">
                    <a16:creationId xmlns:a16="http://schemas.microsoft.com/office/drawing/2014/main" id="{8CD10FC6-3DD3-B88A-6DC9-736272297E07}"/>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94598" name="Group 6">
              <a:extLst>
                <a:ext uri="{FF2B5EF4-FFF2-40B4-BE49-F238E27FC236}">
                  <a16:creationId xmlns:a16="http://schemas.microsoft.com/office/drawing/2014/main" id="{47C75D61-3C22-8514-A183-7B82F32BDE55}"/>
                </a:ext>
              </a:extLst>
            </p:cNvPr>
            <p:cNvGrpSpPr>
              <a:grpSpLocks/>
            </p:cNvGrpSpPr>
            <p:nvPr/>
          </p:nvGrpSpPr>
          <p:grpSpPr bwMode="auto">
            <a:xfrm>
              <a:off x="144" y="1248"/>
              <a:ext cx="4656" cy="201"/>
              <a:chOff x="144" y="1248"/>
              <a:chExt cx="4656" cy="201"/>
            </a:xfrm>
          </p:grpSpPr>
          <p:sp>
            <p:nvSpPr>
              <p:cNvPr id="494599" name="AutoShape 7">
                <a:extLst>
                  <a:ext uri="{FF2B5EF4-FFF2-40B4-BE49-F238E27FC236}">
                    <a16:creationId xmlns:a16="http://schemas.microsoft.com/office/drawing/2014/main" id="{D8996157-34D8-C28D-91C4-55198263C87C}"/>
                  </a:ext>
                </a:extLst>
              </p:cNvPr>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4600" name="AutoShape 8">
                <a:extLst>
                  <a:ext uri="{FF2B5EF4-FFF2-40B4-BE49-F238E27FC236}">
                    <a16:creationId xmlns:a16="http://schemas.microsoft.com/office/drawing/2014/main" id="{94F78DFF-4AFB-C38B-9438-5512A00FD012}"/>
                  </a:ext>
                </a:extLst>
              </p:cNvPr>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94601" name="AutoShape 9">
            <a:extLst>
              <a:ext uri="{FF2B5EF4-FFF2-40B4-BE49-F238E27FC236}">
                <a16:creationId xmlns:a16="http://schemas.microsoft.com/office/drawing/2014/main" id="{3DFEE176-EC84-8FD7-4CBD-9E95A377642F}"/>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494602" name="Rectangle 10">
            <a:extLst>
              <a:ext uri="{FF2B5EF4-FFF2-40B4-BE49-F238E27FC236}">
                <a16:creationId xmlns:a16="http://schemas.microsoft.com/office/drawing/2014/main" id="{95AA79DD-82F8-823F-B7F6-500BA4159AC8}"/>
              </a:ext>
            </a:extLst>
          </p:cNvPr>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94603" name="Rectangle 11">
            <a:extLst>
              <a:ext uri="{FF2B5EF4-FFF2-40B4-BE49-F238E27FC236}">
                <a16:creationId xmlns:a16="http://schemas.microsoft.com/office/drawing/2014/main" id="{9F8551D8-0211-6F92-3C17-1A13E0F15508}"/>
              </a:ext>
            </a:extLst>
          </p:cNvPr>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endParaRPr lang="en-GB" altLang="en-US"/>
          </a:p>
        </p:txBody>
      </p:sp>
      <p:sp>
        <p:nvSpPr>
          <p:cNvPr id="494604" name="Rectangle 12">
            <a:extLst>
              <a:ext uri="{FF2B5EF4-FFF2-40B4-BE49-F238E27FC236}">
                <a16:creationId xmlns:a16="http://schemas.microsoft.com/office/drawing/2014/main" id="{9FD5F408-91CC-9627-2C26-92400748DA90}"/>
              </a:ext>
            </a:extLst>
          </p:cNvPr>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GB" altLang="en-US"/>
          </a:p>
        </p:txBody>
      </p:sp>
      <p:sp>
        <p:nvSpPr>
          <p:cNvPr id="494605" name="Rectangle 13">
            <a:extLst>
              <a:ext uri="{FF2B5EF4-FFF2-40B4-BE49-F238E27FC236}">
                <a16:creationId xmlns:a16="http://schemas.microsoft.com/office/drawing/2014/main" id="{8289C276-F83F-680B-5C6C-3189E362D0C8}"/>
              </a:ext>
            </a:extLst>
          </p:cNvPr>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latin typeface="+mn-lt"/>
              </a:defRPr>
            </a:lvl1pPr>
          </a:lstStyle>
          <a:p>
            <a:fld id="{895B01AB-2598-4157-90D2-C8192E735F3D}" type="slidenum">
              <a:rPr lang="ar-SA" altLang="en-US"/>
              <a:pPr/>
              <a:t>‹#›</a:t>
            </a:fld>
            <a:endParaRPr lang="en-GB" altLang="en-US"/>
          </a:p>
        </p:txBody>
      </p:sp>
      <p:sp>
        <p:nvSpPr>
          <p:cNvPr id="2" name="Rectangle 1">
            <a:extLst>
              <a:ext uri="{FF2B5EF4-FFF2-40B4-BE49-F238E27FC236}">
                <a16:creationId xmlns:a16="http://schemas.microsoft.com/office/drawing/2014/main" id="{32D7CC91-9850-A408-5CD9-3B484705B99C}"/>
              </a:ext>
            </a:extLst>
          </p:cNvPr>
          <p:cNvSpPr/>
          <p:nvPr userDrawn="1"/>
        </p:nvSpPr>
        <p:spPr>
          <a:xfrm rot="5400000">
            <a:off x="8588188" y="5506108"/>
            <a:ext cx="2088232" cy="615553"/>
          </a:xfrm>
          <a:prstGeom prst="rect">
            <a:avLst/>
          </a:prstGeom>
        </p:spPr>
        <p:txBody>
          <a:bodyPr wrap="square">
            <a:spAutoFit/>
          </a:bodyPr>
          <a:lstStyle/>
          <a:p>
            <a:pPr>
              <a:defRPr/>
            </a:pPr>
            <a:r>
              <a:rPr lang="en-US" sz="1600" b="1" dirty="0">
                <a:latin typeface="Times New Roman" panose="02020603050405020304" pitchFamily="18" charset="0"/>
                <a:cs typeface="Times New Roman" panose="02020603050405020304" pitchFamily="18" charset="0"/>
              </a:rPr>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w</a:t>
            </a:r>
            <a:r>
              <a:rPr lang="en-US" b="1" dirty="0">
                <a:latin typeface="Times New Roman" panose="02020603050405020304" pitchFamily="18" charset="0"/>
                <a:cs typeface="Times New Roman" panose="02020603050405020304" pitchFamily="18" charset="0"/>
              </a:rPr>
              <a:t>ww.Ravanpoint.ir</a:t>
            </a:r>
            <a:endParaRPr lang="en-GB" b="1" dirty="0">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6"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94601"/>
                                        </p:tgtEl>
                                        <p:attrNameLst>
                                          <p:attrName>style.visibility</p:attrName>
                                        </p:attrNameLst>
                                      </p:cBhvr>
                                      <p:to>
                                        <p:strVal val="visible"/>
                                      </p:to>
                                    </p:set>
                                    <p:animEffect transition="in" filter="fade">
                                      <p:cBhvr>
                                        <p:cTn id="7" dur="1000">
                                          <p:stCondLst>
                                            <p:cond delay="0"/>
                                          </p:stCondLst>
                                        </p:cTn>
                                        <p:tgtEl>
                                          <p:spTgt spid="4946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94602">
                                            <p:txEl>
                                              <p:pRg st="0" end="0"/>
                                            </p:txEl>
                                          </p:spTgt>
                                        </p:tgtEl>
                                        <p:attrNameLst>
                                          <p:attrName>style.visibility</p:attrName>
                                        </p:attrNameLst>
                                      </p:cBhvr>
                                      <p:to>
                                        <p:strVal val="visible"/>
                                      </p:to>
                                    </p:set>
                                    <p:animEffect transition="in" filter="fade">
                                      <p:cBhvr>
                                        <p:cTn id="12" dur="500">
                                          <p:stCondLst>
                                            <p:cond delay="0"/>
                                          </p:stCondLst>
                                        </p:cTn>
                                        <p:tgtEl>
                                          <p:spTgt spid="494602">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494602">
                                            <p:txEl>
                                              <p:pRg st="1" end="1"/>
                                            </p:txEl>
                                          </p:spTgt>
                                        </p:tgtEl>
                                        <p:attrNameLst>
                                          <p:attrName>style.visibility</p:attrName>
                                        </p:attrNameLst>
                                      </p:cBhvr>
                                      <p:to>
                                        <p:strVal val="visible"/>
                                      </p:to>
                                    </p:set>
                                    <p:animEffect transition="in" filter="fade">
                                      <p:cBhvr>
                                        <p:cTn id="15" dur="500">
                                          <p:stCondLst>
                                            <p:cond delay="0"/>
                                          </p:stCondLst>
                                        </p:cTn>
                                        <p:tgtEl>
                                          <p:spTgt spid="494602">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494602">
                                            <p:txEl>
                                              <p:pRg st="2" end="2"/>
                                            </p:txEl>
                                          </p:spTgt>
                                        </p:tgtEl>
                                        <p:attrNameLst>
                                          <p:attrName>style.visibility</p:attrName>
                                        </p:attrNameLst>
                                      </p:cBhvr>
                                      <p:to>
                                        <p:strVal val="visible"/>
                                      </p:to>
                                    </p:set>
                                    <p:animEffect transition="in" filter="fade">
                                      <p:cBhvr>
                                        <p:cTn id="18" dur="500">
                                          <p:stCondLst>
                                            <p:cond delay="0"/>
                                          </p:stCondLst>
                                        </p:cTn>
                                        <p:tgtEl>
                                          <p:spTgt spid="494602">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494602">
                                            <p:txEl>
                                              <p:pRg st="3" end="3"/>
                                            </p:txEl>
                                          </p:spTgt>
                                        </p:tgtEl>
                                        <p:attrNameLst>
                                          <p:attrName>style.visibility</p:attrName>
                                        </p:attrNameLst>
                                      </p:cBhvr>
                                      <p:to>
                                        <p:strVal val="visible"/>
                                      </p:to>
                                    </p:set>
                                    <p:animEffect transition="in" filter="fade">
                                      <p:cBhvr>
                                        <p:cTn id="21" dur="500">
                                          <p:stCondLst>
                                            <p:cond delay="0"/>
                                          </p:stCondLst>
                                        </p:cTn>
                                        <p:tgtEl>
                                          <p:spTgt spid="494602">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494602">
                                            <p:txEl>
                                              <p:pRg st="4" end="4"/>
                                            </p:txEl>
                                          </p:spTgt>
                                        </p:tgtEl>
                                        <p:attrNameLst>
                                          <p:attrName>style.visibility</p:attrName>
                                        </p:attrNameLst>
                                      </p:cBhvr>
                                      <p:to>
                                        <p:strVal val="visible"/>
                                      </p:to>
                                    </p:set>
                                    <p:animEffect transition="in" filter="fade">
                                      <p:cBhvr>
                                        <p:cTn id="24" dur="500">
                                          <p:stCondLst>
                                            <p:cond delay="0"/>
                                          </p:stCondLst>
                                        </p:cTn>
                                        <p:tgtEl>
                                          <p:spTgt spid="494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01" grpId="0"/>
      <p:bldP spid="494602"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494602"/>
                        </p:tgtEl>
                        <p:attrNameLst>
                          <p:attrName>style.visibility</p:attrName>
                        </p:attrNameLst>
                      </p:cBhvr>
                      <p:to>
                        <p:strVal val="visible"/>
                      </p:to>
                    </p:set>
                    <p:animEffect transition="in" filter="fade">
                      <p:cBhvr>
                        <p:cTn dur="500">
                          <p:stCondLst>
                            <p:cond delay="0"/>
                          </p:stCondLst>
                        </p:cTn>
                        <p:tgtEl>
                          <p:spTgt spid="494602"/>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494602"/>
                        </p:tgtEl>
                        <p:attrNameLst>
                          <p:attrName>style.visibility</p:attrName>
                        </p:attrNameLst>
                      </p:cBhvr>
                      <p:to>
                        <p:strVal val="visible"/>
                      </p:to>
                    </p:set>
                    <p:animEffect transition="in" filter="fade">
                      <p:cBhvr>
                        <p:cTn dur="500">
                          <p:stCondLst>
                            <p:cond delay="0"/>
                          </p:stCondLst>
                        </p:cTn>
                        <p:tgtEl>
                          <p:spTgt spid="494602"/>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494602"/>
                        </p:tgtEl>
                        <p:attrNameLst>
                          <p:attrName>style.visibility</p:attrName>
                        </p:attrNameLst>
                      </p:cBhvr>
                      <p:to>
                        <p:strVal val="visible"/>
                      </p:to>
                    </p:set>
                    <p:animEffect transition="in" filter="fade">
                      <p:cBhvr>
                        <p:cTn dur="500">
                          <p:stCondLst>
                            <p:cond delay="0"/>
                          </p:stCondLst>
                        </p:cTn>
                        <p:tgtEl>
                          <p:spTgt spid="494602"/>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494602"/>
                        </p:tgtEl>
                        <p:attrNameLst>
                          <p:attrName>style.visibility</p:attrName>
                        </p:attrNameLst>
                      </p:cBhvr>
                      <p:to>
                        <p:strVal val="visible"/>
                      </p:to>
                    </p:set>
                    <p:animEffect transition="in" filter="fade">
                      <p:cBhvr>
                        <p:cTn dur="500">
                          <p:stCondLst>
                            <p:cond delay="0"/>
                          </p:stCondLst>
                        </p:cTn>
                        <p:tgtEl>
                          <p:spTgt spid="494602"/>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494602"/>
                        </p:tgtEl>
                        <p:attrNameLst>
                          <p:attrName>style.visibility</p:attrName>
                        </p:attrNameLst>
                      </p:cBhvr>
                      <p:to>
                        <p:strVal val="visible"/>
                      </p:to>
                    </p:set>
                    <p:animEffect transition="in" filter="fade">
                      <p:cBhvr>
                        <p:cTn dur="500">
                          <p:stCondLst>
                            <p:cond delay="0"/>
                          </p:stCondLst>
                        </p:cTn>
                        <p:tgtEl>
                          <p:spTgt spid="494602"/>
                        </p:tgtEl>
                      </p:cBhvr>
                    </p:animEffect>
                  </p:childTnLst>
                </p:cTn>
              </p:par>
            </p:tnLst>
          </p:tmpl>
        </p:tmplLst>
      </p:bldP>
    </p:bldLst>
  </p:timing>
  <p:txStyles>
    <p:titleStyle>
      <a:lvl1pPr algn="l" rtl="0" fontAlgn="base">
        <a:lnSpc>
          <a:spcPct val="90000"/>
        </a:lnSpc>
        <a:spcBef>
          <a:spcPct val="0"/>
        </a:spcBef>
        <a:spcAft>
          <a:spcPct val="0"/>
        </a:spcAft>
        <a:defRPr sz="3600" b="1" kern="1200">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fontAlgn="base">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en-GB" alt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alt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D4C09F92-135E-4D34-9278-C00F50423407}" type="slidenum">
              <a:rPr lang="ar-SA" altLang="en-US" smtClean="0"/>
              <a:pPr/>
              <a:t>‹#›</a:t>
            </a:fld>
            <a:endParaRPr lang="en-GB" altLang="en-US"/>
          </a:p>
        </p:txBody>
      </p:sp>
      <p:sp>
        <p:nvSpPr>
          <p:cNvPr id="8" name="Rectangle 7">
            <a:extLst>
              <a:ext uri="{FF2B5EF4-FFF2-40B4-BE49-F238E27FC236}">
                <a16:creationId xmlns:a16="http://schemas.microsoft.com/office/drawing/2014/main" id="{6A6D5AAA-CD52-9863-60CC-1DACE089AE86}"/>
              </a:ext>
            </a:extLst>
          </p:cNvPr>
          <p:cNvSpPr/>
          <p:nvPr userDrawn="1"/>
        </p:nvSpPr>
        <p:spPr>
          <a:xfrm rot="5400000">
            <a:off x="8588188" y="5506108"/>
            <a:ext cx="2088232" cy="615553"/>
          </a:xfrm>
          <a:prstGeom prst="rect">
            <a:avLst/>
          </a:prstGeom>
        </p:spPr>
        <p:txBody>
          <a:bodyPr wrap="square">
            <a:spAutoFit/>
          </a:bodyPr>
          <a:lstStyle/>
          <a:p>
            <a:pPr>
              <a:defRPr/>
            </a:pPr>
            <a:r>
              <a:rPr lang="en-US" sz="1600" b="1" dirty="0">
                <a:latin typeface="Times New Roman" panose="02020603050405020304" pitchFamily="18" charset="0"/>
                <a:cs typeface="Times New Roman" panose="02020603050405020304" pitchFamily="18" charset="0"/>
              </a:rPr>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w</a:t>
            </a:r>
            <a:r>
              <a:rPr lang="en-US" b="1" dirty="0">
                <a:latin typeface="Times New Roman" panose="02020603050405020304" pitchFamily="18" charset="0"/>
                <a:cs typeface="Times New Roman" panose="02020603050405020304" pitchFamily="18" charset="0"/>
              </a:rPr>
              <a:t>ww.Ravanpoint.ir</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355231"/>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 id="2147484062" r:id="rId16"/>
    <p:sldLayoutId id="2147484063"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stCondLst>
                                            <p:cond delay="0"/>
                                          </p:stCondLst>
                                        </p:cTn>
                                        <p:tgtEl>
                                          <p:spTgt spid="3">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stCondLst>
                                            <p:cond delay="0"/>
                                          </p:stCondLst>
                                        </p:cTn>
                                        <p:tgtEl>
                                          <p:spTgt spid="3">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stCondLst>
                                            <p:cond delay="0"/>
                                          </p:stCondLst>
                                        </p:cTn>
                                        <p:tgtEl>
                                          <p:spTgt spid="3">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47849" y="0"/>
            <a:ext cx="4848301" cy="6858000"/>
          </a:xfrm>
          <a:prstGeom prst="rect">
            <a:avLst/>
          </a:prstGeom>
        </p:spPr>
      </p:pic>
    </p:spTree>
    <p:extLst>
      <p:ext uri="{BB962C8B-B14F-4D97-AF65-F5344CB8AC3E}">
        <p14:creationId xmlns:p14="http://schemas.microsoft.com/office/powerpoint/2010/main" val="3504982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26EB104-0689-8AD9-FB7D-D74F4082A24D}"/>
              </a:ext>
            </a:extLst>
          </p:cNvPr>
          <p:cNvSpPr>
            <a:spLocks noGrp="1" noChangeArrowheads="1"/>
          </p:cNvSpPr>
          <p:nvPr>
            <p:ph type="subTitle" idx="4294967295"/>
          </p:nvPr>
        </p:nvSpPr>
        <p:spPr>
          <a:xfrm>
            <a:off x="539750" y="404813"/>
            <a:ext cx="7991475" cy="5975350"/>
          </a:xfrm>
        </p:spPr>
        <p:txBody>
          <a:bodyPr/>
          <a:lstStyle/>
          <a:p>
            <a:pPr marL="0" indent="0">
              <a:lnSpc>
                <a:spcPct val="170000"/>
              </a:lnSpc>
              <a:buFont typeface="Wingdings" panose="05000000000000000000" pitchFamily="2" charset="2"/>
              <a:buNone/>
            </a:pPr>
            <a:endParaRPr lang="fa-IR" altLang="en-US" b="1" dirty="0">
              <a:solidFill>
                <a:schemeClr val="tx2"/>
              </a:solidFill>
            </a:endParaRPr>
          </a:p>
          <a:p>
            <a:pPr marL="0" indent="0">
              <a:lnSpc>
                <a:spcPct val="170000"/>
              </a:lnSpc>
              <a:buFont typeface="Wingdings" panose="05000000000000000000" pitchFamily="2" charset="2"/>
              <a:buNone/>
            </a:pPr>
            <a:r>
              <a:rPr lang="ar-SA" altLang="en-US" dirty="0">
                <a:solidFill>
                  <a:schemeClr val="tx2"/>
                </a:solidFill>
              </a:rPr>
              <a:t> </a:t>
            </a:r>
            <a:endParaRPr lang="en-US" altLang="en-US" dirty="0">
              <a:solidFill>
                <a:schemeClr val="tx2"/>
              </a:solidFill>
            </a:endParaRPr>
          </a:p>
        </p:txBody>
      </p:sp>
      <p:sp>
        <p:nvSpPr>
          <p:cNvPr id="15363" name="Rectangle 3">
            <a:extLst>
              <a:ext uri="{FF2B5EF4-FFF2-40B4-BE49-F238E27FC236}">
                <a16:creationId xmlns:a16="http://schemas.microsoft.com/office/drawing/2014/main" id="{A2451BC7-2DE5-8471-294D-D56BDD2B6174}"/>
              </a:ext>
            </a:extLst>
          </p:cNvPr>
          <p:cNvSpPr>
            <a:spLocks noChangeArrowheads="1"/>
          </p:cNvSpPr>
          <p:nvPr/>
        </p:nvSpPr>
        <p:spPr bwMode="auto">
          <a:xfrm>
            <a:off x="1258888" y="633413"/>
            <a:ext cx="6840537" cy="1190625"/>
          </a:xfrm>
          <a:prstGeom prst="rect">
            <a:avLst/>
          </a:prstGeom>
          <a:noFill/>
          <a:ln>
            <a:noFill/>
          </a:ln>
          <a:effectLst/>
          <a:extLst>
            <a:ext uri="{909E8E84-426E-40DD-AFC4-6F175D3DCCD1}">
              <a14:hiddenFill xmlns:a14="http://schemas.microsoft.com/office/drawing/2010/main">
                <a:solidFill>
                  <a:srgbClr val="D1D1E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r>
              <a:rPr lang="ar-SA" altLang="en-US" sz="3600" dirty="0">
                <a:solidFill>
                  <a:srgbClr val="FF0000"/>
                </a:solidFill>
                <a:effectLst>
                  <a:outerShdw blurRad="38100" dist="38100" dir="2700000" algn="tl">
                    <a:srgbClr val="C0C0C0"/>
                  </a:outerShdw>
                </a:effectLst>
                <a:cs typeface="EntezareZohoor D" panose="00000700000000000000" pitchFamily="2" charset="-78"/>
              </a:rPr>
              <a:t>تفاوت زنان و مردان:</a:t>
            </a:r>
            <a:endParaRPr lang="en-US" altLang="en-US" sz="3600" dirty="0">
              <a:solidFill>
                <a:srgbClr val="FF0000"/>
              </a:solidFill>
              <a:effectLst>
                <a:outerShdw blurRad="38100" dist="38100" dir="2700000" algn="tl">
                  <a:srgbClr val="C0C0C0"/>
                </a:outerShdw>
              </a:effectLst>
              <a:cs typeface="EntezareZohoor D" panose="00000700000000000000" pitchFamily="2" charset="-78"/>
            </a:endParaRPr>
          </a:p>
          <a:p>
            <a:pPr algn="ctr" rtl="1"/>
            <a:r>
              <a:rPr lang="en-US" altLang="en-US" sz="3600" dirty="0">
                <a:solidFill>
                  <a:srgbClr val="FF0000"/>
                </a:solidFill>
                <a:effectLst>
                  <a:outerShdw blurRad="38100" dist="38100" dir="2700000" algn="tl">
                    <a:srgbClr val="C0C0C0"/>
                  </a:outerShdw>
                </a:effectLst>
                <a:cs typeface="EntezareZohoor D" panose="00000700000000000000" pitchFamily="2" charset="-78"/>
              </a:rPr>
              <a:t>        </a:t>
            </a:r>
            <a:r>
              <a:rPr lang="ar-SA" altLang="en-US" sz="3600" dirty="0">
                <a:solidFill>
                  <a:srgbClr val="FF0000"/>
                </a:solidFill>
                <a:effectLst>
                  <a:outerShdw blurRad="38100" dist="38100" dir="2700000" algn="tl">
                    <a:srgbClr val="C0C0C0"/>
                  </a:outerShdw>
                </a:effectLst>
                <a:cs typeface="EntezareZohoor D" panose="00000700000000000000" pitchFamily="2" charset="-78"/>
              </a:rPr>
              <a:t> </a:t>
            </a:r>
            <a:r>
              <a:rPr lang="en-US" altLang="en-US" sz="3600" dirty="0">
                <a:solidFill>
                  <a:srgbClr val="FF0000"/>
                </a:solidFill>
                <a:effectLst>
                  <a:outerShdw blurRad="38100" dist="38100" dir="2700000" algn="tl">
                    <a:srgbClr val="C0C0C0"/>
                  </a:outerShdw>
                </a:effectLst>
                <a:cs typeface="EntezareZohoor D" panose="00000700000000000000" pitchFamily="2" charset="-78"/>
              </a:rPr>
              <a:t>  </a:t>
            </a:r>
            <a:r>
              <a:rPr lang="ar-SA" altLang="en-US" sz="3600" dirty="0">
                <a:solidFill>
                  <a:srgbClr val="FF0000"/>
                </a:solidFill>
                <a:effectLst>
                  <a:outerShdw blurRad="38100" dist="38100" dir="2700000" algn="tl">
                    <a:srgbClr val="C0C0C0"/>
                  </a:outerShdw>
                </a:effectLst>
                <a:cs typeface="EntezareZohoor D" panose="00000700000000000000" pitchFamily="2" charset="-78"/>
              </a:rPr>
              <a:t> افسردگي </a:t>
            </a:r>
          </a:p>
        </p:txBody>
      </p:sp>
      <p:sp>
        <p:nvSpPr>
          <p:cNvPr id="15364" name="Rectangle 4">
            <a:extLst>
              <a:ext uri="{FF2B5EF4-FFF2-40B4-BE49-F238E27FC236}">
                <a16:creationId xmlns:a16="http://schemas.microsoft.com/office/drawing/2014/main" id="{6F2574E7-6416-98BD-7508-60BE97C2EB94}"/>
              </a:ext>
            </a:extLst>
          </p:cNvPr>
          <p:cNvSpPr>
            <a:spLocks noChangeArrowheads="1"/>
          </p:cNvSpPr>
          <p:nvPr/>
        </p:nvSpPr>
        <p:spPr bwMode="auto">
          <a:xfrm>
            <a:off x="0" y="2828925"/>
            <a:ext cx="9144000" cy="95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5366" name="Picture 6">
            <a:extLst>
              <a:ext uri="{FF2B5EF4-FFF2-40B4-BE49-F238E27FC236}">
                <a16:creationId xmlns:a16="http://schemas.microsoft.com/office/drawing/2014/main" id="{B04E94A7-C9D1-689D-F7C5-9147FD601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2852738"/>
            <a:ext cx="2122487" cy="2865437"/>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a:extLst>
              <a:ext uri="{FF2B5EF4-FFF2-40B4-BE49-F238E27FC236}">
                <a16:creationId xmlns:a16="http://schemas.microsoft.com/office/drawing/2014/main" id="{AAE010F4-204D-5F73-FAEB-8A45DA087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85273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5370" name="Text Box 10">
            <a:extLst>
              <a:ext uri="{FF2B5EF4-FFF2-40B4-BE49-F238E27FC236}">
                <a16:creationId xmlns:a16="http://schemas.microsoft.com/office/drawing/2014/main" id="{5E9385E6-F5D3-21F7-C975-18BE536FFFDC}"/>
              </a:ext>
            </a:extLst>
          </p:cNvPr>
          <p:cNvSpPr txBox="1">
            <a:spLocks noChangeArrowheads="1"/>
          </p:cNvSpPr>
          <p:nvPr/>
        </p:nvSpPr>
        <p:spPr bwMode="auto">
          <a:xfrm>
            <a:off x="4788024" y="1052736"/>
            <a:ext cx="1584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3600" dirty="0">
                <a:solidFill>
                  <a:srgbClr val="FF0000"/>
                </a:solidFill>
                <a:effectLst>
                  <a:outerShdw blurRad="38100" dist="38100" dir="2700000" algn="tl">
                    <a:srgbClr val="C0C0C0"/>
                  </a:outerShdw>
                </a:effectLst>
                <a:cs typeface="EntezareZohoor D" panose="00000700000000000000" pitchFamily="2" charset="-78"/>
              </a:rPr>
              <a:t>استرس</a:t>
            </a:r>
            <a:endParaRPr lang="en-GB" altLang="en-US" sz="3600" dirty="0">
              <a:solidFill>
                <a:srgbClr val="FF0000"/>
              </a:solidFill>
              <a:effectLst>
                <a:outerShdw blurRad="38100" dist="38100" dir="2700000" algn="tl">
                  <a:srgbClr val="C0C0C0"/>
                </a:outerShdw>
              </a:effectLst>
              <a:cs typeface="EntezareZohoor D"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363">
                                            <p:txEl>
                                              <p:pRg st="0" end="0"/>
                                            </p:txEl>
                                          </p:spTgt>
                                        </p:tgtEl>
                                        <p:attrNameLst>
                                          <p:attrName>style.visibility</p:attrName>
                                        </p:attrNameLst>
                                      </p:cBhvr>
                                      <p:to>
                                        <p:strVal val="visible"/>
                                      </p:to>
                                    </p:set>
                                    <p:anim calcmode="discrete" valueType="clr">
                                      <p:cBhvr override="childStyle">
                                        <p:cTn id="7" dur="80"/>
                                        <p:tgtEl>
                                          <p:spTgt spid="153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363">
                                            <p:txEl>
                                              <p:pRg st="0" end="0"/>
                                            </p:txEl>
                                          </p:spTgt>
                                        </p:tgtEl>
                                        <p:attrNameLst>
                                          <p:attrName>fill.type</p:attrName>
                                        </p:attrNameLst>
                                      </p:cBhvr>
                                      <p:to>
                                        <p:strVal val="solid"/>
                                      </p:to>
                                    </p:set>
                                  </p:childTnLst>
                                </p:cTn>
                              </p:par>
                            </p:childTnLst>
                          </p:cTn>
                        </p:par>
                        <p:par>
                          <p:cTn id="10" fill="hold" nodeType="afterGroup">
                            <p:stCondLst>
                              <p:cond delay="680"/>
                            </p:stCondLst>
                            <p:childTnLst>
                              <p:par>
                                <p:cTn id="11" presetID="29" presetClass="entr" presetSubtype="0" fill="hold" grpId="0" nodeType="afterEffect">
                                  <p:stCondLst>
                                    <p:cond delay="0"/>
                                  </p:stCondLst>
                                  <p:childTnLst>
                                    <p:set>
                                      <p:cBhvr>
                                        <p:cTn id="12" dur="1" fill="hold">
                                          <p:stCondLst>
                                            <p:cond delay="0"/>
                                          </p:stCondLst>
                                        </p:cTn>
                                        <p:tgtEl>
                                          <p:spTgt spid="15370"/>
                                        </p:tgtEl>
                                        <p:attrNameLst>
                                          <p:attrName>style.visibility</p:attrName>
                                        </p:attrNameLst>
                                      </p:cBhvr>
                                      <p:to>
                                        <p:strVal val="visible"/>
                                      </p:to>
                                    </p:set>
                                    <p:anim calcmode="lin" valueType="num">
                                      <p:cBhvr>
                                        <p:cTn id="13" dur="1000" fill="hold"/>
                                        <p:tgtEl>
                                          <p:spTgt spid="15370"/>
                                        </p:tgtEl>
                                        <p:attrNameLst>
                                          <p:attrName>ppt_x</p:attrName>
                                        </p:attrNameLst>
                                      </p:cBhvr>
                                      <p:tavLst>
                                        <p:tav tm="0">
                                          <p:val>
                                            <p:strVal val="#ppt_x-.2"/>
                                          </p:val>
                                        </p:tav>
                                        <p:tav tm="100000">
                                          <p:val>
                                            <p:strVal val="#ppt_x"/>
                                          </p:val>
                                        </p:tav>
                                      </p:tavLst>
                                    </p:anim>
                                    <p:anim calcmode="lin" valueType="num">
                                      <p:cBhvr>
                                        <p:cTn id="14" dur="1000" fill="hold"/>
                                        <p:tgtEl>
                                          <p:spTgt spid="1537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370"/>
                                        </p:tgtEl>
                                      </p:cBhvr>
                                    </p:animEffect>
                                  </p:childTnLst>
                                </p:cTn>
                              </p:par>
                              <p:par>
                                <p:cTn id="16" presetID="47" presetClass="entr" presetSubtype="0" fill="hold" nodeType="withEffect">
                                  <p:stCondLst>
                                    <p:cond delay="0"/>
                                  </p:stCondLst>
                                  <p:childTnLst>
                                    <p:set>
                                      <p:cBhvr>
                                        <p:cTn id="17" dur="1" fill="hold">
                                          <p:stCondLst>
                                            <p:cond delay="0"/>
                                          </p:stCondLst>
                                        </p:cTn>
                                        <p:tgtEl>
                                          <p:spTgt spid="15366"/>
                                        </p:tgtEl>
                                        <p:attrNameLst>
                                          <p:attrName>style.visibility</p:attrName>
                                        </p:attrNameLst>
                                      </p:cBhvr>
                                      <p:to>
                                        <p:strVal val="visible"/>
                                      </p:to>
                                    </p:set>
                                    <p:animEffect transition="in" filter="fade">
                                      <p:cBhvr>
                                        <p:cTn id="18" dur="1000"/>
                                        <p:tgtEl>
                                          <p:spTgt spid="15366"/>
                                        </p:tgtEl>
                                      </p:cBhvr>
                                    </p:animEffect>
                                    <p:anim calcmode="lin" valueType="num">
                                      <p:cBhvr>
                                        <p:cTn id="19" dur="1000" fill="hold"/>
                                        <p:tgtEl>
                                          <p:spTgt spid="15366"/>
                                        </p:tgtEl>
                                        <p:attrNameLst>
                                          <p:attrName>ppt_x</p:attrName>
                                        </p:attrNameLst>
                                      </p:cBhvr>
                                      <p:tavLst>
                                        <p:tav tm="0">
                                          <p:val>
                                            <p:strVal val="#ppt_x"/>
                                          </p:val>
                                        </p:tav>
                                        <p:tav tm="100000">
                                          <p:val>
                                            <p:strVal val="#ppt_x"/>
                                          </p:val>
                                        </p:tav>
                                      </p:tavLst>
                                    </p:anim>
                                    <p:anim calcmode="lin" valueType="num">
                                      <p:cBhvr>
                                        <p:cTn id="20" dur="1000" fill="hold"/>
                                        <p:tgtEl>
                                          <p:spTgt spid="15366"/>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68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15363">
                                            <p:txEl>
                                              <p:pRg st="1" end="1"/>
                                            </p:txEl>
                                          </p:spTgt>
                                        </p:tgtEl>
                                        <p:attrNameLst>
                                          <p:attrName>style.visibility</p:attrName>
                                        </p:attrNameLst>
                                      </p:cBhvr>
                                      <p:to>
                                        <p:strVal val="visible"/>
                                      </p:to>
                                    </p:set>
                                    <p:anim calcmode="lin" valueType="num">
                                      <p:cBhvr>
                                        <p:cTn id="24" dur="10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15363">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15363">
                                            <p:txEl>
                                              <p:pRg st="1" end="1"/>
                                            </p:txEl>
                                          </p:spTgt>
                                        </p:tgtEl>
                                        <p:attrNameLst>
                                          <p:attrName>style.rotation</p:attrName>
                                        </p:attrNameLst>
                                      </p:cBhvr>
                                      <p:tavLst>
                                        <p:tav tm="0">
                                          <p:val>
                                            <p:fltVal val="90"/>
                                          </p:val>
                                        </p:tav>
                                        <p:tav tm="100000">
                                          <p:val>
                                            <p:fltVal val="0"/>
                                          </p:val>
                                        </p:tav>
                                      </p:tavLst>
                                    </p:anim>
                                    <p:animEffect transition="in" filter="fade">
                                      <p:cBhvr>
                                        <p:cTn id="27" dur="1000"/>
                                        <p:tgtEl>
                                          <p:spTgt spid="15363">
                                            <p:txEl>
                                              <p:pRg st="1" end="1"/>
                                            </p:txEl>
                                          </p:spTgt>
                                        </p:tgtEl>
                                      </p:cBhvr>
                                    </p:animEffect>
                                  </p:childTnLst>
                                </p:cTn>
                              </p:par>
                              <p:par>
                                <p:cTn id="28" presetID="37" presetClass="entr" presetSubtype="0" fill="hold" nodeType="withEffect">
                                  <p:stCondLst>
                                    <p:cond delay="0"/>
                                  </p:stCondLst>
                                  <p:childTnLst>
                                    <p:set>
                                      <p:cBhvr>
                                        <p:cTn id="29" dur="1" fill="hold">
                                          <p:stCondLst>
                                            <p:cond delay="0"/>
                                          </p:stCondLst>
                                        </p:cTn>
                                        <p:tgtEl>
                                          <p:spTgt spid="15368"/>
                                        </p:tgtEl>
                                        <p:attrNameLst>
                                          <p:attrName>style.visibility</p:attrName>
                                        </p:attrNameLst>
                                      </p:cBhvr>
                                      <p:to>
                                        <p:strVal val="visible"/>
                                      </p:to>
                                    </p:set>
                                    <p:animEffect transition="in" filter="fade">
                                      <p:cBhvr>
                                        <p:cTn id="30" dur="1000"/>
                                        <p:tgtEl>
                                          <p:spTgt spid="15368"/>
                                        </p:tgtEl>
                                      </p:cBhvr>
                                    </p:animEffect>
                                    <p:anim calcmode="lin" valueType="num">
                                      <p:cBhvr>
                                        <p:cTn id="31" dur="1000" fill="hold"/>
                                        <p:tgtEl>
                                          <p:spTgt spid="15368"/>
                                        </p:tgtEl>
                                        <p:attrNameLst>
                                          <p:attrName>ppt_x</p:attrName>
                                        </p:attrNameLst>
                                      </p:cBhvr>
                                      <p:tavLst>
                                        <p:tav tm="0">
                                          <p:val>
                                            <p:strVal val="#ppt_x"/>
                                          </p:val>
                                        </p:tav>
                                        <p:tav tm="100000">
                                          <p:val>
                                            <p:strVal val="#ppt_x"/>
                                          </p:val>
                                        </p:tav>
                                      </p:tavLst>
                                    </p:anim>
                                    <p:anim calcmode="lin" valueType="num">
                                      <p:cBhvr>
                                        <p:cTn id="32" dur="900" decel="100000" fill="hold"/>
                                        <p:tgtEl>
                                          <p:spTgt spid="1536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36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051EB98-59CC-CD7E-BC66-9E330D5BC821}"/>
              </a:ext>
            </a:extLst>
          </p:cNvPr>
          <p:cNvSpPr>
            <a:spLocks noGrp="1" noChangeArrowheads="1"/>
          </p:cNvSpPr>
          <p:nvPr>
            <p:ph type="subTitle" idx="4294967295"/>
          </p:nvPr>
        </p:nvSpPr>
        <p:spPr>
          <a:xfrm>
            <a:off x="323528" y="333375"/>
            <a:ext cx="8496944" cy="6524625"/>
          </a:xfrm>
        </p:spPr>
        <p:txBody>
          <a:bodyPr/>
          <a:lstStyle/>
          <a:p>
            <a:pPr marL="457200" lvl="1" indent="0" algn="just" rtl="1">
              <a:lnSpc>
                <a:spcPct val="170000"/>
              </a:lnSpc>
              <a:buFont typeface="Wingdings" panose="05000000000000000000" pitchFamily="2" charset="2"/>
              <a:buNone/>
            </a:pPr>
            <a:r>
              <a:rPr lang="fa-IR" altLang="en-US" sz="1600" b="1" dirty="0">
                <a:effectLst>
                  <a:outerShdw blurRad="38100" dist="38100" dir="2700000" algn="tl">
                    <a:srgbClr val="C0C0C0"/>
                  </a:outerShdw>
                </a:effectLst>
                <a:cs typeface="B Nazanin" panose="00000400000000000000" pitchFamily="2" charset="-78"/>
              </a:rPr>
              <a:t> 1- </a:t>
            </a:r>
            <a:r>
              <a:rPr lang="ar-SA" altLang="en-US" sz="1600" b="1" dirty="0">
                <a:effectLst>
                  <a:outerShdw blurRad="38100" dist="38100" dir="2700000" algn="tl">
                    <a:srgbClr val="C0C0C0"/>
                  </a:outerShdw>
                </a:effectLst>
                <a:cs typeface="B Nazanin" panose="00000400000000000000" pitchFamily="2" charset="-78"/>
              </a:rPr>
              <a:t>هورمونهاي اصلي استرس كورتيزول، اپي نفرين و اكسي توسين ميباشند. </a:t>
            </a:r>
            <a:endParaRPr lang="prs-AF" altLang="en-US" sz="1600" b="1" dirty="0" smtClean="0">
              <a:effectLst>
                <a:outerShdw blurRad="38100" dist="38100" dir="2700000" algn="tl">
                  <a:srgbClr val="C0C0C0"/>
                </a:outerShdw>
              </a:effectLst>
              <a:cs typeface="B Nazanin" panose="00000400000000000000" pitchFamily="2" charset="-78"/>
            </a:endParaRPr>
          </a:p>
          <a:p>
            <a:pPr marL="457200" lvl="1" indent="0" algn="just" rtl="1">
              <a:lnSpc>
                <a:spcPct val="170000"/>
              </a:lnSpc>
              <a:buFont typeface="Wingdings" panose="05000000000000000000" pitchFamily="2" charset="2"/>
              <a:buNone/>
            </a:pPr>
            <a:r>
              <a:rPr lang="fa-IR" altLang="en-US" sz="1600" b="1" dirty="0" smtClean="0">
                <a:effectLst>
                  <a:outerShdw blurRad="38100" dist="38100" dir="2700000" algn="tl">
                    <a:srgbClr val="C0C0C0"/>
                  </a:outerShdw>
                </a:effectLst>
                <a:cs typeface="B Nazanin" panose="00000400000000000000" pitchFamily="2" charset="-78"/>
              </a:rPr>
              <a:t> </a:t>
            </a:r>
            <a:r>
              <a:rPr lang="fa-IR" altLang="en-US" sz="1600" b="1" dirty="0">
                <a:effectLst>
                  <a:outerShdw blurRad="38100" dist="38100" dir="2700000" algn="tl">
                    <a:srgbClr val="C0C0C0"/>
                  </a:outerShdw>
                </a:effectLst>
                <a:cs typeface="B Nazanin" panose="00000400000000000000" pitchFamily="2" charset="-78"/>
              </a:rPr>
              <a:t>2- </a:t>
            </a:r>
            <a:r>
              <a:rPr lang="ar-SA" altLang="en-US" sz="1600" b="1" dirty="0">
                <a:effectLst>
                  <a:outerShdw blurRad="38100" dist="38100" dir="2700000" algn="tl">
                    <a:srgbClr val="C0C0C0"/>
                  </a:outerShdw>
                </a:effectLst>
                <a:cs typeface="B Nazanin" panose="00000400000000000000" pitchFamily="2" charset="-78"/>
              </a:rPr>
              <a:t>هر دو هورمون كورتيزول و اپي نفرين باعث افزايش فشار خون و سطح قند خون ميشوند. </a:t>
            </a:r>
            <a:r>
              <a:rPr lang="ar-SA" altLang="en-US" sz="1600" b="1" dirty="0">
                <a:effectLst>
                  <a:outerShdw blurRad="38100" dist="38100" dir="2700000" algn="tl">
                    <a:srgbClr val="C0C0C0"/>
                  </a:outerShdw>
                </a:effectLst>
                <a:cs typeface="B Nazanin" panose="00000400000000000000" pitchFamily="2" charset="-78"/>
              </a:rPr>
              <a:t>هورمون كورتيزول به تنهايي باعث كاهش كارايي سيستم ايمني بدن ميگردد. </a:t>
            </a:r>
            <a:endParaRPr lang="prs-AF" altLang="en-US" sz="1600" b="1" dirty="0" smtClean="0">
              <a:effectLst>
                <a:outerShdw blurRad="38100" dist="38100" dir="2700000" algn="tl">
                  <a:srgbClr val="C0C0C0"/>
                </a:outerShdw>
              </a:effectLst>
              <a:cs typeface="B Nazanin" panose="00000400000000000000" pitchFamily="2" charset="-78"/>
            </a:endParaRPr>
          </a:p>
          <a:p>
            <a:pPr marL="457200" lvl="1" indent="0" algn="just" rtl="1">
              <a:lnSpc>
                <a:spcPct val="170000"/>
              </a:lnSpc>
              <a:buFont typeface="Wingdings" panose="05000000000000000000" pitchFamily="2" charset="2"/>
              <a:buNone/>
            </a:pPr>
            <a:r>
              <a:rPr lang="fa-IR" altLang="en-US" sz="1600" b="1" dirty="0" smtClean="0">
                <a:effectLst>
                  <a:outerShdw blurRad="38100" dist="38100" dir="2700000" algn="tl">
                    <a:srgbClr val="C0C0C0"/>
                  </a:outerShdw>
                </a:effectLst>
                <a:cs typeface="B Nazanin" panose="00000400000000000000" pitchFamily="2" charset="-78"/>
              </a:rPr>
              <a:t>3-  </a:t>
            </a:r>
            <a:r>
              <a:rPr lang="ar-SA" altLang="en-US" sz="1600" b="1" dirty="0">
                <a:effectLst>
                  <a:outerShdw blurRad="38100" dist="38100" dir="2700000" algn="tl">
                    <a:srgbClr val="C0C0C0"/>
                  </a:outerShdw>
                </a:effectLst>
                <a:cs typeface="B Nazanin" panose="00000400000000000000" pitchFamily="2" charset="-78"/>
              </a:rPr>
              <a:t>پس از ترشح دو هورمون اپي نفرين و كورتيزول هورمون اكسي توسين نيز از مغز ترشح مي گردد تا اثرات دو هورمون نخست را تعديل كند. </a:t>
            </a:r>
            <a:r>
              <a:rPr lang="ar-SA" altLang="en-US" sz="1600" b="1" dirty="0">
                <a:effectLst>
                  <a:outerShdw blurRad="38100" dist="38100" dir="2700000" algn="tl">
                    <a:srgbClr val="C0C0C0"/>
                  </a:outerShdw>
                </a:effectLst>
                <a:cs typeface="B Nazanin" panose="00000400000000000000" pitchFamily="2" charset="-78"/>
              </a:rPr>
              <a:t>هورمون اكسي توسين عواطف آرام بخش و حس مراقبت را افزايش ميدهد. </a:t>
            </a:r>
            <a:endParaRPr lang="prs-AF" altLang="en-US" sz="1600" b="1" dirty="0" smtClean="0">
              <a:effectLst>
                <a:outerShdw blurRad="38100" dist="38100" dir="2700000" algn="tl">
                  <a:srgbClr val="C0C0C0"/>
                </a:outerShdw>
              </a:effectLst>
              <a:cs typeface="B Nazanin" panose="00000400000000000000" pitchFamily="2" charset="-78"/>
            </a:endParaRPr>
          </a:p>
          <a:p>
            <a:pPr marL="457200" lvl="1" indent="0" algn="just" rtl="1">
              <a:lnSpc>
                <a:spcPct val="170000"/>
              </a:lnSpc>
              <a:buFont typeface="Wingdings" panose="05000000000000000000" pitchFamily="2" charset="2"/>
              <a:buNone/>
            </a:pPr>
            <a:r>
              <a:rPr lang="ar-SA" altLang="en-US" sz="1600" b="1" dirty="0">
                <a:effectLst>
                  <a:outerShdw blurRad="38100" dist="38100" dir="2700000" algn="tl">
                    <a:srgbClr val="C0C0C0"/>
                  </a:outerShdw>
                </a:effectLst>
                <a:cs typeface="B Nazanin" panose="00000400000000000000" pitchFamily="2" charset="-78"/>
              </a:rPr>
              <a:t/>
            </a:r>
            <a:br>
              <a:rPr lang="ar-SA" altLang="en-US" sz="1600" b="1" dirty="0">
                <a:effectLst>
                  <a:outerShdw blurRad="38100" dist="38100" dir="2700000" algn="tl">
                    <a:srgbClr val="C0C0C0"/>
                  </a:outerShdw>
                </a:effectLst>
                <a:cs typeface="B Nazanin" panose="00000400000000000000" pitchFamily="2" charset="-78"/>
              </a:rPr>
            </a:br>
            <a:r>
              <a:rPr lang="fa-IR" altLang="en-US" sz="1600" b="1" dirty="0">
                <a:effectLst>
                  <a:outerShdw blurRad="38100" dist="38100" dir="2700000" algn="tl">
                    <a:srgbClr val="C0C0C0"/>
                  </a:outerShdw>
                </a:effectLst>
                <a:cs typeface="B Nazanin" panose="00000400000000000000" pitchFamily="2" charset="-78"/>
              </a:rPr>
              <a:t> </a:t>
            </a:r>
            <a:r>
              <a:rPr lang="ar-SA" altLang="en-US" sz="1600" b="1" dirty="0">
                <a:effectLst>
                  <a:outerShdw blurRad="38100" dist="38100" dir="2700000" algn="tl">
                    <a:srgbClr val="C0C0C0"/>
                  </a:outerShdw>
                </a:effectLst>
                <a:cs typeface="B Nazanin" panose="00000400000000000000" pitchFamily="2" charset="-78"/>
              </a:rPr>
              <a:t>4</a:t>
            </a:r>
            <a:r>
              <a:rPr lang="fa-IR" altLang="en-US" sz="1600" b="1" dirty="0">
                <a:effectLst>
                  <a:outerShdw blurRad="38100" dist="38100" dir="2700000" algn="tl">
                    <a:srgbClr val="C0C0C0"/>
                  </a:outerShdw>
                </a:effectLst>
                <a:cs typeface="B Nazanin" panose="00000400000000000000" pitchFamily="2" charset="-78"/>
              </a:rPr>
              <a:t>- </a:t>
            </a:r>
            <a:r>
              <a:rPr lang="ar-SA" altLang="en-US" sz="1600" b="1" dirty="0">
                <a:effectLst>
                  <a:outerShdw blurRad="38100" dist="38100" dir="2700000" algn="tl">
                    <a:srgbClr val="C0C0C0"/>
                  </a:outerShdw>
                </a:effectLst>
                <a:cs typeface="B Nazanin" panose="00000400000000000000" pitchFamily="2" charset="-78"/>
              </a:rPr>
              <a:t>در شرايط استرس زا ميزان ترشح دو هورمون اپي نفرين و كورتيزول در زنان و مردان يكسان ميباشد، اما ميزان ترشح هورمون اكسي توسين در زنان بسيار بيشتر از مردان است. </a:t>
            </a:r>
            <a:endParaRPr lang="prs-AF" altLang="en-US" sz="1600" b="1" dirty="0" smtClean="0">
              <a:effectLst>
                <a:outerShdw blurRad="38100" dist="38100" dir="2700000" algn="tl">
                  <a:srgbClr val="C0C0C0"/>
                </a:outerShdw>
              </a:effectLst>
              <a:cs typeface="B Nazanin" panose="00000400000000000000" pitchFamily="2" charset="-78"/>
            </a:endParaRPr>
          </a:p>
          <a:p>
            <a:pPr marL="457200" lvl="1" indent="0" algn="just" rtl="1">
              <a:lnSpc>
                <a:spcPct val="170000"/>
              </a:lnSpc>
              <a:buFont typeface="Wingdings" panose="05000000000000000000" pitchFamily="2" charset="2"/>
              <a:buNone/>
            </a:pPr>
            <a:r>
              <a:rPr lang="ar-SA" altLang="en-US" sz="1600" b="1" dirty="0" smtClean="0">
                <a:effectLst>
                  <a:outerShdw blurRad="38100" dist="38100" dir="2700000" algn="tl">
                    <a:srgbClr val="C0C0C0"/>
                  </a:outerShdw>
                </a:effectLst>
                <a:cs typeface="B Nazanin" panose="00000400000000000000" pitchFamily="2" charset="-78"/>
              </a:rPr>
              <a:t>5</a:t>
            </a:r>
            <a:r>
              <a:rPr lang="fa-IR" altLang="en-US" sz="1600" b="1" dirty="0">
                <a:effectLst>
                  <a:outerShdw blurRad="38100" dist="38100" dir="2700000" algn="tl">
                    <a:srgbClr val="C0C0C0"/>
                  </a:outerShdw>
                </a:effectLst>
                <a:cs typeface="B Nazanin" panose="00000400000000000000" pitchFamily="2" charset="-78"/>
              </a:rPr>
              <a:t>- </a:t>
            </a:r>
            <a:r>
              <a:rPr lang="ar-SA" altLang="en-US" sz="1600" b="1" dirty="0">
                <a:effectLst>
                  <a:outerShdw blurRad="38100" dist="38100" dir="2700000" algn="tl">
                    <a:srgbClr val="C0C0C0"/>
                  </a:outerShdw>
                </a:effectLst>
                <a:cs typeface="B Nazanin" panose="00000400000000000000" pitchFamily="2" charset="-78"/>
              </a:rPr>
              <a:t>حيوانات و انسانهايي كه سطح هورمون اكسي توسين در بدن آنها بالاست آرام تر، آسوده خاطر تر و اجتماعي تر بوده و كمتر مضطرب ميباشند. </a:t>
            </a:r>
            <a:endParaRPr lang="prs-AF" altLang="en-US" sz="1600" b="1" dirty="0" smtClean="0">
              <a:effectLst>
                <a:outerShdw blurRad="38100" dist="38100" dir="2700000" algn="tl">
                  <a:srgbClr val="C0C0C0"/>
                </a:outerShdw>
              </a:effectLst>
              <a:cs typeface="B Nazanin" panose="00000400000000000000" pitchFamily="2" charset="-78"/>
            </a:endParaRPr>
          </a:p>
          <a:p>
            <a:pPr marL="457200" lvl="1" indent="0" algn="just" rtl="1">
              <a:lnSpc>
                <a:spcPct val="170000"/>
              </a:lnSpc>
              <a:buFont typeface="Wingdings" panose="05000000000000000000" pitchFamily="2" charset="2"/>
              <a:buNone/>
            </a:pPr>
            <a:r>
              <a:rPr lang="ar-SA" altLang="en-US" sz="1600" b="1" dirty="0" smtClean="0">
                <a:effectLst>
                  <a:outerShdw blurRad="38100" dist="38100" dir="2700000" algn="tl">
                    <a:srgbClr val="C0C0C0"/>
                  </a:outerShdw>
                </a:effectLst>
                <a:cs typeface="B Nazanin" panose="00000400000000000000" pitchFamily="2" charset="-78"/>
              </a:rPr>
              <a:t>6</a:t>
            </a:r>
            <a:r>
              <a:rPr lang="fa-IR" altLang="en-US" sz="1600" b="1" dirty="0" smtClean="0">
                <a:effectLst>
                  <a:outerShdw blurRad="38100" dist="38100" dir="2700000" algn="tl">
                    <a:srgbClr val="C0C0C0"/>
                  </a:outerShdw>
                </a:effectLst>
                <a:cs typeface="B Nazanin" panose="00000400000000000000" pitchFamily="2" charset="-78"/>
              </a:rPr>
              <a:t> </a:t>
            </a:r>
            <a:r>
              <a:rPr lang="fa-IR" altLang="en-US" sz="1600" b="1" dirty="0">
                <a:effectLst>
                  <a:outerShdw blurRad="38100" dist="38100" dir="2700000" algn="tl">
                    <a:srgbClr val="C0C0C0"/>
                  </a:outerShdw>
                </a:effectLst>
                <a:cs typeface="B Nazanin" panose="00000400000000000000" pitchFamily="2" charset="-78"/>
              </a:rPr>
              <a:t>- </a:t>
            </a:r>
            <a:r>
              <a:rPr lang="ar-SA" altLang="en-US" sz="1600" b="1" dirty="0">
                <a:effectLst>
                  <a:outerShdw blurRad="38100" dist="38100" dir="2700000" algn="tl">
                    <a:srgbClr val="C0C0C0"/>
                  </a:outerShdw>
                </a:effectLst>
                <a:cs typeface="B Nazanin" panose="00000400000000000000" pitchFamily="2" charset="-78"/>
              </a:rPr>
              <a:t>هورمون تستوسترون مردان اثرات آرام بخشي اكسي توسين را بي اثر و هورمون استروژن زنان آن را تقويت ميكند. </a:t>
            </a:r>
            <a:endParaRPr lang="prs-AF" altLang="en-US" sz="1600" b="1" dirty="0" smtClean="0">
              <a:effectLst>
                <a:outerShdw blurRad="38100" dist="38100" dir="2700000" algn="tl">
                  <a:srgbClr val="C0C0C0"/>
                </a:outerShdw>
              </a:effectLst>
              <a:cs typeface="B Nazanin" panose="00000400000000000000" pitchFamily="2" charset="-78"/>
            </a:endParaRPr>
          </a:p>
          <a:p>
            <a:pPr marL="457200" lvl="1" indent="0" algn="just" rtl="1">
              <a:lnSpc>
                <a:spcPct val="170000"/>
              </a:lnSpc>
              <a:buFont typeface="Wingdings" panose="05000000000000000000" pitchFamily="2" charset="2"/>
              <a:buNone/>
            </a:pPr>
            <a:endParaRPr lang="en-US" altLang="en-US" sz="1600" b="1" dirty="0">
              <a:cs typeface="B Nazanin" panose="00000400000000000000"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A7518EA-F379-8C9B-08E7-5A01EC478A74}"/>
              </a:ext>
            </a:extLst>
          </p:cNvPr>
          <p:cNvSpPr>
            <a:spLocks noGrp="1" noChangeArrowheads="1"/>
          </p:cNvSpPr>
          <p:nvPr>
            <p:ph type="subTitle" idx="4294967295"/>
          </p:nvPr>
        </p:nvSpPr>
        <p:spPr>
          <a:xfrm>
            <a:off x="0" y="260350"/>
            <a:ext cx="8748464" cy="6597650"/>
          </a:xfrm>
        </p:spPr>
        <p:txBody>
          <a:bodyPr>
            <a:normAutofit fontScale="92500" lnSpcReduction="20000"/>
          </a:bodyPr>
          <a:lstStyle/>
          <a:p>
            <a:pPr marL="0" indent="0" algn="just" rtl="1">
              <a:lnSpc>
                <a:spcPct val="190000"/>
              </a:lnSpc>
              <a:buNone/>
            </a:pPr>
            <a:r>
              <a:rPr lang="fa-IR" altLang="en-US" sz="1600" b="1" dirty="0">
                <a:effectLst>
                  <a:outerShdw blurRad="38100" dist="38100" dir="2700000" algn="tl">
                    <a:srgbClr val="C0C0C0"/>
                  </a:outerShdw>
                </a:effectLst>
                <a:cs typeface="B Nazanin" panose="00000400000000000000" pitchFamily="2" charset="-78"/>
              </a:rPr>
              <a:t> </a:t>
            </a:r>
            <a:r>
              <a:rPr lang="ar-SA" altLang="en-US" sz="1600" b="1" dirty="0">
                <a:effectLst>
                  <a:outerShdw blurRad="38100" dist="38100" dir="2700000" algn="tl">
                    <a:srgbClr val="C0C0C0"/>
                  </a:outerShdw>
                </a:effectLst>
                <a:cs typeface="B Nazanin" panose="00000400000000000000" pitchFamily="2" charset="-78"/>
              </a:rPr>
              <a:t>7</a:t>
            </a:r>
            <a:r>
              <a:rPr lang="fa-IR" altLang="en-US" sz="1600" b="1" dirty="0">
                <a:effectLst>
                  <a:outerShdw blurRad="38100" dist="38100" dir="2700000" algn="tl">
                    <a:srgbClr val="C0C0C0"/>
                  </a:outerShdw>
                </a:effectLst>
                <a:cs typeface="B Nazanin" panose="00000400000000000000" pitchFamily="2" charset="-78"/>
              </a:rPr>
              <a:t>- </a:t>
            </a:r>
            <a:r>
              <a:rPr lang="ar-SA" altLang="en-US" sz="1600" b="1" dirty="0">
                <a:effectLst>
                  <a:outerShdw blurRad="38100" dist="38100" dir="2700000" algn="tl">
                    <a:srgbClr val="C0C0C0"/>
                  </a:outerShdw>
                </a:effectLst>
                <a:cs typeface="B Nazanin" panose="00000400000000000000" pitchFamily="2" charset="-78"/>
              </a:rPr>
              <a:t>بنابراين زنان بهتر از مردان با استرس كنار مي آيند. </a:t>
            </a:r>
            <a:endParaRPr lang="prs-AF" altLang="en-US" sz="1600" b="1" dirty="0" smtClean="0">
              <a:effectLst>
                <a:outerShdw blurRad="38100" dist="38100" dir="2700000" algn="tl">
                  <a:srgbClr val="C0C0C0"/>
                </a:outerShdw>
              </a:effectLst>
              <a:cs typeface="B Nazanin" panose="00000400000000000000" pitchFamily="2" charset="-78"/>
            </a:endParaRPr>
          </a:p>
          <a:p>
            <a:pPr marL="0" indent="0" algn="just" rtl="1">
              <a:lnSpc>
                <a:spcPct val="190000"/>
              </a:lnSpc>
              <a:buNone/>
            </a:pPr>
            <a:r>
              <a:rPr lang="fa-IR" altLang="en-US" sz="1600" b="1" dirty="0" smtClean="0">
                <a:effectLst>
                  <a:outerShdw blurRad="38100" dist="38100" dir="2700000" algn="tl">
                    <a:srgbClr val="C0C0C0"/>
                  </a:outerShdw>
                </a:effectLst>
                <a:cs typeface="B Nazanin" panose="00000400000000000000" pitchFamily="2" charset="-78"/>
              </a:rPr>
              <a:t> </a:t>
            </a:r>
            <a:r>
              <a:rPr lang="ar-SA" altLang="en-US" sz="1600" b="1" dirty="0">
                <a:effectLst>
                  <a:outerShdw blurRad="38100" dist="38100" dir="2700000" algn="tl">
                    <a:srgbClr val="C0C0C0"/>
                  </a:outerShdw>
                </a:effectLst>
                <a:cs typeface="B Nazanin" panose="00000400000000000000" pitchFamily="2" charset="-78"/>
              </a:rPr>
              <a:t>8</a:t>
            </a:r>
            <a:r>
              <a:rPr lang="fa-IR" altLang="en-US" sz="1600" b="1" dirty="0">
                <a:effectLst>
                  <a:outerShdw blurRad="38100" dist="38100" dir="2700000" algn="tl">
                    <a:srgbClr val="C0C0C0"/>
                  </a:outerShdw>
                </a:effectLst>
                <a:cs typeface="B Nazanin" panose="00000400000000000000" pitchFamily="2" charset="-78"/>
              </a:rPr>
              <a:t>- </a:t>
            </a:r>
            <a:r>
              <a:rPr lang="ar-SA" altLang="en-US" sz="1600" b="1" dirty="0">
                <a:effectLst>
                  <a:outerShdw blurRad="38100" dist="38100" dir="2700000" algn="tl">
                    <a:srgbClr val="C0C0C0"/>
                  </a:outerShdw>
                </a:effectLst>
                <a:cs typeface="B Nazanin" panose="00000400000000000000" pitchFamily="2" charset="-78"/>
              </a:rPr>
              <a:t>پاسخ به استرس در مردان از نوع "جنگ يا گريز" و در زنان از نوع "مراقبت (از فرزندان) ، معاشرت و مصالحه" ميباشد. </a:t>
            </a:r>
            <a:endParaRPr lang="prs-AF" altLang="en-US" sz="1600" b="1" dirty="0" smtClean="0">
              <a:effectLst>
                <a:outerShdw blurRad="38100" dist="38100" dir="2700000" algn="tl">
                  <a:srgbClr val="C0C0C0"/>
                </a:outerShdw>
              </a:effectLst>
              <a:cs typeface="B Nazanin" panose="00000400000000000000" pitchFamily="2" charset="-78"/>
            </a:endParaRPr>
          </a:p>
          <a:p>
            <a:pPr marL="0" indent="0" algn="just" rtl="1">
              <a:lnSpc>
                <a:spcPct val="190000"/>
              </a:lnSpc>
              <a:buNone/>
            </a:pPr>
            <a:r>
              <a:rPr lang="ar-SA" altLang="en-US" sz="1600" b="1" dirty="0" smtClean="0">
                <a:effectLst>
                  <a:outerShdw blurRad="38100" dist="38100" dir="2700000" algn="tl">
                    <a:srgbClr val="C0C0C0"/>
                  </a:outerShdw>
                </a:effectLst>
                <a:cs typeface="B Nazanin" panose="00000400000000000000" pitchFamily="2" charset="-78"/>
              </a:rPr>
              <a:t>9</a:t>
            </a:r>
            <a:r>
              <a:rPr lang="fa-IR" altLang="en-US" sz="1600" b="1" dirty="0">
                <a:effectLst>
                  <a:outerShdw blurRad="38100" dist="38100" dir="2700000" algn="tl">
                    <a:srgbClr val="C0C0C0"/>
                  </a:outerShdw>
                </a:effectLst>
                <a:cs typeface="B Nazanin" panose="00000400000000000000" pitchFamily="2" charset="-78"/>
              </a:rPr>
              <a:t>- </a:t>
            </a:r>
            <a:r>
              <a:rPr lang="ar-SA" altLang="en-US" sz="1600" b="1" dirty="0">
                <a:effectLst>
                  <a:outerShdw blurRad="38100" dist="38100" dir="2700000" algn="tl">
                    <a:srgbClr val="C0C0C0"/>
                  </a:outerShdw>
                </a:effectLst>
                <a:cs typeface="B Nazanin" panose="00000400000000000000" pitchFamily="2" charset="-78"/>
              </a:rPr>
              <a:t>مراقبت شامل فعاليتهاي مراقبت و نگهداري (فرزندان) كه در جهت حفاظت از خود و فرزندان طراحي گرديده و باعث افزايش حس ايمني و كاهش اضطراب و پريشاني در مادر ميگردد. </a:t>
            </a:r>
            <a:r>
              <a:rPr lang="ar-SA" altLang="en-US" sz="1600" b="1" dirty="0">
                <a:effectLst>
                  <a:outerShdw blurRad="38100" dist="38100" dir="2700000" algn="tl">
                    <a:srgbClr val="C0C0C0"/>
                  </a:outerShdw>
                </a:effectLst>
                <a:cs typeface="B Nazanin" panose="00000400000000000000" pitchFamily="2" charset="-78"/>
              </a:rPr>
              <a:t>معاشرت و مصالحه شامل ايجاد و حفظ شبكه هاي اجتماعي ميباشد</a:t>
            </a:r>
            <a:r>
              <a:rPr lang="ar-SA" altLang="en-US" sz="1600" b="1" dirty="0" smtClean="0">
                <a:effectLst>
                  <a:outerShdw blurRad="38100" dist="38100" dir="2700000" algn="tl">
                    <a:srgbClr val="C0C0C0"/>
                  </a:outerShdw>
                </a:effectLst>
                <a:cs typeface="B Nazanin" panose="00000400000000000000" pitchFamily="2" charset="-78"/>
              </a:rPr>
              <a:t>.</a:t>
            </a:r>
            <a:endParaRPr lang="prs-AF" altLang="en-US" sz="1600" b="1" dirty="0" smtClean="0">
              <a:effectLst>
                <a:outerShdw blurRad="38100" dist="38100" dir="2700000" algn="tl">
                  <a:srgbClr val="C0C0C0"/>
                </a:outerShdw>
              </a:effectLst>
              <a:cs typeface="B Nazanin" panose="00000400000000000000" pitchFamily="2" charset="-78"/>
            </a:endParaRPr>
          </a:p>
          <a:p>
            <a:pPr marL="0" indent="0" algn="just" rtl="1">
              <a:lnSpc>
                <a:spcPct val="190000"/>
              </a:lnSpc>
              <a:buNone/>
            </a:pPr>
            <a:r>
              <a:rPr lang="fa-IR" altLang="en-US" sz="1600" b="1" dirty="0" smtClean="0">
                <a:effectLst>
                  <a:outerShdw blurRad="38100" dist="38100" dir="2700000" algn="tl">
                    <a:srgbClr val="C0C0C0"/>
                  </a:outerShdw>
                </a:effectLst>
                <a:cs typeface="B Nazanin" panose="00000400000000000000" pitchFamily="2" charset="-78"/>
              </a:rPr>
              <a:t>10- </a:t>
            </a:r>
            <a:r>
              <a:rPr lang="ar-SA" altLang="en-US" sz="1600" b="1" dirty="0">
                <a:effectLst>
                  <a:outerShdw blurRad="38100" dist="38100" dir="2700000" algn="tl">
                    <a:srgbClr val="C0C0C0"/>
                  </a:outerShdw>
                </a:effectLst>
                <a:cs typeface="B Nazanin" panose="00000400000000000000" pitchFamily="2" charset="-78"/>
              </a:rPr>
              <a:t>زنان هنگام مواجهه با استرس سعي ميكنند با ديگران به ويژه زنان تماس اجتماعي برقرار كرده و وقت خود را صرف مراقبت و رسيدگي بيشتر به فرزندان خود كنند. </a:t>
            </a:r>
            <a:r>
              <a:rPr lang="ar-SA" altLang="en-US" sz="1600" b="1" dirty="0">
                <a:effectLst>
                  <a:outerShdw blurRad="38100" dist="38100" dir="2700000" algn="tl">
                    <a:srgbClr val="C0C0C0"/>
                  </a:outerShdw>
                </a:effectLst>
                <a:cs typeface="B Nazanin" panose="00000400000000000000" pitchFamily="2" charset="-78"/>
              </a:rPr>
              <a:t>زنان تمايل دارند با ايجاد ارتباطات انساني و تشكيل وحدت و يگانگي از مزاياي امنيت و ايمني موجود در گروه برخوردار گردند</a:t>
            </a:r>
            <a:r>
              <a:rPr lang="ar-SA" altLang="en-US" sz="1600" b="1" dirty="0" smtClean="0">
                <a:effectLst>
                  <a:outerShdw blurRad="38100" dist="38100" dir="2700000" algn="tl">
                    <a:srgbClr val="C0C0C0"/>
                  </a:outerShdw>
                </a:effectLst>
                <a:cs typeface="B Nazanin" panose="00000400000000000000" pitchFamily="2" charset="-78"/>
              </a:rPr>
              <a:t>.</a:t>
            </a:r>
            <a:endParaRPr lang="prs-AF" altLang="en-US" sz="1600" b="1" dirty="0" smtClean="0">
              <a:effectLst>
                <a:outerShdw blurRad="38100" dist="38100" dir="2700000" algn="tl">
                  <a:srgbClr val="C0C0C0"/>
                </a:outerShdw>
              </a:effectLst>
              <a:cs typeface="B Nazanin" panose="00000400000000000000" pitchFamily="2" charset="-78"/>
            </a:endParaRPr>
          </a:p>
          <a:p>
            <a:pPr marL="0" indent="0" algn="just" rtl="1">
              <a:lnSpc>
                <a:spcPct val="190000"/>
              </a:lnSpc>
              <a:buNone/>
            </a:pPr>
            <a:r>
              <a:rPr lang="ar-SA" altLang="en-US" sz="1600" b="1" dirty="0" smtClean="0">
                <a:effectLst>
                  <a:outerShdw blurRad="38100" dist="38100" dir="2700000" algn="tl">
                    <a:srgbClr val="C0C0C0"/>
                  </a:outerShdw>
                </a:effectLst>
                <a:cs typeface="B Nazanin" panose="00000400000000000000" pitchFamily="2" charset="-78"/>
              </a:rPr>
              <a:t>11</a:t>
            </a:r>
            <a:r>
              <a:rPr lang="fa-IR" altLang="en-US" sz="1600" b="1" dirty="0">
                <a:effectLst>
                  <a:outerShdw blurRad="38100" dist="38100" dir="2700000" algn="tl">
                    <a:srgbClr val="C0C0C0"/>
                  </a:outerShdw>
                </a:effectLst>
                <a:cs typeface="B Nazanin" panose="00000400000000000000" pitchFamily="2" charset="-78"/>
              </a:rPr>
              <a:t>-</a:t>
            </a:r>
            <a:r>
              <a:rPr lang="ar-SA" altLang="en-US" sz="1600" b="1" dirty="0">
                <a:effectLst>
                  <a:outerShdw blurRad="38100" dist="38100" dir="2700000" algn="tl">
                    <a:srgbClr val="C0C0C0"/>
                  </a:outerShdw>
                </a:effectLst>
                <a:cs typeface="B Nazanin" panose="00000400000000000000" pitchFamily="2" charset="-78"/>
              </a:rPr>
              <a:t>كنار آمدن با استرس در زنان بصورت يافتن حمايت اجتماعي و احساسي بمنظور صحبت كردن درباره تجربه احساسات، مرور وقايع روي داده و كاري كه بايد (در راه حل مشكل) صورت گيرد، انجام ميگيرد</a:t>
            </a:r>
            <a:r>
              <a:rPr lang="ar-SA" altLang="en-US" sz="1600" b="1" dirty="0" smtClean="0">
                <a:effectLst>
                  <a:outerShdw blurRad="38100" dist="38100" dir="2700000" algn="tl">
                    <a:srgbClr val="C0C0C0"/>
                  </a:outerShdw>
                </a:effectLst>
                <a:cs typeface="B Nazanin" panose="00000400000000000000" pitchFamily="2" charset="-78"/>
              </a:rPr>
              <a:t>.</a:t>
            </a:r>
            <a:endParaRPr lang="prs-AF" altLang="en-US" sz="1600" b="1" dirty="0" smtClean="0">
              <a:effectLst>
                <a:outerShdw blurRad="38100" dist="38100" dir="2700000" algn="tl">
                  <a:srgbClr val="C0C0C0"/>
                </a:outerShdw>
              </a:effectLst>
              <a:cs typeface="B Nazanin" panose="00000400000000000000" pitchFamily="2" charset="-78"/>
            </a:endParaRPr>
          </a:p>
          <a:p>
            <a:pPr marL="0" indent="0" algn="just" rtl="1">
              <a:lnSpc>
                <a:spcPct val="190000"/>
              </a:lnSpc>
              <a:buNone/>
            </a:pPr>
            <a:r>
              <a:rPr lang="fa-IR" altLang="en-US" sz="1600" b="1" dirty="0" smtClean="0">
                <a:effectLst>
                  <a:outerShdw blurRad="38100" dist="38100" dir="2700000" algn="tl">
                    <a:srgbClr val="C0C0C0"/>
                  </a:outerShdw>
                </a:effectLst>
                <a:cs typeface="B Nazanin" panose="00000400000000000000" pitchFamily="2" charset="-78"/>
              </a:rPr>
              <a:t>12- </a:t>
            </a:r>
            <a:r>
              <a:rPr lang="ar-SA" altLang="en-US" sz="1600" b="1" dirty="0">
                <a:effectLst>
                  <a:outerShdw blurRad="38100" dist="38100" dir="2700000" algn="tl">
                    <a:srgbClr val="C0C0C0"/>
                  </a:outerShdw>
                </a:effectLst>
                <a:cs typeface="B Nazanin" panose="00000400000000000000" pitchFamily="2" charset="-78"/>
              </a:rPr>
              <a:t>مردان معمولا فعاليت گريز و خلاصي جستن را براي تخفيف استرس بر مي گزينند. </a:t>
            </a:r>
            <a:r>
              <a:rPr lang="ar-SA" altLang="en-US" sz="1600" b="1" dirty="0">
                <a:effectLst>
                  <a:outerShdw blurRad="38100" dist="38100" dir="2700000" algn="tl">
                    <a:srgbClr val="C0C0C0"/>
                  </a:outerShdw>
                </a:effectLst>
                <a:cs typeface="B Nazanin" panose="00000400000000000000" pitchFamily="2" charset="-78"/>
              </a:rPr>
              <a:t>ايجاد سرگرمي و تفريح آرامبخش و يا اعتياد به كار را به </a:t>
            </a:r>
            <a:r>
              <a:rPr lang="ar-SA" altLang="en-US" sz="1600" b="1" dirty="0" smtClean="0">
                <a:effectLst>
                  <a:outerShdw blurRad="38100" dist="38100" dir="2700000" algn="tl">
                    <a:srgbClr val="C0C0C0"/>
                  </a:outerShdw>
                </a:effectLst>
                <a:cs typeface="B Nazanin" panose="00000400000000000000" pitchFamily="2" charset="-78"/>
              </a:rPr>
              <a:t>عنوان </a:t>
            </a:r>
            <a:r>
              <a:rPr lang="ar-SA" altLang="en-US" sz="1600" b="1" dirty="0">
                <a:effectLst>
                  <a:outerShdw blurRad="38100" dist="38100" dir="2700000" algn="tl">
                    <a:srgbClr val="C0C0C0"/>
                  </a:outerShdw>
                </a:effectLst>
                <a:cs typeface="B Nazanin" panose="00000400000000000000" pitchFamily="2" charset="-78"/>
              </a:rPr>
              <a:t>گريزگاه انتخاب ميكنند. </a:t>
            </a:r>
            <a:endParaRPr lang="prs-AF" altLang="en-US" sz="1600" b="1" dirty="0" smtClean="0">
              <a:effectLst>
                <a:outerShdw blurRad="38100" dist="38100" dir="2700000" algn="tl">
                  <a:srgbClr val="C0C0C0"/>
                </a:outerShdw>
              </a:effectLst>
              <a:cs typeface="B Nazanin" panose="00000400000000000000" pitchFamily="2" charset="-78"/>
            </a:endParaRPr>
          </a:p>
          <a:p>
            <a:pPr marL="0" indent="0" algn="just" rtl="1">
              <a:lnSpc>
                <a:spcPct val="190000"/>
              </a:lnSpc>
              <a:buNone/>
            </a:pPr>
            <a:r>
              <a:rPr lang="ar-SA" altLang="en-US" sz="1600" dirty="0">
                <a:cs typeface="B Nazanin" panose="00000400000000000000" pitchFamily="2" charset="-78"/>
              </a:rPr>
              <a:t/>
            </a:r>
            <a:br>
              <a:rPr lang="ar-SA" altLang="en-US" sz="1600" dirty="0">
                <a:cs typeface="B Nazanin" panose="00000400000000000000" pitchFamily="2" charset="-78"/>
              </a:rPr>
            </a:br>
            <a:r>
              <a:rPr lang="ar-SA" altLang="en-US" sz="1600" dirty="0">
                <a:cs typeface="B Nazanin" panose="00000400000000000000" pitchFamily="2" charset="-78"/>
              </a:rPr>
              <a:t/>
            </a:r>
            <a:br>
              <a:rPr lang="ar-SA" altLang="en-US" sz="1600" dirty="0">
                <a:cs typeface="B Nazanin" panose="00000400000000000000" pitchFamily="2" charset="-78"/>
              </a:rPr>
            </a:br>
            <a:endParaRPr lang="en-US" altLang="en-US" sz="1600" dirty="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randombar(horizontal)">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randombar(horizontal)">
                                      <p:cBhvr>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randombar(horizontal)">
                                      <p:cBhvr>
                                        <p:cTn id="17" dur="5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randombar(horizontal)">
                                      <p:cBhvr>
                                        <p:cTn id="22" dur="500"/>
                                        <p:tgtEl>
                                          <p:spTgt spid="174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410">
                                            <p:txEl>
                                              <p:pRg st="4" end="4"/>
                                            </p:txEl>
                                          </p:spTgt>
                                        </p:tgtEl>
                                        <p:attrNameLst>
                                          <p:attrName>style.visibility</p:attrName>
                                        </p:attrNameLst>
                                      </p:cBhvr>
                                      <p:to>
                                        <p:strVal val="visible"/>
                                      </p:to>
                                    </p:set>
                                    <p:animEffect transition="in" filter="randombar(horizontal)">
                                      <p:cBhvr>
                                        <p:cTn id="27" dur="500"/>
                                        <p:tgtEl>
                                          <p:spTgt spid="174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410">
                                            <p:txEl>
                                              <p:pRg st="5" end="5"/>
                                            </p:txEl>
                                          </p:spTgt>
                                        </p:tgtEl>
                                        <p:attrNameLst>
                                          <p:attrName>style.visibility</p:attrName>
                                        </p:attrNameLst>
                                      </p:cBhvr>
                                      <p:to>
                                        <p:strVal val="visible"/>
                                      </p:to>
                                    </p:set>
                                    <p:animEffect transition="in" filter="randombar(horizontal)">
                                      <p:cBhvr>
                                        <p:cTn id="32" dur="500"/>
                                        <p:tgtEl>
                                          <p:spTgt spid="174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7410">
                                            <p:txEl>
                                              <p:pRg st="6" end="6"/>
                                            </p:txEl>
                                          </p:spTgt>
                                        </p:tgtEl>
                                        <p:attrNameLst>
                                          <p:attrName>style.visibility</p:attrName>
                                        </p:attrNameLst>
                                      </p:cBhvr>
                                      <p:to>
                                        <p:strVal val="visible"/>
                                      </p:to>
                                    </p:set>
                                    <p:animEffect transition="in" filter="randombar(horizontal)">
                                      <p:cBhvr>
                                        <p:cTn id="37" dur="500"/>
                                        <p:tgtEl>
                                          <p:spTgt spid="174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9F54B0F-20FF-55CD-E5B9-D3A8AD368293}"/>
              </a:ext>
            </a:extLst>
          </p:cNvPr>
          <p:cNvSpPr>
            <a:spLocks noGrp="1" noChangeArrowheads="1"/>
          </p:cNvSpPr>
          <p:nvPr>
            <p:ph type="title"/>
          </p:nvPr>
        </p:nvSpPr>
        <p:spPr>
          <a:xfrm>
            <a:off x="539552" y="0"/>
            <a:ext cx="8352928" cy="5877272"/>
          </a:xfrm>
        </p:spPr>
        <p:txBody>
          <a:bodyPr/>
          <a:lstStyle/>
          <a:p>
            <a:pPr algn="r" rtl="1"/>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13</a:t>
            </a:r>
            <a:r>
              <a:rPr lang="fa-IR"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a:t>
            </a:r>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از آنجايي كه اعتماد بنفس در مردان از كفايت در عملكرد (موفقيت شغلي، برتري در رقابت ها و چالش ها، انجام وظايف) و در زنان از كفايت در روابط (ايجاد و حفظ آنها) نشات ميگيرد، زنان معمولا هنگامي كه خود را قرباني روابط كرده و نيازهاي خود را ناديده ميگيرند، و مردان زماني كه دستيابي به موفقيت و برتري را به هر قيمتي مي پذيرند، دچار استرس ميشوند. </a:t>
            </a:r>
            <a:r>
              <a:rPr lang="prs-AF"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 </a:t>
            </a:r>
            <a:r>
              <a:rPr lang="prs-AF" altLang="en-US" sz="1600" dirty="0" smtClean="0">
                <a:solidFill>
                  <a:schemeClr val="tx1"/>
                </a:solidFill>
                <a:effectLst>
                  <a:outerShdw blurRad="38100" dist="38100" dir="2700000" algn="tl">
                    <a:srgbClr val="C0C0C0"/>
                  </a:outerShdw>
                </a:effectLst>
                <a:latin typeface="+mn-lt"/>
                <a:ea typeface="+mn-ea"/>
                <a:cs typeface="B Nazanin" panose="00000400000000000000" pitchFamily="2" charset="-78"/>
              </a:rPr>
              <a:t/>
            </a:r>
            <a:br>
              <a:rPr lang="prs-AF" altLang="en-US" sz="1600" dirty="0" smtClean="0">
                <a:solidFill>
                  <a:schemeClr val="tx1"/>
                </a:solidFill>
                <a:effectLst>
                  <a:outerShdw blurRad="38100" dist="38100" dir="2700000" algn="tl">
                    <a:srgbClr val="C0C0C0"/>
                  </a:outerShdw>
                </a:effectLst>
                <a:latin typeface="+mn-lt"/>
                <a:ea typeface="+mn-ea"/>
                <a:cs typeface="B Nazanin" panose="00000400000000000000" pitchFamily="2" charset="-78"/>
              </a:rPr>
            </a:br>
            <a:r>
              <a:rPr lang="prs-AF" altLang="en-US" sz="1600" dirty="0" smtClean="0">
                <a:effectLst>
                  <a:outerShdw blurRad="38100" dist="38100" dir="2700000" algn="tl">
                    <a:srgbClr val="C0C0C0"/>
                  </a:outerShdw>
                </a:effectLst>
                <a:cs typeface="B Nazanin" panose="00000400000000000000" pitchFamily="2" charset="-78"/>
              </a:rPr>
              <a:t/>
            </a:r>
            <a:br>
              <a:rPr lang="prs-AF" altLang="en-US" sz="1600" dirty="0" smtClean="0">
                <a:effectLst>
                  <a:outerShdw blurRad="38100" dist="38100" dir="2700000" algn="tl">
                    <a:srgbClr val="C0C0C0"/>
                  </a:outerShdw>
                </a:effectLst>
                <a:cs typeface="B Nazanin" panose="00000400000000000000" pitchFamily="2" charset="-78"/>
              </a:rPr>
            </a:br>
            <a:r>
              <a:rPr lang="en-US" altLang="en-US" sz="1600" dirty="0" smtClean="0">
                <a:solidFill>
                  <a:schemeClr val="tx1"/>
                </a:solidFill>
                <a:effectLst>
                  <a:outerShdw blurRad="38100" dist="38100" dir="2700000" algn="tl">
                    <a:srgbClr val="C0C0C0"/>
                  </a:outerShdw>
                </a:effectLst>
                <a:latin typeface="+mn-lt"/>
                <a:ea typeface="+mn-ea"/>
                <a:cs typeface="B Nazanin" panose="00000400000000000000" pitchFamily="2" charset="-78"/>
              </a:rPr>
              <a:t>14</a:t>
            </a:r>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،شكست و ناكامي در روابط براي زنان، و شكست و ناكامي در عملكرد براي مردان از بزرگترين عوامل استرس زا در ميان دو جنس ميباشند. </a:t>
            </a:r>
            <a:b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br>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
            </a:r>
            <a:b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br>
            <a:r>
              <a:rPr lang="fa-IR"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1</a:t>
            </a:r>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5بنابراين زنان با ايجاد ارتباط كلامي و احساسي و مردان با خلوت گزيني و سرگرم كردن خود با فعاليتهاي انحرافي با استرس كنار مي آيند. </a:t>
            </a:r>
            <a:b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br>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
            </a:r>
            <a:b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br>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16از آنجايي كه مردان بايد استوار و قوي باشند مشكلات خود را انكار ميكنند. </a:t>
            </a:r>
            <a:b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br>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
            </a:r>
            <a:b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br>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17مردان افسردگي خود را بيشتر با بيان علايم جسمي افسردگي (نظير سردرد) به اطلاع ديگران ميرسانند تا با بيان احساسات خود</a:t>
            </a:r>
            <a:r>
              <a:rPr lang="fa-IR"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a:t>
            </a:r>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
            </a:r>
            <a:b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br>
            <a:r>
              <a:rPr lang="fa-IR"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
            </a:r>
            <a:br>
              <a:rPr lang="fa-IR"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br>
            <a:r>
              <a:rPr lang="fa-IR"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18- </a:t>
            </a:r>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مردان علايم بارز افسردگي را كمتر بروز ميدهند (گريستن، اندوه، از دست دادن علاقه به فعاليتهايي كه در گذشته لذت بخش بوده اند). اما در مقابل تحريك پذير تر و پرخاشگر تر مي گردند. </a:t>
            </a:r>
            <a:r>
              <a:rPr lang="ar-SA" altLang="en-US" sz="2300" dirty="0">
                <a:cs typeface="B Nazanin" panose="00000400000000000000" pitchFamily="2" charset="-78"/>
              </a:rPr>
              <a:t/>
            </a:r>
            <a:br>
              <a:rPr lang="ar-SA" altLang="en-US" sz="2300" dirty="0">
                <a:cs typeface="B Nazanin" panose="00000400000000000000" pitchFamily="2" charset="-78"/>
              </a:rPr>
            </a:br>
            <a:endParaRPr lang="en-US" altLang="en-US" sz="2300" dirty="0">
              <a:cs typeface="B Nazanin" panose="00000400000000000000"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4634D04-B574-7187-402F-84351584E4EF}"/>
              </a:ext>
            </a:extLst>
          </p:cNvPr>
          <p:cNvSpPr>
            <a:spLocks noGrp="1" noChangeArrowheads="1"/>
          </p:cNvSpPr>
          <p:nvPr>
            <p:ph type="subTitle" idx="4294967295"/>
          </p:nvPr>
        </p:nvSpPr>
        <p:spPr>
          <a:xfrm>
            <a:off x="0" y="71438"/>
            <a:ext cx="8820472" cy="6742112"/>
          </a:xfrm>
        </p:spPr>
        <p:txBody>
          <a:bodyPr>
            <a:normAutofit/>
          </a:bodyPr>
          <a:lstStyle/>
          <a:p>
            <a:pPr marL="0" indent="0" algn="just" rtl="1">
              <a:lnSpc>
                <a:spcPct val="170000"/>
              </a:lnSpc>
              <a:buFont typeface="Wingdings" panose="05000000000000000000" pitchFamily="2" charset="2"/>
              <a:buNone/>
            </a:pPr>
            <a:r>
              <a:rPr lang="ar-SA" altLang="en-US" sz="900" dirty="0">
                <a:cs typeface="B Nazanin" panose="00000400000000000000" pitchFamily="2" charset="-78"/>
              </a:rPr>
              <a:t> </a:t>
            </a:r>
            <a:br>
              <a:rPr lang="ar-SA" altLang="en-US" sz="900" dirty="0">
                <a:cs typeface="B Nazanin" panose="00000400000000000000" pitchFamily="2" charset="-78"/>
              </a:rPr>
            </a:br>
            <a:r>
              <a:rPr lang="ar-SA" altLang="en-US" sz="900" dirty="0">
                <a:cs typeface="B Nazanin" panose="00000400000000000000" pitchFamily="2" charset="-78"/>
              </a:rPr>
              <a:t>. </a:t>
            </a:r>
            <a:br>
              <a:rPr lang="ar-SA" altLang="en-US" sz="900" dirty="0">
                <a:cs typeface="B Nazanin" panose="00000400000000000000" pitchFamily="2" charset="-78"/>
              </a:rPr>
            </a:br>
            <a:r>
              <a:rPr lang="fa-IR" altLang="en-US" sz="1600" b="1" dirty="0">
                <a:effectLst>
                  <a:outerShdw blurRad="38100" dist="38100" dir="2700000" algn="tl">
                    <a:srgbClr val="C0C0C0"/>
                  </a:outerShdw>
                </a:effectLst>
                <a:cs typeface="B Nazanin" panose="00000400000000000000" pitchFamily="2" charset="-78"/>
              </a:rPr>
              <a:t>1 2- ا</a:t>
            </a:r>
            <a:r>
              <a:rPr lang="ar-SA" altLang="en-US" sz="1600" b="1" dirty="0">
                <a:effectLst>
                  <a:outerShdw blurRad="38100" dist="38100" dir="2700000" algn="tl">
                    <a:srgbClr val="C0C0C0"/>
                  </a:outerShdw>
                </a:effectLst>
                <a:cs typeface="B Nazanin" panose="00000400000000000000" pitchFamily="2" charset="-78"/>
              </a:rPr>
              <a:t>ز آنجايي كه مردان در بيان آزادانه احساسات خود ناتوانند، با انجام فعاليت بيشتر با اندوه مقابله ميكنند. اضافه كاري ميكنند و يا زياد به سفرهاي كاري ميروند. و يا به رفتارهاي مخاطره آميزي همچون روابط جنسي وسواسي و يا ورزشهاي پرخطر روي مي آورند و يا به الكل و يا ساير مواد مخدر گرايش پيدا ميكنند. </a:t>
            </a:r>
            <a:br>
              <a:rPr lang="ar-SA" altLang="en-US" sz="1600" b="1" dirty="0">
                <a:effectLst>
                  <a:outerShdw blurRad="38100" dist="38100" dir="2700000" algn="tl">
                    <a:srgbClr val="C0C0C0"/>
                  </a:outerShdw>
                </a:effectLst>
                <a:cs typeface="B Nazanin" panose="00000400000000000000" pitchFamily="2" charset="-78"/>
              </a:rPr>
            </a:br>
            <a:r>
              <a:rPr lang="ar-SA" altLang="en-US" sz="1600" b="1" dirty="0">
                <a:effectLst>
                  <a:outerShdw blurRad="38100" dist="38100" dir="2700000" algn="tl">
                    <a:srgbClr val="C0C0C0"/>
                  </a:outerShdw>
                </a:effectLst>
                <a:cs typeface="B Nazanin" panose="00000400000000000000" pitchFamily="2" charset="-78"/>
              </a:rPr>
              <a:t>21،مردان در برابر فوت عزيزان خود تمايل به احياء، ترميم، بازسازي (روابط و شرايط) و بازگشت هر چه سريعتر به وضعيت عادي را از خود بروز ميدهند. </a:t>
            </a:r>
            <a:r>
              <a:rPr lang="ar-SA" altLang="en-US" sz="1600" b="1" dirty="0">
                <a:effectLst>
                  <a:outerShdw blurRad="38100" dist="38100" dir="2700000" algn="tl">
                    <a:srgbClr val="C0C0C0"/>
                  </a:outerShdw>
                </a:effectLst>
                <a:cs typeface="B Nazanin" panose="00000400000000000000" pitchFamily="2" charset="-78"/>
              </a:rPr>
              <a:t>اما زنان تمايل دارند بروي فرد از دست رفته و احساسات جاري خود تمركز كنند. </a:t>
            </a:r>
            <a:endParaRPr lang="prs-AF" altLang="en-US" sz="1600" b="1" dirty="0" smtClean="0">
              <a:effectLst>
                <a:outerShdw blurRad="38100" dist="38100" dir="2700000" algn="tl">
                  <a:srgbClr val="C0C0C0"/>
                </a:outerShdw>
              </a:effectLst>
              <a:cs typeface="B Nazanin" panose="00000400000000000000" pitchFamily="2" charset="-78"/>
            </a:endParaRPr>
          </a:p>
          <a:p>
            <a:pPr marL="0" indent="0" algn="just" rtl="1">
              <a:lnSpc>
                <a:spcPct val="170000"/>
              </a:lnSpc>
              <a:buFont typeface="Wingdings" panose="05000000000000000000" pitchFamily="2" charset="2"/>
              <a:buNone/>
            </a:pPr>
            <a:r>
              <a:rPr lang="ar-SA" altLang="en-US" sz="1600" b="1" dirty="0">
                <a:effectLst>
                  <a:outerShdw blurRad="38100" dist="38100" dir="2700000" algn="tl">
                    <a:srgbClr val="C0C0C0"/>
                  </a:outerShdw>
                </a:effectLst>
                <a:cs typeface="B Nazanin" panose="00000400000000000000" pitchFamily="2" charset="-78"/>
              </a:rPr>
              <a:t/>
            </a:r>
            <a:br>
              <a:rPr lang="ar-SA" altLang="en-US" sz="1600" b="1" dirty="0">
                <a:effectLst>
                  <a:outerShdw blurRad="38100" dist="38100" dir="2700000" algn="tl">
                    <a:srgbClr val="C0C0C0"/>
                  </a:outerShdw>
                </a:effectLst>
                <a:cs typeface="B Nazanin" panose="00000400000000000000" pitchFamily="2" charset="-78"/>
              </a:rPr>
            </a:br>
            <a:r>
              <a:rPr lang="en-US" altLang="en-US" sz="1600" b="1" dirty="0">
                <a:effectLst>
                  <a:outerShdw blurRad="38100" dist="38100" dir="2700000" algn="tl">
                    <a:srgbClr val="C0C0C0"/>
                  </a:outerShdw>
                </a:effectLst>
                <a:cs typeface="B Nazanin" panose="00000400000000000000" pitchFamily="2" charset="-78"/>
              </a:rPr>
              <a:t>،22</a:t>
            </a:r>
            <a:r>
              <a:rPr lang="ar-SA" altLang="en-US" sz="1600" b="1" dirty="0">
                <a:effectLst>
                  <a:outerShdw blurRad="38100" dist="38100" dir="2700000" algn="tl">
                    <a:srgbClr val="C0C0C0"/>
                  </a:outerShdw>
                </a:effectLst>
                <a:cs typeface="B Nazanin" panose="00000400000000000000" pitchFamily="2" charset="-78"/>
              </a:rPr>
              <a:t>زنان اندوه و سوگ خود را ابراز و آن را با ديگران تسهيم ميكنند و به گذشته مينگرند. اما مردان دردهاي خود را به زبان نياورده و معمولا اندوه خود را انكار ميكنند. </a:t>
            </a:r>
            <a:r>
              <a:rPr lang="ar-SA" altLang="en-US" sz="1600" b="1" dirty="0">
                <a:effectLst>
                  <a:outerShdw blurRad="38100" dist="38100" dir="2700000" algn="tl">
                    <a:srgbClr val="C0C0C0"/>
                  </a:outerShdw>
                </a:effectLst>
                <a:cs typeface="B Nazanin" panose="00000400000000000000" pitchFamily="2" charset="-78"/>
              </a:rPr>
              <a:t>مردان اشكهاي خود را پنهان ميكنند و خشم را جايگزين اندوه ميكنند. </a:t>
            </a:r>
            <a:endParaRPr lang="prs-AF" altLang="en-US" sz="1600" b="1" dirty="0" smtClean="0">
              <a:effectLst>
                <a:outerShdw blurRad="38100" dist="38100" dir="2700000" algn="tl">
                  <a:srgbClr val="C0C0C0"/>
                </a:outerShdw>
              </a:effectLst>
              <a:cs typeface="B Nazanin" panose="00000400000000000000" pitchFamily="2" charset="-78"/>
            </a:endParaRPr>
          </a:p>
          <a:p>
            <a:pPr marL="0" indent="0" algn="just" rtl="1">
              <a:lnSpc>
                <a:spcPct val="170000"/>
              </a:lnSpc>
              <a:buFont typeface="Wingdings" panose="05000000000000000000" pitchFamily="2" charset="2"/>
              <a:buNone/>
            </a:pPr>
            <a:r>
              <a:rPr lang="ar-SA" altLang="en-US" sz="1600" b="1" dirty="0">
                <a:effectLst>
                  <a:outerShdw blurRad="38100" dist="38100" dir="2700000" algn="tl">
                    <a:srgbClr val="C0C0C0"/>
                  </a:outerShdw>
                </a:effectLst>
                <a:cs typeface="B Nazanin" panose="00000400000000000000" pitchFamily="2" charset="-78"/>
              </a:rPr>
              <a:t/>
            </a:r>
            <a:br>
              <a:rPr lang="ar-SA" altLang="en-US" sz="1600" b="1" dirty="0">
                <a:effectLst>
                  <a:outerShdw blurRad="38100" dist="38100" dir="2700000" algn="tl">
                    <a:srgbClr val="C0C0C0"/>
                  </a:outerShdw>
                </a:effectLst>
                <a:cs typeface="B Nazanin" panose="00000400000000000000" pitchFamily="2" charset="-78"/>
              </a:rPr>
            </a:br>
            <a:r>
              <a:rPr lang="ar-SA" altLang="en-US" sz="1600" b="1" dirty="0">
                <a:effectLst>
                  <a:outerShdw blurRad="38100" dist="38100" dir="2700000" algn="tl">
                    <a:srgbClr val="C0C0C0"/>
                  </a:outerShdw>
                </a:effectLst>
                <a:cs typeface="B Nazanin" panose="00000400000000000000" pitchFamily="2" charset="-78"/>
              </a:rPr>
              <a:t>23،مردان از گريه كردن شرم دارند، بنابراين با احساس خشم جلوي گريستن خود را ميگيرند. </a:t>
            </a:r>
            <a:r>
              <a:rPr lang="ar-SA" altLang="en-US" sz="1600" b="1" dirty="0">
                <a:effectLst>
                  <a:outerShdw blurRad="38100" dist="38100" dir="2700000" algn="tl">
                    <a:srgbClr val="C0C0C0"/>
                  </a:outerShdw>
                </a:effectLst>
                <a:cs typeface="B Nazanin" panose="00000400000000000000" pitchFamily="2" charset="-78"/>
              </a:rPr>
              <a:t>زنان بالعكس ازاينكه ابراز خشم كنند احساس شرم ميكنند بنابراين به گريه متوسل ميشوند</a:t>
            </a:r>
            <a:r>
              <a:rPr lang="ar-SA" altLang="en-US" sz="1600" b="1" dirty="0" smtClean="0">
                <a:effectLst>
                  <a:outerShdw blurRad="38100" dist="38100" dir="2700000" algn="tl">
                    <a:srgbClr val="C0C0C0"/>
                  </a:outerShdw>
                </a:effectLst>
                <a:cs typeface="B Nazanin" panose="00000400000000000000" pitchFamily="2" charset="-78"/>
              </a:rPr>
              <a:t>.</a:t>
            </a:r>
            <a:endParaRPr lang="prs-AF" altLang="en-US" sz="1600" b="1" dirty="0" smtClean="0">
              <a:effectLst>
                <a:outerShdw blurRad="38100" dist="38100" dir="2700000" algn="tl">
                  <a:srgbClr val="C0C0C0"/>
                </a:outerShdw>
              </a:effectLst>
              <a:cs typeface="B Nazanin" panose="00000400000000000000" pitchFamily="2" charset="-78"/>
            </a:endParaRPr>
          </a:p>
          <a:p>
            <a:pPr marL="0" indent="0" algn="just" rtl="1">
              <a:lnSpc>
                <a:spcPct val="170000"/>
              </a:lnSpc>
              <a:buFont typeface="Wingdings" panose="05000000000000000000" pitchFamily="2" charset="2"/>
              <a:buNone/>
            </a:pPr>
            <a:r>
              <a:rPr lang="ar-SA" altLang="en-US" sz="900" dirty="0">
                <a:cs typeface="B Nazanin" panose="00000400000000000000" pitchFamily="2" charset="-78"/>
              </a:rPr>
              <a:t/>
            </a:r>
            <a:br>
              <a:rPr lang="ar-SA" altLang="en-US" sz="900" dirty="0">
                <a:cs typeface="B Nazanin" panose="00000400000000000000" pitchFamily="2" charset="-78"/>
              </a:rPr>
            </a:br>
            <a:endParaRPr lang="en-US" altLang="en-US" sz="900" dirty="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1000"/>
                                        <p:tgtEl>
                                          <p:spTgt spid="18434">
                                            <p:txEl>
                                              <p:pRg st="0" end="0"/>
                                            </p:txEl>
                                          </p:spTgt>
                                        </p:tgtEl>
                                      </p:cBhvr>
                                    </p:animEffect>
                                    <p:anim calcmode="lin" valueType="num">
                                      <p:cBhvr>
                                        <p:cTn id="8" dur="1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4">
                                            <p:txEl>
                                              <p:pRg st="1" end="1"/>
                                            </p:txEl>
                                          </p:spTgt>
                                        </p:tgtEl>
                                        <p:attrNameLst>
                                          <p:attrName>style.visibility</p:attrName>
                                        </p:attrNameLst>
                                      </p:cBhvr>
                                      <p:to>
                                        <p:strVal val="visible"/>
                                      </p:to>
                                    </p:set>
                                    <p:animEffect transition="in" filter="fade">
                                      <p:cBhvr>
                                        <p:cTn id="14" dur="1000"/>
                                        <p:tgtEl>
                                          <p:spTgt spid="18434">
                                            <p:txEl>
                                              <p:pRg st="1" end="1"/>
                                            </p:txEl>
                                          </p:spTgt>
                                        </p:tgtEl>
                                      </p:cBhvr>
                                    </p:animEffect>
                                    <p:anim calcmode="lin" valueType="num">
                                      <p:cBhvr>
                                        <p:cTn id="15" dur="10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4">
                                            <p:txEl>
                                              <p:pRg st="2" end="2"/>
                                            </p:txEl>
                                          </p:spTgt>
                                        </p:tgtEl>
                                        <p:attrNameLst>
                                          <p:attrName>style.visibility</p:attrName>
                                        </p:attrNameLst>
                                      </p:cBhvr>
                                      <p:to>
                                        <p:strVal val="visible"/>
                                      </p:to>
                                    </p:set>
                                    <p:animEffect transition="in" filter="fade">
                                      <p:cBhvr>
                                        <p:cTn id="21" dur="1000"/>
                                        <p:tgtEl>
                                          <p:spTgt spid="18434">
                                            <p:txEl>
                                              <p:pRg st="2" end="2"/>
                                            </p:txEl>
                                          </p:spTgt>
                                        </p:tgtEl>
                                      </p:cBhvr>
                                    </p:animEffect>
                                    <p:anim calcmode="lin" valueType="num">
                                      <p:cBhvr>
                                        <p:cTn id="22" dur="10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434">
                                            <p:txEl>
                                              <p:pRg st="3" end="3"/>
                                            </p:txEl>
                                          </p:spTgt>
                                        </p:tgtEl>
                                        <p:attrNameLst>
                                          <p:attrName>style.visibility</p:attrName>
                                        </p:attrNameLst>
                                      </p:cBhvr>
                                      <p:to>
                                        <p:strVal val="visible"/>
                                      </p:to>
                                    </p:set>
                                    <p:animEffect transition="in" filter="fade">
                                      <p:cBhvr>
                                        <p:cTn id="28" dur="1000"/>
                                        <p:tgtEl>
                                          <p:spTgt spid="18434">
                                            <p:txEl>
                                              <p:pRg st="3" end="3"/>
                                            </p:txEl>
                                          </p:spTgt>
                                        </p:tgtEl>
                                      </p:cBhvr>
                                    </p:animEffect>
                                    <p:anim calcmode="lin" valueType="num">
                                      <p:cBhvr>
                                        <p:cTn id="29" dur="10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43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3E0D87F-CF90-3E5A-4BC4-735CBDC0A0CD}"/>
              </a:ext>
            </a:extLst>
          </p:cNvPr>
          <p:cNvSpPr>
            <a:spLocks noGrp="1" noChangeArrowheads="1"/>
          </p:cNvSpPr>
          <p:nvPr>
            <p:ph type="subTitle" idx="4294967295"/>
          </p:nvPr>
        </p:nvSpPr>
        <p:spPr>
          <a:xfrm>
            <a:off x="0" y="404813"/>
            <a:ext cx="8892480" cy="5975350"/>
          </a:xfrm>
        </p:spPr>
        <p:txBody>
          <a:bodyPr/>
          <a:lstStyle/>
          <a:p>
            <a:pPr marL="0" indent="0" algn="r" rtl="1">
              <a:lnSpc>
                <a:spcPct val="80000"/>
              </a:lnSpc>
              <a:buFontTx/>
              <a:buNone/>
            </a:pPr>
            <a:r>
              <a:rPr lang="ar-SA" altLang="en-US" sz="2000" dirty="0">
                <a:cs typeface="B Nazanin" panose="00000400000000000000" pitchFamily="2" charset="-78"/>
              </a:rPr>
              <a:t/>
            </a:r>
            <a:br>
              <a:rPr lang="ar-SA" altLang="en-US" sz="2000" dirty="0">
                <a:cs typeface="B Nazanin" panose="00000400000000000000" pitchFamily="2" charset="-78"/>
              </a:rPr>
            </a:br>
            <a:r>
              <a:rPr lang="ar-SA" altLang="en-US" sz="2000" dirty="0">
                <a:cs typeface="B Nazanin" panose="00000400000000000000" pitchFamily="2" charset="-78"/>
              </a:rPr>
              <a:t/>
            </a:r>
            <a:br>
              <a:rPr lang="ar-SA" altLang="en-US" sz="2000" dirty="0">
                <a:cs typeface="B Nazanin" panose="00000400000000000000" pitchFamily="2" charset="-78"/>
              </a:rPr>
            </a:br>
            <a:r>
              <a:rPr lang="fa-IR" altLang="en-US" sz="1600" b="1" dirty="0">
                <a:effectLst>
                  <a:outerShdw blurRad="38100" dist="38100" dir="2700000" algn="tl">
                    <a:srgbClr val="C0C0C0"/>
                  </a:outerShdw>
                </a:effectLst>
                <a:cs typeface="B Nazanin" panose="00000400000000000000" pitchFamily="2" charset="-78"/>
              </a:rPr>
              <a:t>1</a:t>
            </a:r>
            <a:r>
              <a:rPr lang="ar-SA" altLang="en-US" sz="1600" b="1" dirty="0">
                <a:effectLst>
                  <a:outerShdw blurRad="38100" dist="38100" dir="2700000" algn="tl">
                    <a:srgbClr val="C0C0C0"/>
                  </a:outerShdw>
                </a:effectLst>
                <a:cs typeface="B Nazanin" panose="00000400000000000000" pitchFamily="2" charset="-78"/>
              </a:rPr>
              <a:t>4</a:t>
            </a:r>
            <a:r>
              <a:rPr lang="fa-IR" altLang="en-US" sz="1600" b="1" dirty="0">
                <a:effectLst>
                  <a:outerShdw blurRad="38100" dist="38100" dir="2700000" algn="tl">
                    <a:srgbClr val="C0C0C0"/>
                  </a:outerShdw>
                </a:effectLst>
                <a:cs typeface="B Nazanin" panose="00000400000000000000" pitchFamily="2" charset="-78"/>
              </a:rPr>
              <a:t>-  </a:t>
            </a:r>
            <a:r>
              <a:rPr lang="ar-SA" altLang="en-US" sz="1600" b="1" dirty="0">
                <a:effectLst>
                  <a:outerShdw blurRad="38100" dist="38100" dir="2700000" algn="tl">
                    <a:srgbClr val="C0C0C0"/>
                  </a:outerShdw>
                </a:effectLst>
                <a:cs typeface="B Nazanin" panose="00000400000000000000" pitchFamily="2" charset="-78"/>
              </a:rPr>
              <a:t>صحبت كردن و ابراز احساسات براي مردان دشوار است، چراكه در سرشت و ماهيت مردان نيست كه از ديگران طلب كمك و ياري كنند. مردان تنها هنگامي كه به نقطه بحران ميرسند تقاضاي كمك ميكنند.</a:t>
            </a:r>
            <a:br>
              <a:rPr lang="ar-SA" altLang="en-US" sz="1600" b="1" dirty="0">
                <a:effectLst>
                  <a:outerShdw blurRad="38100" dist="38100" dir="2700000" algn="tl">
                    <a:srgbClr val="C0C0C0"/>
                  </a:outerShdw>
                </a:effectLst>
                <a:cs typeface="B Nazanin" panose="00000400000000000000" pitchFamily="2" charset="-78"/>
              </a:rPr>
            </a:br>
            <a:r>
              <a:rPr lang="ar-SA" altLang="en-US" sz="1600" b="1" dirty="0">
                <a:effectLst>
                  <a:outerShdw blurRad="38100" dist="38100" dir="2700000" algn="tl">
                    <a:srgbClr val="C0C0C0"/>
                  </a:outerShdw>
                </a:effectLst>
                <a:cs typeface="B Nazanin" panose="00000400000000000000" pitchFamily="2" charset="-78"/>
              </a:rPr>
              <a:t/>
            </a:r>
            <a:br>
              <a:rPr lang="ar-SA" altLang="en-US" sz="1600" b="1" dirty="0">
                <a:effectLst>
                  <a:outerShdw blurRad="38100" dist="38100" dir="2700000" algn="tl">
                    <a:srgbClr val="C0C0C0"/>
                  </a:outerShdw>
                </a:effectLst>
                <a:cs typeface="B Nazanin" panose="00000400000000000000" pitchFamily="2" charset="-78"/>
              </a:rPr>
            </a:br>
            <a:r>
              <a:rPr lang="ar-SA" altLang="en-US" sz="1600" b="1" dirty="0">
                <a:effectLst>
                  <a:outerShdw blurRad="38100" dist="38100" dir="2700000" algn="tl">
                    <a:srgbClr val="C0C0C0"/>
                  </a:outerShdw>
                </a:effectLst>
                <a:cs typeface="B Nazanin" panose="00000400000000000000" pitchFamily="2" charset="-78"/>
              </a:rPr>
              <a:t>25</a:t>
            </a:r>
            <a:r>
              <a:rPr lang="fa-IR" altLang="en-US" sz="1600" b="1" dirty="0">
                <a:effectLst>
                  <a:outerShdw blurRad="38100" dist="38100" dir="2700000" algn="tl">
                    <a:srgbClr val="C0C0C0"/>
                  </a:outerShdw>
                </a:effectLst>
                <a:cs typeface="B Nazanin" panose="00000400000000000000" pitchFamily="2" charset="-78"/>
              </a:rPr>
              <a:t>- </a:t>
            </a:r>
            <a:r>
              <a:rPr lang="ar-SA" altLang="en-US" sz="1600" b="1" dirty="0">
                <a:effectLst>
                  <a:outerShdw blurRad="38100" dist="38100" dir="2700000" algn="tl">
                    <a:srgbClr val="C0C0C0"/>
                  </a:outerShdw>
                </a:effectLst>
                <a:cs typeface="B Nazanin" panose="00000400000000000000" pitchFamily="2" charset="-78"/>
              </a:rPr>
              <a:t>چنانچه ميخواهيد مردان را به صحبت كردن وادار كنيد، آنها را در فعاليتي درگير سازيد. مثلا اگر شوهرتان از موضوعي اندوهگين است و به ماهيگيري نيز علاقمند است با وي به ماهيگيري برويد و خواهيد ديد كه چگونه به حرف مي آيد. </a:t>
            </a:r>
            <a:br>
              <a:rPr lang="ar-SA" altLang="en-US" sz="1600" b="1" dirty="0">
                <a:effectLst>
                  <a:outerShdw blurRad="38100" dist="38100" dir="2700000" algn="tl">
                    <a:srgbClr val="C0C0C0"/>
                  </a:outerShdw>
                </a:effectLst>
                <a:cs typeface="B Nazanin" panose="00000400000000000000" pitchFamily="2" charset="-78"/>
              </a:rPr>
            </a:br>
            <a:r>
              <a:rPr lang="ar-SA" altLang="en-US" sz="1600" b="1" dirty="0">
                <a:effectLst>
                  <a:outerShdw blurRad="38100" dist="38100" dir="2700000" algn="tl">
                    <a:srgbClr val="C0C0C0"/>
                  </a:outerShdw>
                </a:effectLst>
                <a:cs typeface="B Nazanin" panose="00000400000000000000" pitchFamily="2" charset="-78"/>
              </a:rPr>
              <a:t/>
            </a:r>
            <a:br>
              <a:rPr lang="ar-SA" altLang="en-US" sz="1600" b="1" dirty="0">
                <a:effectLst>
                  <a:outerShdw blurRad="38100" dist="38100" dir="2700000" algn="tl">
                    <a:srgbClr val="C0C0C0"/>
                  </a:outerShdw>
                </a:effectLst>
                <a:cs typeface="B Nazanin" panose="00000400000000000000" pitchFamily="2" charset="-78"/>
              </a:rPr>
            </a:br>
            <a:r>
              <a:rPr lang="ar-SA" altLang="en-US" sz="1600" b="1" dirty="0">
                <a:effectLst>
                  <a:outerShdw blurRad="38100" dist="38100" dir="2700000" algn="tl">
                    <a:srgbClr val="C0C0C0"/>
                  </a:outerShdw>
                </a:effectLst>
                <a:cs typeface="B Nazanin" panose="00000400000000000000" pitchFamily="2" charset="-78"/>
              </a:rPr>
              <a:t>26</a:t>
            </a:r>
            <a:r>
              <a:rPr lang="fa-IR" altLang="en-US" sz="1600" b="1" dirty="0">
                <a:effectLst>
                  <a:outerShdw blurRad="38100" dist="38100" dir="2700000" algn="tl">
                    <a:srgbClr val="C0C0C0"/>
                  </a:outerShdw>
                </a:effectLst>
                <a:cs typeface="B Nazanin" panose="00000400000000000000" pitchFamily="2" charset="-78"/>
              </a:rPr>
              <a:t>-</a:t>
            </a:r>
            <a:r>
              <a:rPr lang="ar-SA" altLang="en-US" sz="1600" b="1" dirty="0">
                <a:effectLst>
                  <a:outerShdw blurRad="38100" dist="38100" dir="2700000" algn="tl">
                    <a:srgbClr val="C0C0C0"/>
                  </a:outerShdw>
                </a:effectLst>
                <a:cs typeface="B Nazanin" panose="00000400000000000000" pitchFamily="2" charset="-78"/>
              </a:rPr>
              <a:t>مردان تمايل دارند تا احساسات خود را در قالب فعاليتها،كارها و اعمال بروز دهند، و معمولا اندوه خود را بطور فيزيكي و نه احساسي تجربه ميكنند. آنها غم و اندوه خود را با تمركز بر فعاليت هاي هدف محور كه باعث برانگيختن تفكر، انجام دادن و عمل كردن ميشود بروز ميدهند. مرد با اين كارها هم حس كفايت خود را حفظ ميكند و هم از اندوه مي گريزد. </a:t>
            </a:r>
            <a:br>
              <a:rPr lang="ar-SA" altLang="en-US" sz="1600" b="1" dirty="0">
                <a:effectLst>
                  <a:outerShdw blurRad="38100" dist="38100" dir="2700000" algn="tl">
                    <a:srgbClr val="C0C0C0"/>
                  </a:outerShdw>
                </a:effectLst>
                <a:cs typeface="B Nazanin" panose="00000400000000000000" pitchFamily="2" charset="-78"/>
              </a:rPr>
            </a:br>
            <a:r>
              <a:rPr lang="ar-SA" altLang="en-US" sz="1600" b="1" dirty="0">
                <a:effectLst>
                  <a:outerShdw blurRad="38100" dist="38100" dir="2700000" algn="tl">
                    <a:srgbClr val="C0C0C0"/>
                  </a:outerShdw>
                </a:effectLst>
                <a:cs typeface="B Nazanin" panose="00000400000000000000" pitchFamily="2" charset="-78"/>
              </a:rPr>
              <a:t/>
            </a:r>
            <a:br>
              <a:rPr lang="ar-SA" altLang="en-US" sz="1600" b="1" dirty="0">
                <a:effectLst>
                  <a:outerShdw blurRad="38100" dist="38100" dir="2700000" algn="tl">
                    <a:srgbClr val="C0C0C0"/>
                  </a:outerShdw>
                </a:effectLst>
                <a:cs typeface="B Nazanin" panose="00000400000000000000" pitchFamily="2" charset="-78"/>
              </a:rPr>
            </a:br>
            <a:r>
              <a:rPr lang="ar-SA" altLang="en-US" sz="1600" b="1" dirty="0">
                <a:effectLst>
                  <a:outerShdw blurRad="38100" dist="38100" dir="2700000" algn="tl">
                    <a:srgbClr val="C0C0C0"/>
                  </a:outerShdw>
                </a:effectLst>
                <a:cs typeface="B Nazanin" panose="00000400000000000000" pitchFamily="2" charset="-78"/>
              </a:rPr>
              <a:t>27،مردان نيز مانند زنان مي گريند اما بيشتر در خلوت خود. . </a:t>
            </a:r>
          </a:p>
          <a:p>
            <a:pPr marL="0" indent="0" algn="r" rtl="1">
              <a:lnSpc>
                <a:spcPct val="80000"/>
              </a:lnSpc>
              <a:buFontTx/>
              <a:buNone/>
            </a:pPr>
            <a:r>
              <a:rPr lang="ar-SA" altLang="en-US" sz="2000" dirty="0">
                <a:cs typeface="B Nazanin" panose="00000400000000000000" pitchFamily="2" charset="-78"/>
              </a:rPr>
              <a:t>__________________</a:t>
            </a:r>
            <a:br>
              <a:rPr lang="ar-SA" altLang="en-US" sz="2000" dirty="0">
                <a:cs typeface="B Nazanin" panose="00000400000000000000" pitchFamily="2" charset="-78"/>
              </a:rPr>
            </a:br>
            <a:endParaRPr lang="en-US" altLang="en-US" sz="2000" dirty="0">
              <a:cs typeface="B Nazanin" panose="00000400000000000000" pitchFamily="2" charset="-78"/>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stCondLst>
                                            <p:cond delay="0"/>
                                          </p:stCondLst>
                                        </p:cTn>
                                        <p:tgtEl>
                                          <p:spTgt spid="19458">
                                            <p:txEl>
                                              <p:pRg st="0" end="0"/>
                                            </p:txEl>
                                          </p:spTgt>
                                        </p:tgtEl>
                                      </p:cBhvr>
                                    </p:animEffect>
                                    <p:anim calcmode="lin" valueType="num">
                                      <p:cBhvr>
                                        <p:cTn id="8" dur="500" fill="hold">
                                          <p:stCondLst>
                                            <p:cond delay="0"/>
                                          </p:stCondLst>
                                        </p:cTn>
                                        <p:tgtEl>
                                          <p:spTgt spid="19458">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194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9458">
                                            <p:txEl>
                                              <p:pRg st="1" end="1"/>
                                            </p:txEl>
                                          </p:spTgt>
                                        </p:tgtEl>
                                        <p:attrNameLst>
                                          <p:attrName>style.visibility</p:attrName>
                                        </p:attrNameLst>
                                      </p:cBhvr>
                                      <p:to>
                                        <p:strVal val="visible"/>
                                      </p:to>
                                    </p:set>
                                    <p:animEffect transition="in" filter="fade">
                                      <p:cBhvr>
                                        <p:cTn id="14" dur="500">
                                          <p:stCondLst>
                                            <p:cond delay="0"/>
                                          </p:stCondLst>
                                        </p:cTn>
                                        <p:tgtEl>
                                          <p:spTgt spid="19458">
                                            <p:txEl>
                                              <p:pRg st="1" end="1"/>
                                            </p:txEl>
                                          </p:spTgt>
                                        </p:tgtEl>
                                      </p:cBhvr>
                                    </p:animEffect>
                                    <p:anim calcmode="lin" valueType="num">
                                      <p:cBhvr>
                                        <p:cTn id="15" dur="500" fill="hold">
                                          <p:stCondLst>
                                            <p:cond delay="0"/>
                                          </p:stCondLst>
                                        </p:cTn>
                                        <p:tgtEl>
                                          <p:spTgt spid="19458">
                                            <p:txEl>
                                              <p:pRg st="1" end="1"/>
                                            </p:txEl>
                                          </p:spTgt>
                                        </p:tgtEl>
                                        <p:attrNameLst>
                                          <p:attrName>ppt_x</p:attrName>
                                        </p:attrNameLst>
                                      </p:cBhvr>
                                      <p:tavLst>
                                        <p:tav tm="0">
                                          <p:val>
                                            <p:strVal val="#ppt_x-.1"/>
                                          </p:val>
                                        </p:tav>
                                        <p:tav tm="100000">
                                          <p:val>
                                            <p:strVal val="#ppt_x"/>
                                          </p:val>
                                        </p:tav>
                                      </p:tavLst>
                                    </p:anim>
                                    <p:anim calcmode="lin" valueType="num">
                                      <p:cBhvr>
                                        <p:cTn id="16" dur="500" fill="hold">
                                          <p:stCondLst>
                                            <p:cond delay="0"/>
                                          </p:stCondLst>
                                        </p:cTn>
                                        <p:tgtEl>
                                          <p:spTgt spid="1945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554C372-ED5E-FC88-065A-B542A77C377B}"/>
              </a:ext>
            </a:extLst>
          </p:cNvPr>
          <p:cNvSpPr>
            <a:spLocks noGrp="1" noChangeArrowheads="1"/>
          </p:cNvSpPr>
          <p:nvPr>
            <p:ph type="title"/>
          </p:nvPr>
        </p:nvSpPr>
        <p:spPr>
          <a:xfrm>
            <a:off x="457200" y="764704"/>
            <a:ext cx="7543800" cy="1295400"/>
          </a:xfrm>
        </p:spPr>
        <p:txBody>
          <a:bodyPr/>
          <a:lstStyle/>
          <a:p>
            <a:pPr algn="just" rtl="1"/>
            <a:r>
              <a:rPr lang="fa-IR" altLang="en-US" sz="3600" dirty="0">
                <a:solidFill>
                  <a:schemeClr val="tx1"/>
                </a:solidFill>
                <a:effectLst>
                  <a:outerShdw blurRad="38100" dist="38100" dir="2700000" algn="tl">
                    <a:srgbClr val="C0C0C0"/>
                  </a:outerShdw>
                </a:effectLst>
                <a:latin typeface="Comic Sans MS" panose="030F0702030302020204" pitchFamily="66" charset="0"/>
                <a:ea typeface="+mn-ea"/>
                <a:cs typeface="EntezareZohoor D" panose="00000700000000000000" pitchFamily="2" charset="-78"/>
              </a:rPr>
              <a:t>                               </a:t>
            </a:r>
            <a:r>
              <a:rPr lang="ar-SA" altLang="en-US" sz="2800" dirty="0">
                <a:solidFill>
                  <a:srgbClr val="FF0000"/>
                </a:solidFill>
                <a:effectLst>
                  <a:outerShdw blurRad="38100" dist="38100" dir="2700000" algn="tl">
                    <a:srgbClr val="C0C0C0"/>
                  </a:outerShdw>
                </a:effectLst>
                <a:latin typeface="Comic Sans MS" panose="030F0702030302020204" pitchFamily="66" charset="0"/>
                <a:ea typeface="+mn-ea"/>
                <a:cs typeface="EntezareZohoor D" panose="00000700000000000000" pitchFamily="2" charset="-78"/>
              </a:rPr>
              <a:t>تعالیم اسلامی در جلوگیری از استرس و اضطراب</a:t>
            </a:r>
            <a:r>
              <a:rPr lang="fa-IR" altLang="en-US" sz="1300" b="0" dirty="0"/>
              <a:t/>
            </a:r>
            <a:br>
              <a:rPr lang="fa-IR" altLang="en-US" sz="1300" b="0" dirty="0"/>
            </a:br>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سوالی که دراینجا مطرح می شود این است که آیا استرس الزاماًچیزی بد ، ویرانگر وچیزی است که باید ازآن اجتناب کرد یاخیر؟</a:t>
            </a:r>
            <a:endParaRPr lang="en-US"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endParaRPr>
          </a:p>
        </p:txBody>
      </p:sp>
      <p:sp>
        <p:nvSpPr>
          <p:cNvPr id="20483" name="Rectangle 3">
            <a:extLst>
              <a:ext uri="{FF2B5EF4-FFF2-40B4-BE49-F238E27FC236}">
                <a16:creationId xmlns:a16="http://schemas.microsoft.com/office/drawing/2014/main" id="{F27507B3-29D5-523F-1D42-D191FE85E4BB}"/>
              </a:ext>
            </a:extLst>
          </p:cNvPr>
          <p:cNvSpPr>
            <a:spLocks noGrp="1" noChangeArrowheads="1"/>
          </p:cNvSpPr>
          <p:nvPr>
            <p:ph sz="quarter" idx="13"/>
          </p:nvPr>
        </p:nvSpPr>
        <p:spPr>
          <a:xfrm>
            <a:off x="457200" y="2204863"/>
            <a:ext cx="7427168" cy="4248473"/>
          </a:xfrm>
        </p:spPr>
        <p:txBody>
          <a:bodyPr/>
          <a:lstStyle/>
          <a:p>
            <a:pPr algn="just" rtl="1">
              <a:lnSpc>
                <a:spcPct val="120000"/>
              </a:lnSpc>
            </a:pPr>
            <a:r>
              <a:rPr lang="ar-SA" altLang="en-US" sz="1600" b="1" dirty="0">
                <a:effectLst>
                  <a:outerShdw blurRad="38100" dist="38100" dir="2700000" algn="tl">
                    <a:srgbClr val="C0C0C0"/>
                  </a:outerShdw>
                </a:effectLst>
                <a:cs typeface="B Nazanin" panose="00000400000000000000" pitchFamily="2" charset="-78"/>
              </a:rPr>
              <a:t>واژه استرس</a:t>
            </a:r>
            <a:r>
              <a:rPr lang="en-US" altLang="en-US" sz="1600" b="1" dirty="0">
                <a:effectLst>
                  <a:outerShdw blurRad="38100" dist="38100" dir="2700000" algn="tl">
                    <a:srgbClr val="C0C0C0"/>
                  </a:outerShdw>
                </a:effectLst>
                <a:cs typeface="B Nazanin" panose="00000400000000000000" pitchFamily="2" charset="-78"/>
              </a:rPr>
              <a:t> (stress) </a:t>
            </a:r>
            <a:r>
              <a:rPr lang="ar-SA" altLang="en-US" sz="1600" b="1" dirty="0">
                <a:effectLst>
                  <a:outerShdw blurRad="38100" dist="38100" dir="2700000" algn="tl">
                    <a:srgbClr val="C0C0C0"/>
                  </a:outerShdw>
                </a:effectLst>
                <a:cs typeface="B Nazanin" panose="00000400000000000000" pitchFamily="2" charset="-78"/>
              </a:rPr>
              <a:t>که به احساس درونی فشار روانی اشاره دارد ، در زندگی روزانه به طور فراوان مشاهده می گردد . اهمیت استرس وتاثیر آن در عملکرد آدمی در تمامی وجوه زندگی امر مسلمی است. فشارهای روانی ناشی از خانواده ، محل کار وجامعه می تواند تبعات بسیاری را به دنبال داشته باشد. کوشش برای اداره خانواده ، نگرانی نسبت به فرزندان ،، مشکل با همکار، اختلاف نظر با مدیر، انتظارات مدیر از کارمندان، مشکلات مدیریت ، نگرانی ازعدم آگاهیها واطلاعات، کهنه شدن معلومات، مشکلات اجتماعی ،اقتصادی، پیش آمدن یک مشکل مالی، سر وصدا شلوغی و دهها مساله دیگر همگی موجب می شوند فرد ازلحظه بیداری بامداد تا هنگام خواب شامگاه دچارهیجانها ، تنشها ، بیمها وامیدهای گوناگون باشد که گاه با ظرفیت روانی وبدنی وی متناسب است وگاه با آن سازگارنیست</a:t>
            </a:r>
            <a:r>
              <a:rPr lang="en-US" altLang="en-US" sz="1600" b="1" dirty="0">
                <a:effectLst>
                  <a:outerShdw blurRad="38100" dist="38100" dir="2700000" algn="tl">
                    <a:srgbClr val="C0C0C0"/>
                  </a:outerShdw>
                </a:effectLst>
                <a:cs typeface="B Nazanin" panose="00000400000000000000" pitchFamily="2" charset="-78"/>
              </a:rPr>
              <a:t>.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800" decel="100000"/>
                                        <p:tgtEl>
                                          <p:spTgt spid="20482"/>
                                        </p:tgtEl>
                                      </p:cBhvr>
                                    </p:animEffect>
                                    <p:anim calcmode="lin" valueType="num">
                                      <p:cBhvr>
                                        <p:cTn id="8" dur="800" decel="100000" fill="hold"/>
                                        <p:tgtEl>
                                          <p:spTgt spid="20482"/>
                                        </p:tgtEl>
                                        <p:attrNameLst>
                                          <p:attrName>style.rotation</p:attrName>
                                        </p:attrNameLst>
                                      </p:cBhvr>
                                      <p:tavLst>
                                        <p:tav tm="0">
                                          <p:val>
                                            <p:fltVal val="-90"/>
                                          </p:val>
                                        </p:tav>
                                        <p:tav tm="100000">
                                          <p:val>
                                            <p:fltVal val="0"/>
                                          </p:val>
                                        </p:tav>
                                      </p:tavLst>
                                    </p:anim>
                                    <p:anim calcmode="lin" valueType="num">
                                      <p:cBhvr>
                                        <p:cTn id="9" dur="800" decel="100000" fill="hold"/>
                                        <p:tgtEl>
                                          <p:spTgt spid="20482"/>
                                        </p:tgtEl>
                                        <p:attrNameLst>
                                          <p:attrName>ppt_x</p:attrName>
                                        </p:attrNameLst>
                                      </p:cBhvr>
                                      <p:tavLst>
                                        <p:tav tm="0">
                                          <p:val>
                                            <p:strVal val="#ppt_x+0.4"/>
                                          </p:val>
                                        </p:tav>
                                        <p:tav tm="100000">
                                          <p:val>
                                            <p:strVal val="#ppt_x-0.05"/>
                                          </p:val>
                                        </p:tav>
                                      </p:tavLst>
                                    </p:anim>
                                    <p:anim calcmode="lin" valueType="num">
                                      <p:cBhvr>
                                        <p:cTn id="10" dur="800" decel="100000" fill="hold"/>
                                        <p:tgtEl>
                                          <p:spTgt spid="204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4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48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0483">
                                            <p:txEl>
                                              <p:pRg st="0" end="0"/>
                                            </p:txEl>
                                          </p:spTgt>
                                        </p:tgtEl>
                                        <p:attrNameLst>
                                          <p:attrName>style.visibility</p:attrName>
                                        </p:attrNameLst>
                                      </p:cBhvr>
                                      <p:to>
                                        <p:strVal val="visible"/>
                                      </p:to>
                                    </p:set>
                                    <p:animEffect transition="in" filter="fade">
                                      <p:cBhvr>
                                        <p:cTn id="17" dur="1000"/>
                                        <p:tgtEl>
                                          <p:spTgt spid="20483">
                                            <p:txEl>
                                              <p:pRg st="0" end="0"/>
                                            </p:txEl>
                                          </p:spTgt>
                                        </p:tgtEl>
                                      </p:cBhvr>
                                    </p:animEffect>
                                    <p:anim calcmode="lin" valueType="num">
                                      <p:cBhvr>
                                        <p:cTn id="1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1508" name="Picture 4">
            <a:extLst>
              <a:ext uri="{FF2B5EF4-FFF2-40B4-BE49-F238E27FC236}">
                <a16:creationId xmlns:a16="http://schemas.microsoft.com/office/drawing/2014/main" id="{4FAECB32-182A-7216-9DFE-CA8A9FAB3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1663"/>
            <a:ext cx="5580063" cy="3455987"/>
          </a:xfrm>
          <a:prstGeom prst="rect">
            <a:avLst/>
          </a:prstGeom>
          <a:noFill/>
          <a:extLst>
            <a:ext uri="{909E8E84-426E-40DD-AFC4-6F175D3DCCD1}">
              <a14:hiddenFill xmlns:a14="http://schemas.microsoft.com/office/drawing/2010/main">
                <a:solidFill>
                  <a:srgbClr val="FFFFFF"/>
                </a:solidFill>
              </a14:hiddenFill>
            </a:ext>
          </a:extLst>
        </p:spPr>
      </p:pic>
      <p:sp>
        <p:nvSpPr>
          <p:cNvPr id="21512" name="Text Box 8">
            <a:extLst>
              <a:ext uri="{FF2B5EF4-FFF2-40B4-BE49-F238E27FC236}">
                <a16:creationId xmlns:a16="http://schemas.microsoft.com/office/drawing/2014/main" id="{3BCECE1F-B54D-B0E4-D399-E5C311C20B8A}"/>
              </a:ext>
            </a:extLst>
          </p:cNvPr>
          <p:cNvSpPr txBox="1">
            <a:spLocks noChangeArrowheads="1"/>
          </p:cNvSpPr>
          <p:nvPr/>
        </p:nvSpPr>
        <p:spPr bwMode="auto">
          <a:xfrm>
            <a:off x="323528" y="333375"/>
            <a:ext cx="756084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spcBef>
                <a:spcPct val="50000"/>
              </a:spcBef>
            </a:pPr>
            <a:r>
              <a:rPr lang="ar-SA" altLang="en-US" sz="1600" b="1" dirty="0">
                <a:effectLst>
                  <a:outerShdw blurRad="38100" dist="38100" dir="2700000" algn="tl">
                    <a:srgbClr val="C0C0C0"/>
                  </a:outerShdw>
                </a:effectLst>
                <a:latin typeface="+mn-lt"/>
                <a:cs typeface="B Nazanin" panose="00000400000000000000" pitchFamily="2" charset="-78"/>
              </a:rPr>
              <a:t>اگرآمادگیهای لازم برای مقابله با این مشکلا ت فراهم نباشد، استرس با تاثیری که برافکار، اندیشه ها، عواطف وانگیزه ها ازیک سو و جنبه های فیزیولوژیکی ازسوی دیگر می گذارد، توانمندیهای روانی وجسمانی راکاهش داده ومقاومت بدن وروان راپایین آورده واز طریق مختل ساختن سیستم ایمنی بدن ، فرد را درمعرض انواع بیماریهای روانی وجسمانی قرارمی دهد</a:t>
            </a:r>
            <a:r>
              <a:rPr lang="en-US" altLang="en-US" sz="1600" b="1" dirty="0">
                <a:effectLst>
                  <a:outerShdw blurRad="38100" dist="38100" dir="2700000" algn="tl">
                    <a:srgbClr val="C0C0C0"/>
                  </a:outerShdw>
                </a:effectLst>
                <a:latin typeface="+mn-lt"/>
                <a:cs typeface="B Nazanin" panose="00000400000000000000" pitchFamily="2" charset="-78"/>
              </a:rPr>
              <a:t> . </a:t>
            </a:r>
            <a:r>
              <a:rPr lang="ar-SA" altLang="en-US" sz="1600" b="1" dirty="0">
                <a:effectLst>
                  <a:outerShdw blurRad="38100" dist="38100" dir="2700000" algn="tl">
                    <a:srgbClr val="C0C0C0"/>
                  </a:outerShdw>
                </a:effectLst>
                <a:latin typeface="+mn-lt"/>
                <a:cs typeface="B Nazanin" panose="00000400000000000000" pitchFamily="2" charset="-78"/>
              </a:rPr>
              <a:t/>
            </a:r>
            <a:br>
              <a:rPr lang="ar-SA" altLang="en-US" sz="1600" b="1" dirty="0">
                <a:effectLst>
                  <a:outerShdw blurRad="38100" dist="38100" dir="2700000" algn="tl">
                    <a:srgbClr val="C0C0C0"/>
                  </a:outerShdw>
                </a:effectLst>
                <a:latin typeface="+mn-lt"/>
                <a:cs typeface="B Nazanin" panose="00000400000000000000" pitchFamily="2" charset="-78"/>
              </a:rPr>
            </a:br>
            <a:r>
              <a:rPr lang="ar-SA" altLang="en-US" sz="1600" b="1" dirty="0">
                <a:effectLst>
                  <a:outerShdw blurRad="38100" dist="38100" dir="2700000" algn="tl">
                    <a:srgbClr val="C0C0C0"/>
                  </a:outerShdw>
                </a:effectLst>
                <a:latin typeface="+mn-lt"/>
                <a:cs typeface="B Nazanin" panose="00000400000000000000" pitchFamily="2" charset="-78"/>
              </a:rPr>
              <a:t>زخم معده ، تنگی نفس ، انواع سردردها ، ناراحتیهای قلبی ، عروقی ، حساسیتها ، بالا رفتن فشار خون ، بروزجوشها وخارشهای پوستی و... ازجمله بیماریهای روان ، تنی</a:t>
            </a:r>
            <a:r>
              <a:rPr lang="en-US" altLang="en-US" sz="1600" b="1" dirty="0">
                <a:effectLst>
                  <a:outerShdw blurRad="38100" dist="38100" dir="2700000" algn="tl">
                    <a:srgbClr val="C0C0C0"/>
                  </a:outerShdw>
                </a:effectLst>
                <a:latin typeface="+mn-lt"/>
                <a:cs typeface="B Nazanin" panose="00000400000000000000" pitchFamily="2" charset="-78"/>
              </a:rPr>
              <a:t> (Psychosomatic) </a:t>
            </a:r>
            <a:r>
              <a:rPr lang="ar-SA" altLang="en-US" sz="1600" b="1" dirty="0">
                <a:effectLst>
                  <a:outerShdw blurRad="38100" dist="38100" dir="2700000" algn="tl">
                    <a:srgbClr val="C0C0C0"/>
                  </a:outerShdw>
                </a:effectLst>
                <a:latin typeface="+mn-lt"/>
                <a:cs typeface="B Nazanin" panose="00000400000000000000" pitchFamily="2" charset="-78"/>
              </a:rPr>
              <a:t>هستند که بااسترسها وفشارهای هیجانی ارتباط نزدیکی دارند. همچنین ممکن است برخی ازمشکلات مانند: دلتنگی، اضطراب ، افسردگی، خشم ، پرخاشگری ، خصومت ، بلا تکلیفی، تردید درتصمیم گیری، احساس خلا ذهنی، بی خوابی، بدخوابی و...مشاهده شوند. </a:t>
            </a:r>
            <a:r>
              <a:rPr lang="ar-SA" altLang="en-US" sz="1600" b="1" dirty="0">
                <a:effectLst>
                  <a:outerShdw blurRad="38100" dist="38100" dir="2700000" algn="tl">
                    <a:srgbClr val="C0C0C0"/>
                  </a:outerShdw>
                </a:effectLst>
                <a:latin typeface="+mn-lt"/>
                <a:cs typeface="B Nazanin" panose="00000400000000000000" pitchFamily="2" charset="-78"/>
              </a:rPr>
              <a:t>بنابراین می توان گفت استرسهای شدید ومداوم ،اغلب پیش درآمد بیماریهای روانی وجسمانی می باشند</a:t>
            </a:r>
            <a:r>
              <a:rPr lang="en-US" altLang="en-US" sz="1600" b="1" dirty="0">
                <a:effectLst>
                  <a:outerShdw blurRad="38100" dist="38100" dir="2700000" algn="tl">
                    <a:srgbClr val="C0C0C0"/>
                  </a:outerShdw>
                </a:effectLst>
                <a:latin typeface="+mn-lt"/>
                <a:cs typeface="B Nazanin" panose="00000400000000000000" pitchFamily="2" charset="-78"/>
              </a:rPr>
              <a:t> </a:t>
            </a:r>
            <a:r>
              <a:rPr lang="prs-AF" altLang="en-US" sz="1600" b="1" dirty="0" smtClean="0">
                <a:effectLst>
                  <a:outerShdw blurRad="38100" dist="38100" dir="2700000" algn="tl">
                    <a:srgbClr val="C0C0C0"/>
                  </a:outerShdw>
                </a:effectLst>
                <a:latin typeface="+mn-lt"/>
                <a:cs typeface="B Nazanin" panose="00000400000000000000" pitchFamily="2" charset="-78"/>
              </a:rPr>
              <a:t>.</a:t>
            </a:r>
            <a:endParaRPr lang="en-US" altLang="en-US" sz="1600" b="1" dirty="0">
              <a:effectLst>
                <a:outerShdw blurRad="38100" dist="38100" dir="2700000" algn="tl">
                  <a:srgbClr val="C0C0C0"/>
                </a:outerShdw>
              </a:effectLst>
              <a:latin typeface="+mn-lt"/>
              <a:cs typeface="B Nazanin" panose="00000400000000000000" pitchFamily="2" charset="-7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4B1EE86-9819-0533-466B-E8227E792878}"/>
              </a:ext>
            </a:extLst>
          </p:cNvPr>
          <p:cNvSpPr>
            <a:spLocks noGrp="1" noChangeArrowheads="1"/>
          </p:cNvSpPr>
          <p:nvPr>
            <p:ph type="title"/>
          </p:nvPr>
        </p:nvSpPr>
        <p:spPr>
          <a:xfrm>
            <a:off x="539552" y="908720"/>
            <a:ext cx="7776864" cy="5472608"/>
          </a:xfrm>
        </p:spPr>
        <p:txBody>
          <a:bodyPr>
            <a:normAutofit fontScale="90000"/>
          </a:bodyPr>
          <a:lstStyle/>
          <a:p>
            <a:pPr algn="r" rtl="1">
              <a:lnSpc>
                <a:spcPct val="210000"/>
              </a:lnSpc>
            </a:pPr>
            <a:r>
              <a:rPr lang="fa-IR" altLang="en-US" sz="4000" dirty="0">
                <a:solidFill>
                  <a:schemeClr val="tx1"/>
                </a:solidFill>
                <a:effectLst>
                  <a:outerShdw blurRad="38100" dist="38100" dir="2700000" algn="tl">
                    <a:srgbClr val="C0C0C0"/>
                  </a:outerShdw>
                </a:effectLst>
                <a:latin typeface="Comic Sans MS" panose="030F0702030302020204" pitchFamily="66" charset="0"/>
                <a:ea typeface="+mn-ea"/>
                <a:cs typeface="EntezareZohoor D" panose="00000700000000000000" pitchFamily="2" charset="-78"/>
              </a:rPr>
              <a:t>                                         </a:t>
            </a:r>
            <a:r>
              <a:rPr lang="fa-IR" altLang="en-US" sz="3200" dirty="0">
                <a:solidFill>
                  <a:schemeClr val="tx1"/>
                </a:solidFill>
                <a:effectLst>
                  <a:outerShdw blurRad="38100" dist="38100" dir="2700000" algn="tl">
                    <a:srgbClr val="C0C0C0"/>
                  </a:outerShdw>
                </a:effectLst>
                <a:latin typeface="Comic Sans MS" panose="030F0702030302020204" pitchFamily="66" charset="0"/>
                <a:ea typeface="+mn-ea"/>
                <a:cs typeface="EntezareZohoor D" panose="00000700000000000000" pitchFamily="2" charset="-78"/>
              </a:rPr>
              <a:t> </a:t>
            </a:r>
            <a:r>
              <a:rPr lang="ar-SA" altLang="en-US" sz="2800" dirty="0">
                <a:solidFill>
                  <a:srgbClr val="FF0000"/>
                </a:solidFill>
                <a:effectLst>
                  <a:outerShdw blurRad="38100" dist="38100" dir="2700000" algn="tl">
                    <a:srgbClr val="C0C0C0"/>
                  </a:outerShdw>
                </a:effectLst>
                <a:latin typeface="Comic Sans MS" panose="030F0702030302020204" pitchFamily="66" charset="0"/>
                <a:ea typeface="+mn-ea"/>
                <a:cs typeface="EntezareZohoor D" panose="00000700000000000000" pitchFamily="2" charset="-78"/>
              </a:rPr>
              <a:t>نقش تعالیم اسلامی در مهار استرس</a:t>
            </a:r>
            <a:r>
              <a:rPr lang="fa-IR" altLang="en-US" sz="2800" dirty="0">
                <a:solidFill>
                  <a:srgbClr val="FF0000"/>
                </a:solidFill>
                <a:effectLst>
                  <a:outerShdw blurRad="38100" dist="38100" dir="2700000" algn="tl">
                    <a:srgbClr val="C0C0C0"/>
                  </a:outerShdw>
                </a:effectLst>
                <a:latin typeface="Comic Sans MS" panose="030F0702030302020204" pitchFamily="66" charset="0"/>
                <a:ea typeface="+mn-ea"/>
                <a:cs typeface="EntezareZohoor D" panose="00000700000000000000" pitchFamily="2" charset="-78"/>
              </a:rPr>
              <a:t> </a:t>
            </a:r>
            <a:r>
              <a:rPr lang="ar-SA" altLang="en-US" sz="2800" dirty="0" smtClean="0">
                <a:solidFill>
                  <a:srgbClr val="FF0000"/>
                </a:solidFill>
                <a:effectLst>
                  <a:outerShdw blurRad="38100" dist="38100" dir="2700000" algn="tl">
                    <a:srgbClr val="C0C0C0"/>
                  </a:outerShdw>
                </a:effectLst>
                <a:latin typeface="Comic Sans MS" panose="030F0702030302020204" pitchFamily="66" charset="0"/>
                <a:ea typeface="+mn-ea"/>
                <a:cs typeface="EntezareZohoor D" panose="00000700000000000000" pitchFamily="2" charset="-78"/>
              </a:rPr>
              <a:t>ها</a:t>
            </a:r>
            <a:r>
              <a:rPr lang="ar-SA" altLang="en-US" sz="1700" dirty="0"/>
              <a:t/>
            </a:r>
            <a:br>
              <a:rPr lang="ar-SA" altLang="en-US" sz="1700" dirty="0"/>
            </a:br>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در تعالیم اسلامی ، روشهایی برای مقابله با استرسها و سازگاری با سختی ها ذکرشده که می توان آنها را در سه بخش روشهای شناختی ، روشهای رفتاری وروشهای عاطفی ، معنوی ارائه کرد. </a:t>
            </a:r>
            <a:r>
              <a:rPr lang="ar-SA"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منظورازروشهای شناختی، شیوه هایی است که با شناختها،افکاروعقایدافراد سروکاردارد.دراین روشها، فرد با استفاده ازشناختها درصدد مقابله با استرسها برمی آید وبه کمک توانایی فکری وذهنی خود ، با مشکل برخورد می کند. اگر چه شناختها و اعتقادات در رفتار جلوه گر می شوند ، ولی نحوه اثرگذاری آنها با سازوکار شناختی افراد مربوط می شود. درروشهای رفتاری، دستورات وتوصیه های عملی، از جمله آداب برخورد ورفتار متقابل وتاثیرآنها در مقابله با سختی ها مورد بررسی قرارمی گیرد. درروشهای عاطفی ، معنوی (عبادات)، فرد نوعی ارتباط عاطفی با خدا واولیای دین برقرار می کند. این روابط می تواند انسان را در مواجهه با مشکلات وحل آنها مساعدت کند. در نمای زیر، طرح کلی راههای مقابله با استرسها با بهره گیری ازتعالیم اسلام ارائه گردیده است که بحث تفصیلی راجع به هر یک از آنها مستلزم فرصت دیگری است. در اینجا فقط اشاره ای کوتاه به نقش ایمان در کاهش استرسها می نماییم</a:t>
            </a:r>
            <a:r>
              <a:rPr lang="en-US" altLang="en-US" sz="1600" dirty="0">
                <a:solidFill>
                  <a:schemeClr val="tx1"/>
                </a:solidFill>
                <a:effectLst>
                  <a:outerShdw blurRad="38100" dist="38100" dir="2700000" algn="tl">
                    <a:srgbClr val="C0C0C0"/>
                  </a:outerShdw>
                </a:effectLst>
                <a:latin typeface="+mn-lt"/>
                <a:ea typeface="+mn-ea"/>
                <a:cs typeface="B Nazanin" panose="00000400000000000000" pitchFamily="2" charset="-7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1556792"/>
            <a:ext cx="6400800" cy="2273300"/>
          </a:xfrm>
        </p:spPr>
        <p:txBody>
          <a:bodyPr/>
          <a:lstStyle/>
          <a:p>
            <a:r>
              <a:rPr lang="prs-AF" sz="6000" dirty="0" smtClean="0">
                <a:solidFill>
                  <a:schemeClr val="accent5"/>
                </a:solidFill>
                <a:cs typeface="EntezareZohoor D" panose="00000700000000000000" pitchFamily="2" charset="-78"/>
              </a:rPr>
              <a:t>استرس یا اضطراب</a:t>
            </a:r>
            <a:endParaRPr lang="en-US" sz="6000" dirty="0">
              <a:solidFill>
                <a:schemeClr val="accent5"/>
              </a:solidFill>
              <a:cs typeface="EntezareZohoor D" panose="00000700000000000000" pitchFamily="2" charset="-78"/>
            </a:endParaRPr>
          </a:p>
        </p:txBody>
      </p:sp>
      <p:sp>
        <p:nvSpPr>
          <p:cNvPr id="5" name="Rectangle 4"/>
          <p:cNvSpPr/>
          <p:nvPr/>
        </p:nvSpPr>
        <p:spPr>
          <a:xfrm>
            <a:off x="0" y="0"/>
            <a:ext cx="1691680" cy="6858000"/>
          </a:xfrm>
          <a:prstGeom prst="rect">
            <a:avLst/>
          </a:prstGeom>
          <a:solidFill>
            <a:schemeClr val="accent5"/>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24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569346" name="Rectangle 2">
            <a:extLst>
              <a:ext uri="{FF2B5EF4-FFF2-40B4-BE49-F238E27FC236}">
                <a16:creationId xmlns:a16="http://schemas.microsoft.com/office/drawing/2014/main" id="{478B1273-1725-716B-E6CB-3D7373815F1D}"/>
              </a:ext>
            </a:extLst>
          </p:cNvPr>
          <p:cNvSpPr>
            <a:spLocks noGrp="1" noChangeArrowheads="1"/>
          </p:cNvSpPr>
          <p:nvPr>
            <p:ph type="subTitle" idx="4294967295"/>
          </p:nvPr>
        </p:nvSpPr>
        <p:spPr>
          <a:xfrm>
            <a:off x="467544" y="908050"/>
            <a:ext cx="8136904" cy="5185246"/>
          </a:xfrm>
        </p:spPr>
        <p:txBody>
          <a:bodyPr>
            <a:normAutofit/>
          </a:bodyPr>
          <a:lstStyle/>
          <a:p>
            <a:pPr marL="0" indent="0" algn="just" rtl="1">
              <a:lnSpc>
                <a:spcPct val="170000"/>
              </a:lnSpc>
              <a:buFontTx/>
              <a:buNone/>
            </a:pPr>
            <a:r>
              <a:rPr lang="ar-SA" altLang="en-US" sz="1600" dirty="0">
                <a:effectLst>
                  <a:outerShdw blurRad="38100" dist="38100" dir="2700000" algn="tl">
                    <a:srgbClr val="C0C0C0"/>
                  </a:outerShdw>
                </a:effectLst>
                <a:cs typeface="B Nazanin" panose="00000400000000000000" pitchFamily="2" charset="-78"/>
              </a:rPr>
              <a:t/>
            </a:r>
            <a:br>
              <a:rPr lang="ar-SA" altLang="en-US" sz="1600" dirty="0">
                <a:effectLst>
                  <a:outerShdw blurRad="38100" dist="38100" dir="2700000" algn="tl">
                    <a:srgbClr val="C0C0C0"/>
                  </a:outerShdw>
                </a:effectLst>
                <a:cs typeface="B Nazanin" panose="00000400000000000000" pitchFamily="2" charset="-78"/>
              </a:rPr>
            </a:br>
            <a:r>
              <a:rPr lang="ar-SA" altLang="en-US" sz="1600" dirty="0">
                <a:effectLst>
                  <a:outerShdw blurRad="38100" dist="38100" dir="2700000" algn="tl">
                    <a:srgbClr val="C0C0C0"/>
                  </a:outerShdw>
                </a:effectLst>
                <a:cs typeface="B Nazanin" panose="00000400000000000000" pitchFamily="2" charset="-78"/>
              </a:rPr>
              <a:t> </a:t>
            </a:r>
            <a:r>
              <a:rPr lang="ar-SA" altLang="en-US" sz="1600" b="1" dirty="0">
                <a:effectLst>
                  <a:outerShdw blurRad="38100" dist="38100" dir="2700000" algn="tl">
                    <a:srgbClr val="C0C0C0"/>
                  </a:outerShdw>
                </a:effectLst>
                <a:cs typeface="B Nazanin" panose="00000400000000000000" pitchFamily="2" charset="-78"/>
              </a:rPr>
              <a:t>استرس و اضطراب کلماتي هستند که در زندگي روزمره، براي توصيف حالات و احساسات بسيار استفاده</a:t>
            </a:r>
            <a:r>
              <a:rPr lang="fa-IR" altLang="en-US" sz="1600" b="1" dirty="0">
                <a:effectLst>
                  <a:outerShdw blurRad="38100" dist="38100" dir="2700000" algn="tl">
                    <a:srgbClr val="C0C0C0"/>
                  </a:outerShdw>
                </a:effectLst>
                <a:cs typeface="B Nazanin" panose="00000400000000000000" pitchFamily="2" charset="-78"/>
              </a:rPr>
              <a:t> می</a:t>
            </a:r>
            <a:r>
              <a:rPr lang="ar-SA" altLang="en-US" sz="1600" b="1" dirty="0">
                <a:effectLst>
                  <a:outerShdw blurRad="38100" dist="38100" dir="2700000" algn="tl">
                    <a:srgbClr val="C0C0C0"/>
                  </a:outerShdw>
                </a:effectLst>
                <a:cs typeface="B Nazanin" panose="00000400000000000000" pitchFamily="2" charset="-78"/>
              </a:rPr>
              <a:t> شوند:. به طور مثال، به هنگام سخنراني در برابر جمع، به هنگام امتحان، به هنگام مشکلات مادي، تاُخير سر يک قرار، … هنگامي که در شرايطي چون شرايط فوق، در سخنان خود از اين دو کلمه استفاده مي کنيم، توجه چنداني به تفاوت موجود ميان آن دو نداريم</a:t>
            </a:r>
            <a:r>
              <a:rPr lang="ar-SA" altLang="en-US" sz="1600" b="1" dirty="0" smtClean="0">
                <a:effectLst>
                  <a:outerShdw blurRad="38100" dist="38100" dir="2700000" algn="tl">
                    <a:srgbClr val="C0C0C0"/>
                  </a:outerShdw>
                </a:effectLst>
                <a:cs typeface="B Nazanin" panose="00000400000000000000" pitchFamily="2" charset="-78"/>
              </a:rPr>
              <a:t>.</a:t>
            </a:r>
            <a:endParaRPr lang="prs-AF" altLang="en-US" sz="1600" b="1" dirty="0" smtClean="0">
              <a:effectLst>
                <a:outerShdw blurRad="38100" dist="38100" dir="2700000" algn="tl">
                  <a:srgbClr val="C0C0C0"/>
                </a:outerShdw>
              </a:effectLst>
              <a:cs typeface="B Nazanin" panose="00000400000000000000" pitchFamily="2" charset="-78"/>
            </a:endParaRPr>
          </a:p>
          <a:p>
            <a:pPr marL="0" indent="0" algn="just" rtl="1">
              <a:lnSpc>
                <a:spcPct val="170000"/>
              </a:lnSpc>
              <a:buFontTx/>
              <a:buNone/>
            </a:pPr>
            <a:r>
              <a:rPr lang="ar-SA" altLang="en-US" sz="1600" b="1" dirty="0">
                <a:effectLst>
                  <a:outerShdw blurRad="38100" dist="38100" dir="2700000" algn="tl">
                    <a:srgbClr val="C0C0C0"/>
                  </a:outerShdw>
                </a:effectLst>
                <a:cs typeface="B Nazanin" panose="00000400000000000000" pitchFamily="2" charset="-78"/>
              </a:rPr>
              <a:t/>
            </a:r>
            <a:br>
              <a:rPr lang="ar-SA" altLang="en-US" sz="1600" b="1" dirty="0">
                <a:effectLst>
                  <a:outerShdw blurRad="38100" dist="38100" dir="2700000" algn="tl">
                    <a:srgbClr val="C0C0C0"/>
                  </a:outerShdw>
                </a:effectLst>
                <a:cs typeface="B Nazanin" panose="00000400000000000000" pitchFamily="2" charset="-78"/>
              </a:rPr>
            </a:br>
            <a:r>
              <a:rPr lang="ar-SA" altLang="en-US" sz="1600" b="1" dirty="0">
                <a:effectLst>
                  <a:outerShdw blurRad="38100" dist="38100" dir="2700000" algn="tl">
                    <a:srgbClr val="C0C0C0"/>
                  </a:outerShdw>
                </a:effectLst>
                <a:cs typeface="B Nazanin" panose="00000400000000000000" pitchFamily="2" charset="-78"/>
              </a:rPr>
              <a:t>ولي هنگام سخن گفتن از مشکلات روحي شايع در کودکان و نوجوانان، بايد دقيق تر بود و تفاوت ميان استرس و اضطراب را به خوبي درک کرد. در روان شناسي، اضطراب مرحله ي پيشرفته تر استرس مزمن است، که هنگامي به صورت يک مشکل بهداشت رواني در مي آيد که براي فرد يا اطرافيانش رنج و ناراحتي به وجود آورد يا مانع رسيدن او به اهدافش شود و يا در انجام کار هاي روزانه و عادي او اختلال ايجاد کند. براي درک بهتر ابتدا استرس (تنيدگي)، و سپس اضطراب را مورد بررسي قرار مي دهيم.</a:t>
            </a:r>
            <a:endParaRPr lang="en-US" altLang="en-US" sz="1600" b="1" dirty="0">
              <a:effectLst>
                <a:outerShdw blurRad="38100" dist="38100" dir="2700000" algn="tl">
                  <a:srgbClr val="C0C0C0"/>
                </a:outerShdw>
              </a:effectLst>
              <a:cs typeface="B Nazanin" panose="00000400000000000000" pitchFamily="2" charset="-78"/>
            </a:endParaRPr>
          </a:p>
        </p:txBody>
      </p:sp>
      <p:sp>
        <p:nvSpPr>
          <p:cNvPr id="569347" name="Text Box 3">
            <a:extLst>
              <a:ext uri="{FF2B5EF4-FFF2-40B4-BE49-F238E27FC236}">
                <a16:creationId xmlns:a16="http://schemas.microsoft.com/office/drawing/2014/main" id="{1D9CEEB2-A7D1-3EC9-7684-F63C0960E66F}"/>
              </a:ext>
            </a:extLst>
          </p:cNvPr>
          <p:cNvSpPr txBox="1">
            <a:spLocks noChangeArrowheads="1"/>
          </p:cNvSpPr>
          <p:nvPr/>
        </p:nvSpPr>
        <p:spPr bwMode="auto">
          <a:xfrm>
            <a:off x="2717440" y="404664"/>
            <a:ext cx="30963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spcBef>
                <a:spcPct val="50000"/>
              </a:spcBef>
            </a:pPr>
            <a:r>
              <a:rPr lang="fa-IR" altLang="en-US" sz="4000" dirty="0">
                <a:solidFill>
                  <a:srgbClr val="FF0000"/>
                </a:solidFill>
                <a:effectLst>
                  <a:outerShdw blurRad="38100" dist="38100" dir="2700000" algn="tl">
                    <a:srgbClr val="C0C0C0"/>
                  </a:outerShdw>
                </a:effectLst>
                <a:cs typeface="EntezareZohoor D" panose="00000700000000000000" pitchFamily="2" charset="-78"/>
              </a:rPr>
              <a:t>ا</a:t>
            </a:r>
            <a:r>
              <a:rPr lang="ar-SA" altLang="en-US" sz="4000" dirty="0">
                <a:solidFill>
                  <a:srgbClr val="FF0000"/>
                </a:solidFill>
                <a:effectLst>
                  <a:outerShdw blurRad="38100" dist="38100" dir="2700000" algn="tl">
                    <a:srgbClr val="C0C0C0"/>
                  </a:outerShdw>
                </a:effectLst>
                <a:cs typeface="EntezareZohoor D" panose="00000700000000000000" pitchFamily="2" charset="-78"/>
              </a:rPr>
              <a:t>سترس يا ا</a:t>
            </a:r>
            <a:r>
              <a:rPr lang="fa-IR" altLang="en-US" sz="4000" dirty="0">
                <a:solidFill>
                  <a:srgbClr val="FF0000"/>
                </a:solidFill>
                <a:effectLst>
                  <a:outerShdw blurRad="38100" dist="38100" dir="2700000" algn="tl">
                    <a:srgbClr val="C0C0C0"/>
                  </a:outerShdw>
                </a:effectLst>
                <a:cs typeface="EntezareZohoor D" panose="00000700000000000000" pitchFamily="2" charset="-78"/>
              </a:rPr>
              <a:t>ض</a:t>
            </a:r>
            <a:r>
              <a:rPr lang="ar-SA" altLang="en-US" sz="4000" dirty="0">
                <a:solidFill>
                  <a:srgbClr val="FF0000"/>
                </a:solidFill>
                <a:effectLst>
                  <a:outerShdw blurRad="38100" dist="38100" dir="2700000" algn="tl">
                    <a:srgbClr val="C0C0C0"/>
                  </a:outerShdw>
                </a:effectLst>
                <a:cs typeface="EntezareZohoor D" panose="00000700000000000000" pitchFamily="2" charset="-78"/>
              </a:rPr>
              <a:t>طراب</a:t>
            </a:r>
            <a:endParaRPr lang="en-GB" altLang="en-US" sz="4000" dirty="0">
              <a:solidFill>
                <a:srgbClr val="FF0000"/>
              </a:solidFill>
              <a:effectLst>
                <a:outerShdw blurRad="38100" dist="38100" dir="2700000" algn="tl">
                  <a:srgbClr val="C0C0C0"/>
                </a:outerShdw>
              </a:effectLst>
              <a:cs typeface="EntezareZohoor D"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9347"/>
                                        </p:tgtEl>
                                        <p:attrNameLst>
                                          <p:attrName>style.visibility</p:attrName>
                                        </p:attrNameLst>
                                      </p:cBhvr>
                                      <p:to>
                                        <p:strVal val="visible"/>
                                      </p:to>
                                    </p:set>
                                    <p:animEffect transition="in" filter="blinds(horizontal)">
                                      <p:cBhvr>
                                        <p:cTn id="7" dur="500"/>
                                        <p:tgtEl>
                                          <p:spTgt spid="56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E08497A-AD0E-3D9C-2CA3-91633D142931}"/>
              </a:ext>
            </a:extLst>
          </p:cNvPr>
          <p:cNvSpPr>
            <a:spLocks noGrp="1" noChangeArrowheads="1"/>
          </p:cNvSpPr>
          <p:nvPr>
            <p:ph type="subTitle" idx="4294967295"/>
          </p:nvPr>
        </p:nvSpPr>
        <p:spPr>
          <a:xfrm>
            <a:off x="395536" y="1052513"/>
            <a:ext cx="8424936" cy="5543550"/>
          </a:xfrm>
        </p:spPr>
        <p:txBody>
          <a:bodyPr/>
          <a:lstStyle/>
          <a:p>
            <a:pPr marL="0" indent="0" algn="r">
              <a:buFont typeface="Wingdings" panose="05000000000000000000" pitchFamily="2" charset="2"/>
              <a:buNone/>
            </a:pPr>
            <a:endParaRPr lang="ar-SA" altLang="en-US" sz="2800" dirty="0">
              <a:cs typeface="B Elham" panose="00000400000000000000" pitchFamily="2" charset="-78"/>
            </a:endParaRPr>
          </a:p>
          <a:p>
            <a:pPr marL="0" indent="0" algn="just" rtl="1">
              <a:lnSpc>
                <a:spcPct val="260000"/>
              </a:lnSpc>
              <a:buFont typeface="Wingdings" panose="05000000000000000000" pitchFamily="2" charset="2"/>
              <a:buNone/>
            </a:pPr>
            <a:r>
              <a:rPr lang="ar-SA" altLang="en-US" sz="1600" b="1" dirty="0">
                <a:effectLst>
                  <a:outerShdw blurRad="38100" dist="38100" dir="2700000" algn="tl">
                    <a:srgbClr val="C0C0C0"/>
                  </a:outerShdw>
                </a:effectLst>
                <a:cs typeface="B Nazanin" panose="00000400000000000000" pitchFamily="2" charset="-78"/>
              </a:rPr>
              <a:t>استرس یا تنیدگی یا فشار عصبی، در روان شناسی به معنی نیرو و فشار است. هر محرکی که در بدن باعث ایجاد واکنش شود، عامل تنیدگی یا استرس زا نامیده می شود. به عبارتی دیگر، هر عاملی که موجب تنش روح و جسم و از دست رفتن تعادل فرد شود، عامل تنیدگی است.</a:t>
            </a:r>
          </a:p>
          <a:p>
            <a:pPr marL="0" indent="0" algn="just" rtl="1">
              <a:lnSpc>
                <a:spcPct val="260000"/>
              </a:lnSpc>
              <a:buFont typeface="Wingdings" panose="05000000000000000000" pitchFamily="2" charset="2"/>
              <a:buNone/>
            </a:pPr>
            <a:r>
              <a:rPr lang="ar-SA" altLang="en-US" sz="1600" b="1" dirty="0">
                <a:effectLst>
                  <a:outerShdw blurRad="38100" dist="38100" dir="2700000" algn="tl">
                    <a:srgbClr val="C0C0C0"/>
                  </a:outerShdw>
                </a:effectLst>
                <a:cs typeface="B Nazanin" panose="00000400000000000000" pitchFamily="2" charset="-78"/>
              </a:rPr>
              <a:t>تنیدگی واکنش یا واکنش هایی است که در فرد، در اثر حضور عاملی دیگر (عامل تنیدگی) به وجود می آید تا تعادل از دست رفته را باز گرداند، و باعث بسیج شدن قوای فرد برای مقابله با آن عامل و آماده باش موجود زنده می شود.</a:t>
            </a:r>
            <a:endParaRPr lang="en-US" altLang="en-US" sz="1600" b="1" dirty="0">
              <a:effectLst>
                <a:outerShdw blurRad="38100" dist="38100" dir="2700000" algn="tl">
                  <a:srgbClr val="C0C0C0"/>
                </a:outerShdw>
              </a:effectLst>
              <a:cs typeface="B Nazanin" panose="00000400000000000000" pitchFamily="2" charset="-78"/>
            </a:endParaRPr>
          </a:p>
        </p:txBody>
      </p:sp>
      <p:sp>
        <p:nvSpPr>
          <p:cNvPr id="6148" name="WordArt 4">
            <a:extLst>
              <a:ext uri="{FF2B5EF4-FFF2-40B4-BE49-F238E27FC236}">
                <a16:creationId xmlns:a16="http://schemas.microsoft.com/office/drawing/2014/main" id="{7A95CBB5-D349-CEBA-FD36-FF42B8D75C0B}"/>
              </a:ext>
            </a:extLst>
          </p:cNvPr>
          <p:cNvSpPr>
            <a:spLocks noChangeArrowheads="1" noChangeShapeType="1" noTextEdit="1"/>
          </p:cNvSpPr>
          <p:nvPr/>
        </p:nvSpPr>
        <p:spPr bwMode="auto">
          <a:xfrm>
            <a:off x="1835696" y="548680"/>
            <a:ext cx="3673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ar-IQ" sz="3600" dirty="0">
                <a:solidFill>
                  <a:srgbClr val="FF0000"/>
                </a:solidFill>
                <a:effectLst>
                  <a:outerShdw blurRad="38100" dist="38100" dir="2700000" algn="tl">
                    <a:srgbClr val="C0C0C0"/>
                  </a:outerShdw>
                </a:effectLst>
                <a:cs typeface="EntezareZohoor D" panose="00000700000000000000" pitchFamily="2" charset="-78"/>
              </a:rPr>
              <a:t>تنیدگی یا استرس  </a:t>
            </a:r>
            <a:endParaRPr lang="en-US" sz="3600" dirty="0">
              <a:solidFill>
                <a:srgbClr val="FF0000"/>
              </a:solidFill>
              <a:effectLst>
                <a:outerShdw blurRad="38100" dist="38100" dir="2700000" algn="tl">
                  <a:srgbClr val="C0C0C0"/>
                </a:outerShdw>
              </a:effectLst>
              <a:cs typeface="EntezareZohoor D"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
                                        <p:tgtEl>
                                          <p:spTgt spid="6148"/>
                                        </p:tgtEl>
                                      </p:cBhvr>
                                    </p:animEffect>
                                    <p:anim calcmode="lin" valueType="num">
                                      <p:cBhvr>
                                        <p:cTn id="8" dur="400" fill="hold"/>
                                        <p:tgtEl>
                                          <p:spTgt spid="6148"/>
                                        </p:tgtEl>
                                        <p:attrNameLst>
                                          <p:attrName>ppt_x</p:attrName>
                                        </p:attrNameLst>
                                      </p:cBhvr>
                                      <p:tavLst>
                                        <p:tav tm="0">
                                          <p:val>
                                            <p:strVal val="#ppt_x"/>
                                          </p:val>
                                        </p:tav>
                                        <p:tav tm="100000">
                                          <p:val>
                                            <p:strVal val="#ppt_x"/>
                                          </p:val>
                                        </p:tav>
                                      </p:tavLst>
                                    </p:anim>
                                    <p:anim calcmode="lin" valueType="num">
                                      <p:cBhvr>
                                        <p:cTn id="9" dur="400" fill="hold"/>
                                        <p:tgtEl>
                                          <p:spTgt spid="614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14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14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9893985-C77B-F49C-6D60-F233F9E0F916}"/>
              </a:ext>
            </a:extLst>
          </p:cNvPr>
          <p:cNvSpPr>
            <a:spLocks noGrp="1" noRot="1" noChangeArrowheads="1"/>
          </p:cNvSpPr>
          <p:nvPr>
            <p:ph type="subTitle" idx="4294967295"/>
          </p:nvPr>
        </p:nvSpPr>
        <p:spPr>
          <a:xfrm>
            <a:off x="251520" y="692150"/>
            <a:ext cx="8496944" cy="5689600"/>
          </a:xfrm>
        </p:spPr>
        <p:txBody>
          <a:bodyPr>
            <a:normAutofit fontScale="92500" lnSpcReduction="20000"/>
          </a:bodyPr>
          <a:lstStyle/>
          <a:p>
            <a:pPr marL="0" indent="0" algn="ctr">
              <a:buFont typeface="Arial" panose="020B0604020202020204" pitchFamily="34" charset="0"/>
              <a:buNone/>
            </a:pPr>
            <a:r>
              <a:rPr lang="ar-SA" altLang="en-US" sz="3600" dirty="0">
                <a:solidFill>
                  <a:srgbClr val="FF0000"/>
                </a:solidFill>
                <a:effectLst>
                  <a:outerShdw blurRad="38100" dist="38100" dir="2700000" algn="tl">
                    <a:srgbClr val="C0C0C0"/>
                  </a:outerShdw>
                </a:effectLst>
                <a:latin typeface="Comic Sans MS" panose="030F0702030302020204" pitchFamily="66" charset="0"/>
                <a:cs typeface="EntezareZohoor D" panose="00000700000000000000" pitchFamily="2" charset="-78"/>
              </a:rPr>
              <a:t>مراحل</a:t>
            </a:r>
            <a:r>
              <a:rPr lang="ar-SA" altLang="en-US" sz="3600" dirty="0">
                <a:effectLst>
                  <a:outerShdw blurRad="38100" dist="38100" dir="2700000" algn="tl">
                    <a:srgbClr val="C0C0C0"/>
                  </a:outerShdw>
                </a:effectLst>
                <a:latin typeface="Comic Sans MS" panose="030F0702030302020204" pitchFamily="66" charset="0"/>
                <a:cs typeface="EntezareZohoor D" panose="00000700000000000000" pitchFamily="2" charset="-78"/>
              </a:rPr>
              <a:t> </a:t>
            </a:r>
            <a:r>
              <a:rPr lang="ar-SA" altLang="en-US" sz="3600" dirty="0">
                <a:solidFill>
                  <a:srgbClr val="FF0000"/>
                </a:solidFill>
                <a:effectLst>
                  <a:outerShdw blurRad="38100" dist="38100" dir="2700000" algn="tl">
                    <a:srgbClr val="C0C0C0"/>
                  </a:outerShdw>
                </a:effectLst>
                <a:latin typeface="Comic Sans MS" panose="030F0702030302020204" pitchFamily="66" charset="0"/>
                <a:cs typeface="EntezareZohoor D" panose="00000700000000000000" pitchFamily="2" charset="-78"/>
              </a:rPr>
              <a:t>تنیدگی</a:t>
            </a:r>
            <a:endParaRPr lang="fa-IR" altLang="en-US" sz="3600" dirty="0">
              <a:solidFill>
                <a:srgbClr val="FF0000"/>
              </a:solidFill>
              <a:effectLst>
                <a:outerShdw blurRad="38100" dist="38100" dir="2700000" algn="tl">
                  <a:srgbClr val="C0C0C0"/>
                </a:outerShdw>
              </a:effectLst>
              <a:latin typeface="Comic Sans MS" panose="030F0702030302020204" pitchFamily="66" charset="0"/>
              <a:cs typeface="EntezareZohoor D" panose="00000700000000000000" pitchFamily="2" charset="-78"/>
            </a:endParaRPr>
          </a:p>
          <a:p>
            <a:pPr marL="0" indent="0" algn="r">
              <a:buFont typeface="Arial" panose="020B0604020202020204" pitchFamily="34" charset="0"/>
              <a:buNone/>
            </a:pPr>
            <a:r>
              <a:rPr lang="ar-SA" altLang="en-US" sz="1600" b="1" dirty="0">
                <a:effectLst>
                  <a:outerShdw blurRad="38100" dist="38100" dir="2700000" algn="tl">
                    <a:srgbClr val="C0C0C0"/>
                  </a:outerShdw>
                </a:effectLst>
                <a:cs typeface="B Nazanin" panose="00000400000000000000" pitchFamily="2" charset="-78"/>
              </a:rPr>
              <a:t>تنیدگی معمولاً دارای سه مرحله </a:t>
            </a:r>
            <a:r>
              <a:rPr lang="ar-SA" altLang="en-US" sz="1600" b="1" dirty="0">
                <a:effectLst>
                  <a:outerShdw blurRad="38100" dist="38100" dir="2700000" algn="tl">
                    <a:srgbClr val="C0C0C0"/>
                  </a:outerShdw>
                </a:effectLst>
                <a:cs typeface="B Nazanin" panose="00000400000000000000" pitchFamily="2" charset="-78"/>
              </a:rPr>
              <a:t>است</a:t>
            </a:r>
            <a:r>
              <a:rPr lang="ar-SA" altLang="en-US" sz="1600" b="1" dirty="0" smtClean="0">
                <a:effectLst>
                  <a:outerShdw blurRad="38100" dist="38100" dir="2700000" algn="tl">
                    <a:srgbClr val="C0C0C0"/>
                  </a:outerShdw>
                </a:effectLst>
                <a:cs typeface="B Nazanin" panose="00000400000000000000" pitchFamily="2" charset="-78"/>
              </a:rPr>
              <a:t>:</a:t>
            </a:r>
            <a:endParaRPr lang="prs-AF" altLang="en-US" sz="1600" b="1" dirty="0" smtClean="0">
              <a:effectLst>
                <a:outerShdw blurRad="38100" dist="38100" dir="2700000" algn="tl">
                  <a:srgbClr val="C0C0C0"/>
                </a:outerShdw>
              </a:effectLst>
              <a:cs typeface="B Nazanin" panose="00000400000000000000" pitchFamily="2" charset="-78"/>
            </a:endParaRPr>
          </a:p>
          <a:p>
            <a:pPr marL="0" indent="0" algn="r">
              <a:buFont typeface="Arial" panose="020B0604020202020204" pitchFamily="34" charset="0"/>
              <a:buNone/>
            </a:pPr>
            <a:endParaRPr lang="fa-IR" altLang="en-US" sz="1600" b="1" dirty="0">
              <a:effectLst>
                <a:outerShdw blurRad="38100" dist="38100" dir="2700000" algn="tl">
                  <a:srgbClr val="C0C0C0"/>
                </a:outerShdw>
              </a:effectLst>
              <a:cs typeface="B Nazanin" panose="00000400000000000000" pitchFamily="2" charset="-78"/>
            </a:endParaRPr>
          </a:p>
          <a:p>
            <a:pPr marL="0" indent="0" algn="just" rtl="1">
              <a:buFont typeface="Arial" panose="020B0604020202020204" pitchFamily="34" charset="0"/>
              <a:buNone/>
            </a:pPr>
            <a:r>
              <a:rPr lang="fa-IR" altLang="en-US" sz="1600" b="1" dirty="0">
                <a:effectLst>
                  <a:outerShdw blurRad="38100" dist="38100" dir="2700000" algn="tl">
                    <a:srgbClr val="C0C0C0"/>
                  </a:outerShdw>
                </a:effectLst>
                <a:cs typeface="B Nazanin" panose="00000400000000000000" pitchFamily="2" charset="-78"/>
              </a:rPr>
              <a:t>۱،</a:t>
            </a:r>
            <a:r>
              <a:rPr lang="ar-SA" altLang="en-US" sz="1600" b="1" dirty="0">
                <a:effectLst>
                  <a:outerShdw blurRad="38100" dist="38100" dir="2700000" algn="tl">
                    <a:srgbClr val="C0C0C0"/>
                  </a:outerShdw>
                </a:effectLst>
                <a:cs typeface="B Nazanin" panose="00000400000000000000" pitchFamily="2" charset="-78"/>
              </a:rPr>
              <a:t> واکنش اخطار:</a:t>
            </a:r>
          </a:p>
          <a:p>
            <a:pPr marL="0" indent="0" algn="just" rtl="1">
              <a:buFont typeface="Arial" panose="020B0604020202020204" pitchFamily="34" charset="0"/>
              <a:buNone/>
            </a:pPr>
            <a:r>
              <a:rPr lang="ar-SA" altLang="en-US" sz="1600" b="1" dirty="0">
                <a:effectLst>
                  <a:outerShdw blurRad="38100" dist="38100" dir="2700000" algn="tl">
                    <a:srgbClr val="C0C0C0"/>
                  </a:outerShdw>
                </a:effectLst>
                <a:cs typeface="B Nazanin" panose="00000400000000000000" pitchFamily="2" charset="-78"/>
              </a:rPr>
              <a:t>مغز </a:t>
            </a:r>
            <a:r>
              <a:rPr lang="ar-SA" altLang="en-US" sz="1600" b="1" dirty="0">
                <a:effectLst>
                  <a:outerShdw blurRad="38100" dist="38100" dir="2700000" algn="tl">
                    <a:srgbClr val="C0C0C0"/>
                  </a:outerShdw>
                </a:effectLst>
                <a:cs typeface="B Nazanin" panose="00000400000000000000" pitchFamily="2" charset="-78"/>
              </a:rPr>
              <a:t>پس از دریافت خبر ناخوشایند (عامل تنیدگی)، آن را ثبت می کند و هیپوتالاموس به تفسیر آن، و سپس به فرستادن اخطار الکتروشیمیایی به غدد هیپوفیز موجود در مرکز جمجه می پردازد.</a:t>
            </a:r>
          </a:p>
          <a:p>
            <a:pPr marL="0" indent="0" algn="just" rtl="1">
              <a:buFont typeface="Arial" panose="020B0604020202020204" pitchFamily="34" charset="0"/>
              <a:buNone/>
            </a:pPr>
            <a:r>
              <a:rPr lang="ar-SA" altLang="en-US" sz="1600" b="1" dirty="0">
                <a:effectLst>
                  <a:outerShdw blurRad="38100" dist="38100" dir="2700000" algn="tl">
                    <a:srgbClr val="C0C0C0"/>
                  </a:outerShdw>
                </a:effectLst>
                <a:cs typeface="B Nazanin" panose="00000400000000000000" pitchFamily="2" charset="-78"/>
              </a:rPr>
              <a:t>این غدد شروع به ترشح هورمونی برای تحریک غدد فوق کلیوی می کنند. </a:t>
            </a:r>
            <a:r>
              <a:rPr lang="ar-SA" altLang="en-US" sz="1600" b="1" dirty="0">
                <a:effectLst>
                  <a:outerShdw blurRad="38100" dist="38100" dir="2700000" algn="tl">
                    <a:srgbClr val="C0C0C0"/>
                  </a:outerShdw>
                </a:effectLst>
                <a:cs typeface="B Nazanin" panose="00000400000000000000" pitchFamily="2" charset="-78"/>
              </a:rPr>
              <a:t>به این ترتیب، هورمون آدرنالین از غدد فوق کلیوی آزاد شده و در جریان خون می ریزد و پیام را به سایر غدد در سراسر بدن منتقل می کند</a:t>
            </a:r>
            <a:r>
              <a:rPr lang="ar-SA" altLang="en-US" sz="1600" b="1" dirty="0" smtClean="0">
                <a:effectLst>
                  <a:outerShdw blurRad="38100" dist="38100" dir="2700000" algn="tl">
                    <a:srgbClr val="C0C0C0"/>
                  </a:outerShdw>
                </a:effectLst>
                <a:cs typeface="B Nazanin" panose="00000400000000000000" pitchFamily="2" charset="-78"/>
              </a:rPr>
              <a:t>.</a:t>
            </a:r>
            <a:endParaRPr lang="prs-AF" altLang="en-US" sz="1600" b="1" dirty="0" smtClean="0">
              <a:effectLst>
                <a:outerShdw blurRad="38100" dist="38100" dir="2700000" algn="tl">
                  <a:srgbClr val="C0C0C0"/>
                </a:outerShdw>
              </a:effectLst>
              <a:cs typeface="B Nazanin" panose="00000400000000000000" pitchFamily="2" charset="-78"/>
            </a:endParaRPr>
          </a:p>
          <a:p>
            <a:pPr marL="0" indent="0" algn="just" rtl="1">
              <a:buFont typeface="Arial" panose="020B0604020202020204" pitchFamily="34" charset="0"/>
              <a:buNone/>
            </a:pPr>
            <a:endParaRPr lang="ar-SA" altLang="en-US" sz="1600" b="1" dirty="0">
              <a:effectLst>
                <a:outerShdw blurRad="38100" dist="38100" dir="2700000" algn="tl">
                  <a:srgbClr val="C0C0C0"/>
                </a:outerShdw>
              </a:effectLst>
              <a:cs typeface="B Nazanin" panose="00000400000000000000" pitchFamily="2" charset="-78"/>
            </a:endParaRPr>
          </a:p>
          <a:p>
            <a:pPr marL="0" indent="0" algn="just" rtl="1">
              <a:buFont typeface="Arial" panose="020B0604020202020204" pitchFamily="34" charset="0"/>
              <a:buNone/>
            </a:pPr>
            <a:r>
              <a:rPr lang="ar-SA" altLang="en-US" sz="1600" b="1" dirty="0">
                <a:effectLst>
                  <a:outerShdw blurRad="38100" dist="38100" dir="2700000" algn="tl">
                    <a:srgbClr val="C0C0C0"/>
                  </a:outerShdw>
                </a:effectLst>
                <a:cs typeface="B Nazanin" panose="00000400000000000000" pitchFamily="2" charset="-78"/>
              </a:rPr>
              <a:t> </a:t>
            </a:r>
            <a:r>
              <a:rPr lang="fa-IR" altLang="en-US" sz="1600" b="1" dirty="0">
                <a:effectLst>
                  <a:outerShdw blurRad="38100" dist="38100" dir="2700000" algn="tl">
                    <a:srgbClr val="C0C0C0"/>
                  </a:outerShdw>
                </a:effectLst>
                <a:cs typeface="B Nazanin" panose="00000400000000000000" pitchFamily="2" charset="-78"/>
              </a:rPr>
              <a:t>۲،</a:t>
            </a:r>
            <a:r>
              <a:rPr lang="ar-SA" altLang="en-US" sz="1600" b="1" dirty="0">
                <a:effectLst>
                  <a:outerShdw blurRad="38100" dist="38100" dir="2700000" algn="tl">
                    <a:srgbClr val="C0C0C0"/>
                  </a:outerShdw>
                </a:effectLst>
                <a:cs typeface="B Nazanin" panose="00000400000000000000" pitchFamily="2" charset="-78"/>
              </a:rPr>
              <a:t> مرحله ی مقاومت :</a:t>
            </a:r>
          </a:p>
          <a:p>
            <a:pPr marL="0" indent="0" algn="just" rtl="1">
              <a:buFont typeface="Arial" panose="020B0604020202020204" pitchFamily="34" charset="0"/>
              <a:buNone/>
            </a:pPr>
            <a:r>
              <a:rPr lang="ar-SA" altLang="en-US" sz="1600" b="1" dirty="0">
                <a:effectLst>
                  <a:outerShdw blurRad="38100" dist="38100" dir="2700000" algn="tl">
                    <a:srgbClr val="C0C0C0"/>
                  </a:outerShdw>
                </a:effectLst>
                <a:cs typeface="B Nazanin" panose="00000400000000000000" pitchFamily="2" charset="-78"/>
              </a:rPr>
              <a:t>طی این مرحله که ممکن است ازچند ساعت تا چند روز طول بکشد، بدن عملاً برای مبارزه با عامل فشار بسیج است. </a:t>
            </a:r>
            <a:r>
              <a:rPr lang="ar-SA" altLang="en-US" sz="1600" b="1" dirty="0">
                <a:effectLst>
                  <a:outerShdw blurRad="38100" dist="38100" dir="2700000" algn="tl">
                    <a:srgbClr val="C0C0C0"/>
                  </a:outerShdw>
                </a:effectLst>
                <a:cs typeface="B Nazanin" panose="00000400000000000000" pitchFamily="2" charset="-78"/>
              </a:rPr>
              <a:t>به همین دلیل به مصرف انرژی فراوان نیازمند است</a:t>
            </a:r>
            <a:r>
              <a:rPr lang="ar-SA" altLang="en-US" sz="1600" b="1" dirty="0" smtClean="0">
                <a:effectLst>
                  <a:outerShdw blurRad="38100" dist="38100" dir="2700000" algn="tl">
                    <a:srgbClr val="C0C0C0"/>
                  </a:outerShdw>
                </a:effectLst>
                <a:cs typeface="B Nazanin" panose="00000400000000000000" pitchFamily="2" charset="-78"/>
              </a:rPr>
              <a:t>.</a:t>
            </a:r>
            <a:endParaRPr lang="prs-AF" altLang="en-US" sz="1600" b="1" dirty="0" smtClean="0">
              <a:effectLst>
                <a:outerShdw blurRad="38100" dist="38100" dir="2700000" algn="tl">
                  <a:srgbClr val="C0C0C0"/>
                </a:outerShdw>
              </a:effectLst>
              <a:cs typeface="B Nazanin" panose="00000400000000000000" pitchFamily="2" charset="-78"/>
            </a:endParaRPr>
          </a:p>
          <a:p>
            <a:pPr marL="0" indent="0" algn="just" rtl="1">
              <a:buFont typeface="Arial" panose="020B0604020202020204" pitchFamily="34" charset="0"/>
              <a:buNone/>
            </a:pPr>
            <a:endParaRPr lang="ar-SA" altLang="en-US" sz="1600" b="1" dirty="0">
              <a:effectLst>
                <a:outerShdw blurRad="38100" dist="38100" dir="2700000" algn="tl">
                  <a:srgbClr val="C0C0C0"/>
                </a:outerShdw>
              </a:effectLst>
              <a:cs typeface="B Nazanin" panose="00000400000000000000" pitchFamily="2" charset="-78"/>
            </a:endParaRPr>
          </a:p>
          <a:p>
            <a:pPr marL="0" indent="0" algn="just" rtl="1">
              <a:buFont typeface="Arial" panose="020B0604020202020204" pitchFamily="34" charset="0"/>
              <a:buNone/>
            </a:pPr>
            <a:r>
              <a:rPr lang="fa-IR" altLang="en-US" sz="1600" b="1" dirty="0">
                <a:effectLst>
                  <a:outerShdw blurRad="38100" dist="38100" dir="2700000" algn="tl">
                    <a:srgbClr val="C0C0C0"/>
                  </a:outerShdw>
                </a:effectLst>
                <a:cs typeface="B Nazanin" panose="00000400000000000000" pitchFamily="2" charset="-78"/>
              </a:rPr>
              <a:t>۳،</a:t>
            </a:r>
            <a:r>
              <a:rPr lang="ar-SA" altLang="en-US" sz="1600" b="1" dirty="0">
                <a:effectLst>
                  <a:outerShdw blurRad="38100" dist="38100" dir="2700000" algn="tl">
                    <a:srgbClr val="C0C0C0"/>
                  </a:outerShdw>
                </a:effectLst>
                <a:cs typeface="B Nazanin" panose="00000400000000000000" pitchFamily="2" charset="-78"/>
              </a:rPr>
              <a:t> مرحله ی فرسودگی:</a:t>
            </a:r>
          </a:p>
          <a:p>
            <a:pPr marL="0" indent="0" algn="just" rtl="1">
              <a:buFont typeface="Arial" panose="020B0604020202020204" pitchFamily="34" charset="0"/>
              <a:buNone/>
            </a:pPr>
            <a:r>
              <a:rPr lang="ar-SA" altLang="en-US" sz="1600" b="1" dirty="0">
                <a:effectLst>
                  <a:outerShdw blurRad="38100" dist="38100" dir="2700000" algn="tl">
                    <a:srgbClr val="C0C0C0"/>
                  </a:outerShdw>
                </a:effectLst>
                <a:cs typeface="B Nazanin" panose="00000400000000000000" pitchFamily="2" charset="-78"/>
              </a:rPr>
              <a:t>در صورتی که شرایط استرس زا بیش از حد طولانی شود، یا به طور مکرر رخ دهد، یا این که سیستم عصبی بدن نتواند به مرحله ی مقاومت خاتمه دهد و بدن مدتی طولانی همچنان بسیج باقی بماند(به خصوص در کسانی که اضطراب دارند)، ذخایر آن به تدریج تمام می شود و بدن در برابر بیماری ها آسیب پذیر می شود.</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19D55FB-0CDB-6FA9-CDE2-10C28336FE5B}"/>
              </a:ext>
            </a:extLst>
          </p:cNvPr>
          <p:cNvSpPr>
            <a:spLocks noGrp="1" noChangeArrowheads="1"/>
          </p:cNvSpPr>
          <p:nvPr>
            <p:ph type="subTitle" idx="4294967295"/>
          </p:nvPr>
        </p:nvSpPr>
        <p:spPr>
          <a:xfrm>
            <a:off x="323528" y="882650"/>
            <a:ext cx="8640960" cy="5499100"/>
          </a:xfrm>
        </p:spPr>
        <p:txBody>
          <a:bodyPr/>
          <a:lstStyle/>
          <a:p>
            <a:pPr marL="0" indent="0" algn="ctr">
              <a:lnSpc>
                <a:spcPct val="80000"/>
              </a:lnSpc>
              <a:buFont typeface="Wingdings" panose="05000000000000000000" pitchFamily="2" charset="2"/>
              <a:buNone/>
            </a:pPr>
            <a:r>
              <a:rPr lang="fa-IR" altLang="en-US" sz="3600" dirty="0">
                <a:solidFill>
                  <a:srgbClr val="FF0000"/>
                </a:solidFill>
                <a:effectLst>
                  <a:outerShdw blurRad="38100" dist="38100" dir="2700000" algn="tl">
                    <a:srgbClr val="C0C0C0"/>
                  </a:outerShdw>
                </a:effectLst>
                <a:latin typeface="Comic Sans MS" panose="030F0702030302020204" pitchFamily="66" charset="0"/>
                <a:cs typeface="EntezareZohoor D" panose="00000700000000000000" pitchFamily="2" charset="-78"/>
              </a:rPr>
              <a:t>اضطراب</a:t>
            </a:r>
            <a:endParaRPr lang="ar-SA" altLang="en-US" sz="3600" dirty="0">
              <a:solidFill>
                <a:srgbClr val="FF0000"/>
              </a:solidFill>
              <a:effectLst>
                <a:outerShdw blurRad="38100" dist="38100" dir="2700000" algn="tl">
                  <a:srgbClr val="C0C0C0"/>
                </a:outerShdw>
              </a:effectLst>
              <a:latin typeface="Comic Sans MS" panose="030F0702030302020204" pitchFamily="66" charset="0"/>
              <a:cs typeface="EntezareZohoor D" panose="00000700000000000000" pitchFamily="2" charset="-78"/>
            </a:endParaRPr>
          </a:p>
          <a:p>
            <a:pPr marL="0" indent="0" algn="just" rtl="1">
              <a:lnSpc>
                <a:spcPct val="250000"/>
              </a:lnSpc>
              <a:spcBef>
                <a:spcPts val="0"/>
              </a:spcBef>
              <a:buNone/>
            </a:pPr>
            <a:r>
              <a:rPr lang="fa-IR" altLang="en-US" sz="1600" b="1" dirty="0">
                <a:effectLst>
                  <a:outerShdw blurRad="38100" dist="38100" dir="2700000" algn="tl">
                    <a:srgbClr val="C0C0C0"/>
                  </a:outerShdw>
                </a:effectLst>
                <a:cs typeface="B Nazanin" panose="00000400000000000000" pitchFamily="2" charset="-78"/>
              </a:rPr>
              <a:t>                  </a:t>
            </a:r>
            <a:r>
              <a:rPr lang="fa-IR" altLang="en-US" sz="2400" b="1" dirty="0">
                <a:effectLst>
                  <a:outerShdw blurRad="38100" dist="38100" dir="2700000" algn="tl">
                    <a:srgbClr val="C0C0C0"/>
                  </a:outerShdw>
                </a:effectLst>
                <a:cs typeface="B Nazanin" panose="00000400000000000000" pitchFamily="2" charset="-78"/>
              </a:rPr>
              <a:t> </a:t>
            </a:r>
            <a:r>
              <a:rPr lang="prs-AF" altLang="en-US" sz="2400" b="1" dirty="0" smtClean="0">
                <a:effectLst>
                  <a:outerShdw blurRad="38100" dist="38100" dir="2700000" algn="tl">
                    <a:srgbClr val="C0C0C0"/>
                  </a:outerShdw>
                </a:effectLst>
                <a:cs typeface="B Nazanin" panose="00000400000000000000" pitchFamily="2" charset="-78"/>
              </a:rPr>
              <a:t>اضطراب </a:t>
            </a:r>
            <a:r>
              <a:rPr lang="ar-SA" altLang="en-US" sz="1600" b="1" dirty="0" smtClean="0">
                <a:effectLst>
                  <a:outerShdw blurRad="38100" dist="38100" dir="2700000" algn="tl">
                    <a:srgbClr val="C0C0C0"/>
                  </a:outerShdw>
                </a:effectLst>
                <a:cs typeface="B Nazanin" panose="00000400000000000000" pitchFamily="2" charset="-78"/>
              </a:rPr>
              <a:t>عبارت </a:t>
            </a:r>
            <a:r>
              <a:rPr lang="ar-SA" altLang="en-US" sz="1600" b="1" dirty="0">
                <a:effectLst>
                  <a:outerShdw blurRad="38100" dist="38100" dir="2700000" algn="tl">
                    <a:srgbClr val="C0C0C0"/>
                  </a:outerShdw>
                </a:effectLst>
                <a:cs typeface="B Nazanin" panose="00000400000000000000" pitchFamily="2" charset="-78"/>
              </a:rPr>
              <a:t>است از یک احساس منتشر، ناخوشایند و مبهم ترس (هراس) و </a:t>
            </a:r>
            <a:r>
              <a:rPr lang="ar-SA" altLang="en-US" sz="1600" b="1" dirty="0">
                <a:effectLst>
                  <a:outerShdw blurRad="38100" dist="38100" dir="2700000" algn="tl">
                    <a:srgbClr val="C0C0C0"/>
                  </a:outerShdw>
                </a:effectLst>
                <a:cs typeface="B Nazanin" panose="00000400000000000000" pitchFamily="2" charset="-78"/>
              </a:rPr>
              <a:t>دلواپسی، با منشاء ناشناخته که به فرد دست می دهد و شامل عدم اطمینان، درماندگی و بر انگیختگی فیزیولوژی است. وقوع مجدد موقعیت هایی که قبلاً استرس زا بوده اند یا طی آن ها به فرد آسیب رسیده است باعث اضطراب در افراد می شود.</a:t>
            </a:r>
          </a:p>
          <a:p>
            <a:pPr marL="0" indent="0" algn="just" rtl="1">
              <a:lnSpc>
                <a:spcPct val="260000"/>
              </a:lnSpc>
              <a:spcBef>
                <a:spcPts val="0"/>
              </a:spcBef>
              <a:buNone/>
            </a:pPr>
            <a:r>
              <a:rPr lang="ar-SA" altLang="en-US" sz="1600" b="1" dirty="0">
                <a:effectLst>
                  <a:outerShdw blurRad="38100" dist="38100" dir="2700000" algn="tl">
                    <a:srgbClr val="C0C0C0"/>
                  </a:outerShdw>
                </a:effectLst>
                <a:cs typeface="B Nazanin" panose="00000400000000000000" pitchFamily="2" charset="-78"/>
              </a:rPr>
              <a:t>همه ی انسان ها در زندگی خود دچار اضطراب می شوند، ولی اضطراب مزمن و شدید غیر عادی و مشکل ساز است. تحقیقات و بررسی ها نشان می دهند که اضطراب در خانم ها، طبقات کم در آمد و افراد میان سال و سال خورده بیش تر دیده می شود.</a:t>
            </a:r>
            <a:endParaRPr lang="en-US" altLang="en-US" sz="1600" b="1" dirty="0">
              <a:effectLst>
                <a:outerShdw blurRad="38100" dist="38100" dir="2700000" algn="tl">
                  <a:srgbClr val="C0C0C0"/>
                </a:outerShdw>
              </a:effectLst>
              <a:cs typeface="B Nazanin" panose="00000400000000000000"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D0FE85C-F8BB-9C96-DA1F-36500F53599A}"/>
              </a:ext>
            </a:extLst>
          </p:cNvPr>
          <p:cNvSpPr>
            <a:spLocks noGrp="1" noChangeArrowheads="1"/>
          </p:cNvSpPr>
          <p:nvPr>
            <p:ph type="subTitle" idx="4294967295"/>
          </p:nvPr>
        </p:nvSpPr>
        <p:spPr>
          <a:xfrm>
            <a:off x="107504" y="333375"/>
            <a:ext cx="8784976" cy="5975350"/>
          </a:xfrm>
        </p:spPr>
        <p:txBody>
          <a:bodyPr/>
          <a:lstStyle/>
          <a:p>
            <a:pPr marL="0" indent="0" algn="ctr" rtl="1">
              <a:buFont typeface="Wingdings" panose="05000000000000000000" pitchFamily="2" charset="2"/>
              <a:buNone/>
            </a:pPr>
            <a:r>
              <a:rPr lang="ar-SA" altLang="en-US" sz="3600" dirty="0">
                <a:solidFill>
                  <a:srgbClr val="FF0000"/>
                </a:solidFill>
                <a:effectLst>
                  <a:outerShdw blurRad="38100" dist="38100" dir="2700000" algn="tl">
                    <a:srgbClr val="C0C0C0"/>
                  </a:outerShdw>
                </a:effectLst>
                <a:latin typeface="Comic Sans MS" panose="030F0702030302020204" pitchFamily="66" charset="0"/>
                <a:cs typeface="EntezareZohoor D" panose="00000700000000000000" pitchFamily="2" charset="-78"/>
              </a:rPr>
              <a:t>علایم شایع اضطراب</a:t>
            </a:r>
          </a:p>
          <a:p>
            <a:pPr marL="0" indent="0" algn="r" rtl="1">
              <a:lnSpc>
                <a:spcPct val="170000"/>
              </a:lnSpc>
              <a:buFontTx/>
              <a:buChar char="-"/>
            </a:pPr>
            <a:r>
              <a:rPr lang="ar-SA" altLang="en-US" sz="1600" b="1" dirty="0">
                <a:effectLst>
                  <a:outerShdw blurRad="38100" dist="38100" dir="2700000" algn="tl">
                    <a:srgbClr val="C0C0C0"/>
                  </a:outerShdw>
                </a:effectLst>
                <a:cs typeface="B Nazanin" panose="00000400000000000000" pitchFamily="2" charset="-78"/>
              </a:rPr>
              <a:t>احساس خستگی </a:t>
            </a:r>
            <a:r>
              <a:rPr lang="fa-IR" altLang="en-US" sz="1600" b="1" dirty="0">
                <a:effectLst>
                  <a:outerShdw blurRad="38100" dist="38100" dir="2700000" algn="tl">
                    <a:srgbClr val="C0C0C0"/>
                  </a:outerShdw>
                </a:effectLst>
                <a:cs typeface="B Nazanin" panose="00000400000000000000" pitchFamily="2" charset="-78"/>
              </a:rPr>
              <a:t>،</a:t>
            </a:r>
            <a:r>
              <a:rPr lang="ar-SA" altLang="en-US" sz="1600" b="1" dirty="0">
                <a:effectLst>
                  <a:outerShdw blurRad="38100" dist="38100" dir="2700000" algn="tl">
                    <a:srgbClr val="C0C0C0"/>
                  </a:outerShdw>
                </a:effectLst>
                <a:cs typeface="B Nazanin" panose="00000400000000000000" pitchFamily="2" charset="-78"/>
              </a:rPr>
              <a:t> عصبی بودن و بی قراری ، ترس و نگرانی ، بی خوابی یا بد خوابی ، تپش قلب و تنفس نامنظم و سریع ، عرق کردن ، سردرد و سرگیجه ، مشکل در تمرکز و حافظه ، لرزش یا پرش عضلات</a:t>
            </a:r>
            <a:r>
              <a:rPr lang="en-US" altLang="en-US" sz="1600" b="1" dirty="0">
                <a:effectLst>
                  <a:outerShdw blurRad="38100" dist="38100" dir="2700000" algn="tl">
                    <a:srgbClr val="C0C0C0"/>
                  </a:outerShdw>
                </a:effectLst>
                <a:cs typeface="B Nazanin" panose="00000400000000000000" pitchFamily="2" charset="-78"/>
              </a:rPr>
              <a:t> </a:t>
            </a:r>
          </a:p>
        </p:txBody>
      </p:sp>
      <p:pic>
        <p:nvPicPr>
          <p:cNvPr id="9219" name="Picture 3">
            <a:extLst>
              <a:ext uri="{FF2B5EF4-FFF2-40B4-BE49-F238E27FC236}">
                <a16:creationId xmlns:a16="http://schemas.microsoft.com/office/drawing/2014/main" id="{3856FDFC-AF23-93F1-2315-E3180A8A7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565400"/>
            <a:ext cx="3130550"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edge">
                                      <p:cBhvr>
                                        <p:cTn id="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6A27DF5-7C3B-86D0-7C3C-899CDDE1C41B}"/>
              </a:ext>
            </a:extLst>
          </p:cNvPr>
          <p:cNvSpPr>
            <a:spLocks noGrp="1" noChangeArrowheads="1"/>
          </p:cNvSpPr>
          <p:nvPr>
            <p:ph type="subTitle" idx="4294967295"/>
          </p:nvPr>
        </p:nvSpPr>
        <p:spPr>
          <a:xfrm>
            <a:off x="0" y="404813"/>
            <a:ext cx="9144000" cy="5975350"/>
          </a:xfrm>
        </p:spPr>
        <p:txBody>
          <a:bodyPr>
            <a:normAutofit/>
          </a:bodyPr>
          <a:lstStyle/>
          <a:p>
            <a:pPr marL="0" indent="0" algn="ctr">
              <a:lnSpc>
                <a:spcPct val="80000"/>
              </a:lnSpc>
              <a:buFont typeface="Wingdings" panose="05000000000000000000" pitchFamily="2" charset="2"/>
              <a:buNone/>
            </a:pPr>
            <a:r>
              <a:rPr lang="en-US" altLang="en-US" sz="3600" dirty="0">
                <a:effectLst>
                  <a:outerShdw blurRad="38100" dist="38100" dir="2700000" algn="tl">
                    <a:srgbClr val="C0C0C0"/>
                  </a:outerShdw>
                </a:effectLst>
                <a:latin typeface="Comic Sans MS" panose="030F0702030302020204" pitchFamily="66" charset="0"/>
                <a:cs typeface="EntezareZohoor D" panose="00000700000000000000" pitchFamily="2" charset="-78"/>
              </a:rPr>
              <a:t>                                                    </a:t>
            </a:r>
            <a:r>
              <a:rPr lang="ar-SA" altLang="en-US" sz="3600" dirty="0">
                <a:solidFill>
                  <a:srgbClr val="FF0000"/>
                </a:solidFill>
                <a:effectLst>
                  <a:outerShdw blurRad="38100" dist="38100" dir="2700000" algn="tl">
                    <a:srgbClr val="C0C0C0"/>
                  </a:outerShdw>
                </a:effectLst>
                <a:latin typeface="Comic Sans MS" panose="030F0702030302020204" pitchFamily="66" charset="0"/>
                <a:cs typeface="EntezareZohoor D" panose="00000700000000000000" pitchFamily="2" charset="-78"/>
              </a:rPr>
              <a:t>علل</a:t>
            </a:r>
            <a:r>
              <a:rPr lang="ar-SA" altLang="en-US" sz="3600" dirty="0">
                <a:effectLst>
                  <a:outerShdw blurRad="38100" dist="38100" dir="2700000" algn="tl">
                    <a:srgbClr val="C0C0C0"/>
                  </a:outerShdw>
                </a:effectLst>
                <a:latin typeface="Comic Sans MS" panose="030F0702030302020204" pitchFamily="66" charset="0"/>
                <a:cs typeface="EntezareZohoor D" panose="00000700000000000000" pitchFamily="2" charset="-78"/>
              </a:rPr>
              <a:t> </a:t>
            </a:r>
            <a:r>
              <a:rPr lang="ar-SA" altLang="en-US" sz="3600" dirty="0" smtClean="0">
                <a:solidFill>
                  <a:srgbClr val="FF0000"/>
                </a:solidFill>
                <a:effectLst>
                  <a:outerShdw blurRad="38100" dist="38100" dir="2700000" algn="tl">
                    <a:srgbClr val="C0C0C0"/>
                  </a:outerShdw>
                </a:effectLst>
                <a:latin typeface="Comic Sans MS" panose="030F0702030302020204" pitchFamily="66" charset="0"/>
                <a:cs typeface="EntezareZohoor D" panose="00000700000000000000" pitchFamily="2" charset="-78"/>
              </a:rPr>
              <a:t>اضطراب</a:t>
            </a:r>
            <a:endParaRPr lang="prs-AF" altLang="en-US" sz="3600" dirty="0" smtClean="0">
              <a:solidFill>
                <a:srgbClr val="FF0000"/>
              </a:solidFill>
              <a:effectLst>
                <a:outerShdw blurRad="38100" dist="38100" dir="2700000" algn="tl">
                  <a:srgbClr val="C0C0C0"/>
                </a:outerShdw>
              </a:effectLst>
              <a:latin typeface="Comic Sans MS" panose="030F0702030302020204" pitchFamily="66" charset="0"/>
              <a:cs typeface="EntezareZohoor D" panose="00000700000000000000" pitchFamily="2" charset="-78"/>
            </a:endParaRPr>
          </a:p>
          <a:p>
            <a:pPr marL="0" indent="0" algn="ctr">
              <a:lnSpc>
                <a:spcPct val="80000"/>
              </a:lnSpc>
              <a:buFont typeface="Wingdings" panose="05000000000000000000" pitchFamily="2" charset="2"/>
              <a:buNone/>
            </a:pPr>
            <a:endParaRPr lang="ar-SA" altLang="en-US" sz="3600" dirty="0">
              <a:solidFill>
                <a:srgbClr val="FF0000"/>
              </a:solidFill>
              <a:effectLst>
                <a:outerShdw blurRad="38100" dist="38100" dir="2700000" algn="tl">
                  <a:srgbClr val="C0C0C0"/>
                </a:outerShdw>
              </a:effectLst>
              <a:latin typeface="Comic Sans MS" panose="030F0702030302020204" pitchFamily="66" charset="0"/>
              <a:cs typeface="EntezareZohoor D" panose="00000700000000000000" pitchFamily="2" charset="-78"/>
            </a:endParaRPr>
          </a:p>
          <a:p>
            <a:pPr marL="0" indent="0" algn="just" rtl="1">
              <a:lnSpc>
                <a:spcPct val="80000"/>
              </a:lnSpc>
              <a:buFont typeface="Wingdings" panose="05000000000000000000" pitchFamily="2" charset="2"/>
              <a:buNone/>
            </a:pPr>
            <a:r>
              <a:rPr lang="ar-SA" altLang="en-US" sz="1600" b="1" dirty="0">
                <a:effectLst>
                  <a:outerShdw blurRad="38100" dist="38100" dir="2700000" algn="tl">
                    <a:srgbClr val="C0C0C0"/>
                  </a:outerShdw>
                </a:effectLst>
                <a:cs typeface="B Nazanin" panose="00000400000000000000" pitchFamily="2" charset="-78"/>
              </a:rPr>
              <a:t>به طور کلی علل اضطراب به سه عامل زیر بر می گردد:</a:t>
            </a:r>
          </a:p>
          <a:p>
            <a:pPr marL="0" indent="0" algn="just" rtl="1">
              <a:lnSpc>
                <a:spcPct val="80000"/>
              </a:lnSpc>
              <a:buFont typeface="Wingdings" panose="05000000000000000000" pitchFamily="2" charset="2"/>
              <a:buNone/>
            </a:pPr>
            <a:r>
              <a:rPr lang="fa-IR" altLang="en-US" sz="1600" b="1" dirty="0">
                <a:effectLst>
                  <a:outerShdw blurRad="38100" dist="38100" dir="2700000" algn="tl">
                    <a:srgbClr val="C0C0C0"/>
                  </a:outerShdw>
                </a:effectLst>
                <a:cs typeface="B Nazanin" panose="00000400000000000000" pitchFamily="2" charset="-78"/>
              </a:rPr>
              <a:t>-</a:t>
            </a:r>
            <a:r>
              <a:rPr lang="ar-SA" altLang="en-US" sz="1600" b="1" dirty="0">
                <a:effectLst>
                  <a:outerShdw blurRad="38100" dist="38100" dir="2700000" algn="tl">
                    <a:srgbClr val="C0C0C0"/>
                  </a:outerShdw>
                </a:effectLst>
                <a:cs typeface="B Nazanin" panose="00000400000000000000" pitchFamily="2" charset="-78"/>
              </a:rPr>
              <a:t> عوامل ز</a:t>
            </a:r>
            <a:r>
              <a:rPr lang="fa-IR" altLang="en-US" sz="1600" b="1" dirty="0">
                <a:effectLst>
                  <a:outerShdw blurRad="38100" dist="38100" dir="2700000" algn="tl">
                    <a:srgbClr val="C0C0C0"/>
                  </a:outerShdw>
                </a:effectLst>
                <a:cs typeface="B Nazanin" panose="00000400000000000000" pitchFamily="2" charset="-78"/>
              </a:rPr>
              <a:t>ي</a:t>
            </a:r>
            <a:r>
              <a:rPr lang="ar-SA" altLang="en-US" sz="1600" b="1" dirty="0">
                <a:effectLst>
                  <a:outerShdw blurRad="38100" dist="38100" dir="2700000" algn="tl">
                    <a:srgbClr val="C0C0C0"/>
                  </a:outerShdw>
                </a:effectLst>
                <a:cs typeface="B Nazanin" panose="00000400000000000000" pitchFamily="2" charset="-78"/>
              </a:rPr>
              <a:t>ست شناختی و جسمانی:</a:t>
            </a:r>
          </a:p>
          <a:p>
            <a:pPr marL="0" indent="0" algn="just" rtl="1">
              <a:lnSpc>
                <a:spcPct val="80000"/>
              </a:lnSpc>
              <a:buFont typeface="Wingdings" panose="05000000000000000000" pitchFamily="2" charset="2"/>
              <a:buNone/>
            </a:pPr>
            <a:r>
              <a:rPr lang="ar-SA" altLang="en-US" sz="1600" b="1" dirty="0">
                <a:effectLst>
                  <a:outerShdw blurRad="38100" dist="38100" dir="2700000" algn="tl">
                    <a:srgbClr val="C0C0C0"/>
                  </a:outerShdw>
                </a:effectLst>
                <a:cs typeface="B Nazanin" panose="00000400000000000000" pitchFamily="2" charset="-78"/>
              </a:rPr>
              <a:t>در افراد مضطرب، میزان بعضی از هورمون های موجود در خون غیر عادی است. بنابراین هر آن چه که باعث اختلال در سیستم هورمونی شود، برای بدن خطر محسوب می شود. بارداری، کم کاری یا پر کاری تیروئید، پایین بودن قند خون، وجود غده ای در غدد فوق کلیوی که هورمون اپینفرین تولید می کند و بی نظمی ضربان های قلب از این عوامل هستند.</a:t>
            </a:r>
          </a:p>
          <a:p>
            <a:pPr marL="0" indent="0" algn="just" rtl="1">
              <a:lnSpc>
                <a:spcPct val="80000"/>
              </a:lnSpc>
              <a:buFont typeface="Wingdings" panose="05000000000000000000" pitchFamily="2" charset="2"/>
              <a:buNone/>
            </a:pPr>
            <a:r>
              <a:rPr lang="fa-IR" altLang="en-US" sz="1600" b="1" dirty="0">
                <a:effectLst>
                  <a:outerShdw blurRad="38100" dist="38100" dir="2700000" algn="tl">
                    <a:srgbClr val="C0C0C0"/>
                  </a:outerShdw>
                </a:effectLst>
                <a:cs typeface="B Nazanin" panose="00000400000000000000" pitchFamily="2" charset="-78"/>
              </a:rPr>
              <a:t>-</a:t>
            </a:r>
            <a:r>
              <a:rPr lang="ar-SA" altLang="en-US" sz="1600" b="1" dirty="0">
                <a:effectLst>
                  <a:outerShdw blurRad="38100" dist="38100" dir="2700000" algn="tl">
                    <a:srgbClr val="C0C0C0"/>
                  </a:outerShdw>
                </a:effectLst>
                <a:cs typeface="B Nazanin" panose="00000400000000000000" pitchFamily="2" charset="-78"/>
              </a:rPr>
              <a:t> عوامل مح</a:t>
            </a:r>
            <a:r>
              <a:rPr lang="fa-IR" altLang="en-US" sz="1600" b="1" dirty="0">
                <a:effectLst>
                  <a:outerShdw blurRad="38100" dist="38100" dir="2700000" algn="tl">
                    <a:srgbClr val="C0C0C0"/>
                  </a:outerShdw>
                </a:effectLst>
                <a:cs typeface="B Nazanin" panose="00000400000000000000" pitchFamily="2" charset="-78"/>
              </a:rPr>
              <a:t>ي</a:t>
            </a:r>
            <a:r>
              <a:rPr lang="ar-SA" altLang="en-US" sz="1600" b="1" dirty="0">
                <a:effectLst>
                  <a:outerShdw blurRad="38100" dist="38100" dir="2700000" algn="tl">
                    <a:srgbClr val="C0C0C0"/>
                  </a:outerShdw>
                </a:effectLst>
                <a:cs typeface="B Nazanin" panose="00000400000000000000" pitchFamily="2" charset="-78"/>
              </a:rPr>
              <a:t>طی و اجتماعی:</a:t>
            </a:r>
          </a:p>
          <a:p>
            <a:pPr marL="0" indent="0" algn="just" rtl="1">
              <a:lnSpc>
                <a:spcPct val="80000"/>
              </a:lnSpc>
              <a:buFont typeface="Wingdings" panose="05000000000000000000" pitchFamily="2" charset="2"/>
              <a:buNone/>
            </a:pPr>
            <a:r>
              <a:rPr lang="ar-SA" altLang="en-US" sz="1600" b="1" dirty="0">
                <a:effectLst>
                  <a:outerShdw blurRad="38100" dist="38100" dir="2700000" algn="tl">
                    <a:srgbClr val="C0C0C0"/>
                  </a:outerShdw>
                </a:effectLst>
                <a:cs typeface="B Nazanin" panose="00000400000000000000" pitchFamily="2" charset="-78"/>
              </a:rPr>
              <a:t>عوامل اجتماعی و ارتباطی بسیاری باعث به وجود آمدن اضطراب در افراد می شود، مانند مشکلات خانوادگی، احساس جدایی و طرد شدگی، … از عوامل محیطی می توان تغییرات ناگهانی و غیر منتظره را، همچون زلزله، بیماری، مرگ یکی از نزدیکان، … نام برد.</a:t>
            </a:r>
          </a:p>
          <a:p>
            <a:pPr marL="0" indent="0" algn="just" rtl="1">
              <a:lnSpc>
                <a:spcPct val="80000"/>
              </a:lnSpc>
              <a:buFont typeface="Wingdings" panose="05000000000000000000" pitchFamily="2" charset="2"/>
              <a:buNone/>
            </a:pPr>
            <a:r>
              <a:rPr lang="fa-IR" altLang="en-US" sz="1600" b="1" dirty="0">
                <a:effectLst>
                  <a:outerShdw blurRad="38100" dist="38100" dir="2700000" algn="tl">
                    <a:srgbClr val="C0C0C0"/>
                  </a:outerShdw>
                </a:effectLst>
                <a:cs typeface="B Nazanin" panose="00000400000000000000" pitchFamily="2" charset="-78"/>
              </a:rPr>
              <a:t>-</a:t>
            </a:r>
            <a:r>
              <a:rPr lang="ar-SA" altLang="en-US" sz="1600" b="1" dirty="0">
                <a:effectLst>
                  <a:outerShdw blurRad="38100" dist="38100" dir="2700000" algn="tl">
                    <a:srgbClr val="C0C0C0"/>
                  </a:outerShdw>
                </a:effectLst>
                <a:cs typeface="B Nazanin" panose="00000400000000000000" pitchFamily="2" charset="-78"/>
              </a:rPr>
              <a:t> عوامل ژنت</a:t>
            </a:r>
            <a:r>
              <a:rPr lang="fa-IR" altLang="en-US" sz="1600" b="1" dirty="0">
                <a:effectLst>
                  <a:outerShdw blurRad="38100" dist="38100" dir="2700000" algn="tl">
                    <a:srgbClr val="C0C0C0"/>
                  </a:outerShdw>
                </a:effectLst>
                <a:cs typeface="B Nazanin" panose="00000400000000000000" pitchFamily="2" charset="-78"/>
              </a:rPr>
              <a:t>ي</a:t>
            </a:r>
            <a:r>
              <a:rPr lang="ar-SA" altLang="en-US" sz="1600" b="1" dirty="0">
                <a:effectLst>
                  <a:outerShdw blurRad="38100" dist="38100" dir="2700000" algn="tl">
                    <a:srgbClr val="C0C0C0"/>
                  </a:outerShdw>
                </a:effectLst>
                <a:cs typeface="B Nazanin" panose="00000400000000000000" pitchFamily="2" charset="-78"/>
              </a:rPr>
              <a:t>کی و ارثی:</a:t>
            </a:r>
          </a:p>
          <a:p>
            <a:pPr marL="0" indent="0" algn="just" rtl="1">
              <a:lnSpc>
                <a:spcPct val="80000"/>
              </a:lnSpc>
              <a:buFont typeface="Wingdings" panose="05000000000000000000" pitchFamily="2" charset="2"/>
              <a:buNone/>
            </a:pPr>
            <a:r>
              <a:rPr lang="ar-SA" altLang="en-US" sz="1600" b="1" dirty="0">
                <a:effectLst>
                  <a:outerShdw blurRad="38100" dist="38100" dir="2700000" algn="tl">
                    <a:srgbClr val="C0C0C0"/>
                  </a:outerShdw>
                </a:effectLst>
                <a:cs typeface="B Nazanin" panose="00000400000000000000" pitchFamily="2" charset="-78"/>
              </a:rPr>
              <a:t> یکی از مهم ترین عوامل اضطراب ژنتیک است و احتمال اضطراب در فرزندان افراد مضطرب بسیار بالا است.البته الگو قرار دادن رفتار پدر و مادر و یادگیری و تکرار کار های آنان نقش مهمی در اضطراب فرزندان دارد (عامل اجتماعی)، ولی تحقیقات و بررسی های انجام شده بر روی حیوانات و دو قلو هایی که با هم یا جدا از هم زندگی می کنند و از والدین مضطرب به دنیا آمده اند، نشان می دهند که عوامل ژنتیکی نیز بسیار مؤثر اند. با این وجود باور نمی رود که ژن به خصوصی در این مورد نقش داشته باشد، بلکه ترکیب بعضی از ژن ها چنین پیامدی را به دنبال دارد.</a:t>
            </a:r>
          </a:p>
          <a:p>
            <a:pPr marL="0" indent="0" algn="just" rtl="1">
              <a:lnSpc>
                <a:spcPct val="80000"/>
              </a:lnSpc>
              <a:buFont typeface="Wingdings" panose="05000000000000000000" pitchFamily="2" charset="2"/>
              <a:buNone/>
            </a:pPr>
            <a:r>
              <a:rPr lang="ar-SA" altLang="en-US" sz="1600" b="1" dirty="0">
                <a:effectLst>
                  <a:outerShdw blurRad="38100" dist="38100" dir="2700000" algn="tl">
                    <a:srgbClr val="C0C0C0"/>
                  </a:outerShdw>
                </a:effectLst>
                <a:cs typeface="B Nazanin" panose="00000400000000000000" pitchFamily="2" charset="-78"/>
              </a:rPr>
              <a:t>طبق آخرین تحقیقات به نظر می رسد که عوامل ژنتیکی در بعضی انواع اضطراب مانند اختلال هراس و ترس از مکان های باز نقش زیادی دارد.</a:t>
            </a:r>
            <a:endParaRPr lang="en-US" altLang="en-US" sz="1600" b="1" dirty="0">
              <a:effectLst>
                <a:outerShdw blurRad="38100" dist="38100" dir="2700000" algn="tl">
                  <a:srgbClr val="C0C0C0"/>
                </a:outerShdw>
              </a:effectLst>
              <a:cs typeface="B Nazanin" panose="00000400000000000000"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4E45D1F-7A71-40A0-2E8E-5865044922AA}"/>
              </a:ext>
            </a:extLst>
          </p:cNvPr>
          <p:cNvSpPr>
            <a:spLocks noGrp="1" noChangeArrowheads="1"/>
          </p:cNvSpPr>
          <p:nvPr>
            <p:ph type="subTitle" idx="4294967295"/>
          </p:nvPr>
        </p:nvSpPr>
        <p:spPr>
          <a:xfrm>
            <a:off x="0" y="882650"/>
            <a:ext cx="9036496" cy="5975350"/>
          </a:xfrm>
        </p:spPr>
        <p:txBody>
          <a:bodyPr/>
          <a:lstStyle/>
          <a:p>
            <a:pPr marL="0" indent="0" algn="ctr" rtl="1">
              <a:buFont typeface="Wingdings" panose="05000000000000000000" pitchFamily="2" charset="2"/>
              <a:buNone/>
            </a:pPr>
            <a:r>
              <a:rPr lang="ar-SA" altLang="en-US" sz="3600" dirty="0">
                <a:solidFill>
                  <a:srgbClr val="FF0000"/>
                </a:solidFill>
                <a:effectLst>
                  <a:outerShdw blurRad="38100" dist="38100" dir="2700000" algn="tl">
                    <a:srgbClr val="C0C0C0"/>
                  </a:outerShdw>
                </a:effectLst>
                <a:latin typeface="Comic Sans MS" panose="030F0702030302020204" pitchFamily="66" charset="0"/>
                <a:cs typeface="EntezareZohoor D" panose="00000700000000000000" pitchFamily="2" charset="-78"/>
              </a:rPr>
              <a:t>عوامل جانبی مؤثر در ابتلا به اضطراب </a:t>
            </a:r>
            <a:endParaRPr lang="prs-AF" altLang="en-US" sz="3600" dirty="0" smtClean="0">
              <a:solidFill>
                <a:srgbClr val="FF0000"/>
              </a:solidFill>
              <a:effectLst>
                <a:outerShdw blurRad="38100" dist="38100" dir="2700000" algn="tl">
                  <a:srgbClr val="C0C0C0"/>
                </a:outerShdw>
              </a:effectLst>
              <a:latin typeface="Comic Sans MS" panose="030F0702030302020204" pitchFamily="66" charset="0"/>
              <a:cs typeface="EntezareZohoor D" panose="00000700000000000000" pitchFamily="2" charset="-78"/>
            </a:endParaRPr>
          </a:p>
          <a:p>
            <a:pPr marL="0" indent="0" algn="ctr" rtl="1">
              <a:buFont typeface="Wingdings" panose="05000000000000000000" pitchFamily="2" charset="2"/>
              <a:buNone/>
            </a:pPr>
            <a:endParaRPr lang="ar-SA" altLang="en-US" sz="3600" dirty="0">
              <a:solidFill>
                <a:srgbClr val="FF0000"/>
              </a:solidFill>
              <a:effectLst>
                <a:outerShdw blurRad="38100" dist="38100" dir="2700000" algn="tl">
                  <a:srgbClr val="C0C0C0"/>
                </a:outerShdw>
              </a:effectLst>
              <a:latin typeface="Comic Sans MS" panose="030F0702030302020204" pitchFamily="66" charset="0"/>
              <a:cs typeface="EntezareZohoor D" panose="00000700000000000000" pitchFamily="2" charset="-78"/>
            </a:endParaRPr>
          </a:p>
          <a:p>
            <a:pPr marL="0" indent="0" algn="just" rtl="1">
              <a:lnSpc>
                <a:spcPct val="140000"/>
              </a:lnSpc>
              <a:buFont typeface="Wingdings" panose="05000000000000000000" pitchFamily="2" charset="2"/>
              <a:buNone/>
            </a:pPr>
            <a:r>
              <a:rPr lang="en-US" altLang="en-US" sz="2400" dirty="0">
                <a:cs typeface="B Nazanin" panose="00000400000000000000" pitchFamily="2" charset="-78"/>
              </a:rPr>
              <a:t>-</a:t>
            </a:r>
            <a:r>
              <a:rPr lang="ar-SA" altLang="en-US" sz="1600" b="1" dirty="0">
                <a:effectLst>
                  <a:outerShdw blurRad="38100" dist="38100" dir="2700000" algn="tl">
                    <a:srgbClr val="C0C0C0"/>
                  </a:outerShdw>
                </a:effectLst>
                <a:cs typeface="B Nazanin" panose="00000400000000000000" pitchFamily="2" charset="-78"/>
              </a:rPr>
              <a:t>طبق گفته های بعضی از متخصصان، تغذیه ی نادرست نیز در ابتلا به اضطراب نقش دارد. کمبود بعضی از اسید های آمینه ، منیزیم، اسید فولیک و ویتامین </a:t>
            </a:r>
            <a:r>
              <a:rPr lang="en-US" altLang="en-US" sz="1600" b="1" dirty="0">
                <a:effectLst>
                  <a:outerShdw blurRad="38100" dist="38100" dir="2700000" algn="tl">
                    <a:srgbClr val="C0C0C0"/>
                  </a:outerShdw>
                </a:effectLst>
                <a:cs typeface="B Nazanin" panose="00000400000000000000" pitchFamily="2" charset="-78"/>
              </a:rPr>
              <a:t>B12</a:t>
            </a:r>
            <a:r>
              <a:rPr lang="ar-SA" altLang="en-US" sz="1600" b="1" dirty="0">
                <a:effectLst>
                  <a:outerShdw blurRad="38100" dist="38100" dir="2700000" algn="tl">
                    <a:srgbClr val="C0C0C0"/>
                  </a:outerShdw>
                </a:effectLst>
                <a:cs typeface="B Nazanin" panose="00000400000000000000" pitchFamily="2" charset="-78"/>
              </a:rPr>
              <a:t>، باعث تسریع در ابتلا به آن می شوند.</a:t>
            </a:r>
            <a:endParaRPr lang="en-US" altLang="en-US" sz="1600" b="1" dirty="0">
              <a:effectLst>
                <a:outerShdw blurRad="38100" dist="38100" dir="2700000" algn="tl">
                  <a:srgbClr val="C0C0C0"/>
                </a:outerShdw>
              </a:effectLst>
              <a:cs typeface="B Nazanin" panose="00000400000000000000" pitchFamily="2" charset="-78"/>
            </a:endParaRPr>
          </a:p>
          <a:p>
            <a:pPr marL="0" indent="0" algn="just" rtl="1">
              <a:lnSpc>
                <a:spcPct val="140000"/>
              </a:lnSpc>
              <a:buFont typeface="Wingdings" panose="05000000000000000000" pitchFamily="2" charset="2"/>
              <a:buNone/>
            </a:pPr>
            <a:r>
              <a:rPr lang="en-US" altLang="en-US" sz="1600" b="1" dirty="0">
                <a:effectLst>
                  <a:outerShdw blurRad="38100" dist="38100" dir="2700000" algn="tl">
                    <a:srgbClr val="C0C0C0"/>
                  </a:outerShdw>
                </a:effectLst>
                <a:cs typeface="B Nazanin" panose="00000400000000000000" pitchFamily="2" charset="-78"/>
              </a:rPr>
              <a:t>-</a:t>
            </a:r>
            <a:r>
              <a:rPr lang="ar-SA" altLang="en-US" sz="1600" b="1" dirty="0">
                <a:effectLst>
                  <a:outerShdw blurRad="38100" dist="38100" dir="2700000" algn="tl">
                    <a:srgbClr val="C0C0C0"/>
                  </a:outerShdw>
                </a:effectLst>
                <a:cs typeface="B Nazanin" panose="00000400000000000000" pitchFamily="2" charset="-78"/>
              </a:rPr>
              <a:t> استفاده از مواد مخدر و دارو های روان گردان</a:t>
            </a:r>
          </a:p>
          <a:p>
            <a:pPr marL="0" indent="0" algn="just" rtl="1">
              <a:lnSpc>
                <a:spcPct val="120000"/>
              </a:lnSpc>
              <a:buFont typeface="Wingdings" panose="05000000000000000000" pitchFamily="2" charset="2"/>
              <a:buNone/>
            </a:pPr>
            <a:r>
              <a:rPr lang="en-US" altLang="en-US" sz="1600" b="1" dirty="0">
                <a:effectLst>
                  <a:outerShdw blurRad="38100" dist="38100" dir="2700000" algn="tl">
                    <a:srgbClr val="C0C0C0"/>
                  </a:outerShdw>
                </a:effectLst>
                <a:cs typeface="B Nazanin" panose="00000400000000000000" pitchFamily="2" charset="-78"/>
              </a:rPr>
              <a:t>-</a:t>
            </a:r>
            <a:r>
              <a:rPr lang="ar-SA" altLang="en-US" sz="1600" b="1" dirty="0">
                <a:effectLst>
                  <a:outerShdw blurRad="38100" dist="38100" dir="2700000" algn="tl">
                    <a:srgbClr val="C0C0C0"/>
                  </a:outerShdw>
                </a:effectLst>
                <a:cs typeface="B Nazanin" panose="00000400000000000000" pitchFamily="2" charset="-78"/>
              </a:rPr>
              <a:t>برخی از ضایعه های مغزی ( که باعث ایجاد علایمی شبیه به علایم اختلال وسواس می شوند.)</a:t>
            </a:r>
            <a:endParaRPr lang="en-US" altLang="en-US" sz="1600" b="1" dirty="0">
              <a:effectLst>
                <a:outerShdw blurRad="38100" dist="38100" dir="2700000" algn="tl">
                  <a:srgbClr val="C0C0C0"/>
                </a:outerShdw>
              </a:effectLst>
              <a:cs typeface="B Nazanin" panose="00000400000000000000" pitchFamily="2" charset="-78"/>
            </a:endParaRPr>
          </a:p>
        </p:txBody>
      </p:sp>
    </p:spTree>
  </p:cSld>
  <p:clrMapOvr>
    <a:masterClrMapping/>
  </p:clrMapOvr>
  <p:transition/>
</p:sld>
</file>

<file path=ppt/theme/theme1.xml><?xml version="1.0" encoding="utf-8"?>
<a:theme xmlns:a="http://schemas.openxmlformats.org/drawingml/2006/main" name="1_Capsules">
  <a:themeElements>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1_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1_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1_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1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1_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1_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1_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Crayons</Template>
  <TotalTime>616</TotalTime>
  <Words>1255</Words>
  <Application>Microsoft Office PowerPoint</Application>
  <PresentationFormat>On-screen Show (4:3)</PresentationFormat>
  <Paragraphs>69</Paragraphs>
  <Slides>18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B Elham</vt:lpstr>
      <vt:lpstr>B Nazanin</vt:lpstr>
      <vt:lpstr>Calibri</vt:lpstr>
      <vt:lpstr>Comic Sans MS</vt:lpstr>
      <vt:lpstr>EntezareZohoor D</vt:lpstr>
      <vt:lpstr>Times New Roman</vt:lpstr>
      <vt:lpstr>Tw Cen MT</vt:lpstr>
      <vt:lpstr>Wingdings</vt:lpstr>
      <vt:lpstr>1_Capsules</vt:lpstr>
      <vt:lpstr>Droplet</vt:lpstr>
      <vt:lpstr>PowerPoint Presentation</vt:lpstr>
      <vt:lpstr>استرس یا اضطراب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13-از آنجايي كه اعتماد بنفس در مردان از كفايت در عملكرد (موفقيت شغلي، برتري در رقابت ها و چالش ها، انجام وظايف) و در زنان از كفايت در روابط (ايجاد و حفظ آنها) نشات ميگيرد، زنان معمولا هنگامي كه خود را قرباني روابط كرده و نيازهاي خود را ناديده ميگيرند، و مردان زماني كه دستيابي به موفقيت و برتري را به هر قيمتي مي پذيرند، دچار استرس ميشوند.    14،شكست و ناكامي در روابط براي زنان، و شكست و ناكامي در عملكرد براي مردان از بزرگترين عوامل استرس زا در ميان دو جنس ميباشند.   15بنابراين زنان با ايجاد ارتباط كلامي و احساسي و مردان با خلوت گزيني و سرگرم كردن خود با فعاليتهاي انحرافي با استرس كنار مي آيند.   16از آنجايي كه مردان بايد استوار و قوي باشند مشكلات خود را انكار ميكنند.   17مردان افسردگي خود را بيشتر با بيان علايم جسمي افسردگي (نظير سردرد) به اطلاع ديگران ميرسانند تا با بيان احساسات خود.  18- مردان علايم بارز افسردگي را كمتر بروز ميدهند (گريستن، اندوه، از دست دادن علاقه به فعاليتهايي كه در گذشته لذت بخش بوده اند). اما در مقابل تحريك پذير تر و پرخاشگر تر مي گردند.  </vt:lpstr>
      <vt:lpstr>PowerPoint Presentation</vt:lpstr>
      <vt:lpstr>PowerPoint Presentation</vt:lpstr>
      <vt:lpstr>                               تعالیم اسلامی در جلوگیری از استرس و اضطراب سوالی که دراینجا مطرح می شود این است که آیا استرس الزاماًچیزی بد ، ویرانگر وچیزی است که باید ازآن اجتناب کرد یاخیر؟</vt:lpstr>
      <vt:lpstr>PowerPoint Presentation</vt:lpstr>
      <vt:lpstr>                                          نقش تعالیم اسلامی در مهار استرس ها در تعالیم اسلامی ، روشهایی برای مقابله با استرسها و سازگاری با سختی ها ذکرشده که می توان آنها را در سه بخش روشهای شناختی ، روشهای رفتاری وروشهای عاطفی ، معنوی ارائه کرد. منظورازروشهای شناختی، شیوه هایی است که با شناختها،افکاروعقایدافراد سروکاردارد.دراین روشها، فرد با استفاده ازشناختها درصدد مقابله با استرسها برمی آید وبه کمک توانایی فکری وذهنی خود ، با مشکل برخورد می کند. اگر چه شناختها و اعتقادات در رفتار جلوه گر می شوند ، ولی نحوه اثرگذاری آنها با سازوکار شناختی افراد مربوط می شود. درروشهای رفتاری، دستورات وتوصیه های عملی، از جمله آداب برخورد ورفتار متقابل وتاثیرآنها در مقابله با سختی ها مورد بررسی قرارمی گیرد. درروشهای عاطفی ، معنوی (عبادات)، فرد نوعی ارتباط عاطفی با خدا واولیای دین برقرار می کند. این روابط می تواند انسان را در مواجهه با مشکلات وحل آنها مساعدت کند. در نمای زیر، طرح کلی راههای مقابله با استرسها با بهره گیری ازتعالیم اسلام ارائه گردیده است که بحث تفصیلی راجع به هر یک از آنها مستلزم فرصت دیگری است. در اینجا فقط اشاره ای کوتاه به نقش ایمان در کاهش استرسها می نماییم. </vt:lpstr>
    </vt:vector>
  </TitlesOfParts>
  <Company>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CHANGE_ME1</dc:creator>
  <cp:lastModifiedBy>Negar Eskandari</cp:lastModifiedBy>
  <cp:revision>54</cp:revision>
  <dcterms:created xsi:type="dcterms:W3CDTF">2010-10-24T10:14:56Z</dcterms:created>
  <dcterms:modified xsi:type="dcterms:W3CDTF">2025-08-11T06:43:02Z</dcterms:modified>
</cp:coreProperties>
</file>