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5" r:id="rId1"/>
  </p:sldMasterIdLst>
  <p:handoutMasterIdLst>
    <p:handoutMasterId r:id="rId79"/>
  </p:handoutMasterIdLst>
  <p:sldIdLst>
    <p:sldId id="256" r:id="rId2"/>
    <p:sldId id="424" r:id="rId3"/>
    <p:sldId id="427" r:id="rId4"/>
    <p:sldId id="428" r:id="rId5"/>
    <p:sldId id="420" r:id="rId6"/>
    <p:sldId id="421" r:id="rId7"/>
    <p:sldId id="422" r:id="rId8"/>
    <p:sldId id="423" r:id="rId9"/>
    <p:sldId id="429" r:id="rId10"/>
    <p:sldId id="430" r:id="rId11"/>
    <p:sldId id="437" r:id="rId12"/>
    <p:sldId id="275" r:id="rId13"/>
    <p:sldId id="438" r:id="rId14"/>
    <p:sldId id="276" r:id="rId15"/>
    <p:sldId id="439" r:id="rId16"/>
    <p:sldId id="278" r:id="rId17"/>
    <p:sldId id="345" r:id="rId18"/>
    <p:sldId id="346" r:id="rId19"/>
    <p:sldId id="279" r:id="rId20"/>
    <p:sldId id="280" r:id="rId21"/>
    <p:sldId id="347" r:id="rId22"/>
    <p:sldId id="582" r:id="rId23"/>
    <p:sldId id="348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866" r:id="rId32"/>
    <p:sldId id="440" r:id="rId33"/>
    <p:sldId id="297" r:id="rId34"/>
    <p:sldId id="298" r:id="rId35"/>
    <p:sldId id="299" r:id="rId36"/>
    <p:sldId id="300" r:id="rId37"/>
    <p:sldId id="591" r:id="rId38"/>
    <p:sldId id="301" r:id="rId39"/>
    <p:sldId id="934" r:id="rId40"/>
    <p:sldId id="935" r:id="rId41"/>
    <p:sldId id="936" r:id="rId42"/>
    <p:sldId id="937" r:id="rId43"/>
    <p:sldId id="938" r:id="rId44"/>
    <p:sldId id="939" r:id="rId45"/>
    <p:sldId id="940" r:id="rId46"/>
    <p:sldId id="941" r:id="rId47"/>
    <p:sldId id="942" r:id="rId48"/>
    <p:sldId id="943" r:id="rId49"/>
    <p:sldId id="944" r:id="rId50"/>
    <p:sldId id="945" r:id="rId51"/>
    <p:sldId id="946" r:id="rId52"/>
    <p:sldId id="947" r:id="rId53"/>
    <p:sldId id="948" r:id="rId54"/>
    <p:sldId id="949" r:id="rId55"/>
    <p:sldId id="950" r:id="rId56"/>
    <p:sldId id="951" r:id="rId57"/>
    <p:sldId id="952" r:id="rId58"/>
    <p:sldId id="953" r:id="rId59"/>
    <p:sldId id="954" r:id="rId60"/>
    <p:sldId id="955" r:id="rId61"/>
    <p:sldId id="956" r:id="rId62"/>
    <p:sldId id="957" r:id="rId63"/>
    <p:sldId id="958" r:id="rId64"/>
    <p:sldId id="959" r:id="rId65"/>
    <p:sldId id="960" r:id="rId66"/>
    <p:sldId id="961" r:id="rId67"/>
    <p:sldId id="962" r:id="rId68"/>
    <p:sldId id="963" r:id="rId69"/>
    <p:sldId id="964" r:id="rId70"/>
    <p:sldId id="965" r:id="rId71"/>
    <p:sldId id="966" r:id="rId72"/>
    <p:sldId id="967" r:id="rId73"/>
    <p:sldId id="968" r:id="rId74"/>
    <p:sldId id="969" r:id="rId75"/>
    <p:sldId id="970" r:id="rId76"/>
    <p:sldId id="1193" r:id="rId77"/>
    <p:sldId id="1197" r:id="rId78"/>
  </p:sldIdLst>
  <p:sldSz cx="9747250" cy="8280400"/>
  <p:notesSz cx="6858000" cy="9296400"/>
  <p:defaultTextStyle>
    <a:defPPr>
      <a:defRPr lang="ar-SA"/>
    </a:defPPr>
    <a:lvl1pPr algn="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Arial" charset="0"/>
      </a:defRPr>
    </a:lvl1pPr>
    <a:lvl2pPr marL="457200" algn="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Arial" charset="0"/>
      </a:defRPr>
    </a:lvl2pPr>
    <a:lvl3pPr marL="914400" algn="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Arial" charset="0"/>
      </a:defRPr>
    </a:lvl3pPr>
    <a:lvl4pPr marL="1371600" algn="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Arial" charset="0"/>
      </a:defRPr>
    </a:lvl4pPr>
    <a:lvl5pPr marL="1828800" algn="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609">
          <p15:clr>
            <a:srgbClr val="A4A3A4"/>
          </p15:clr>
        </p15:guide>
        <p15:guide id="2" pos="30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6600"/>
    <a:srgbClr val="009900"/>
    <a:srgbClr val="FF0066"/>
    <a:srgbClr val="CC3300"/>
    <a:srgbClr val="FF0000"/>
    <a:srgbClr val="66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3890" autoAdjust="0"/>
    <p:restoredTop sz="93929" autoAdjust="0"/>
  </p:normalViewPr>
  <p:slideViewPr>
    <p:cSldViewPr>
      <p:cViewPr varScale="1">
        <p:scale>
          <a:sx n="86" d="100"/>
          <a:sy n="86" d="100"/>
        </p:scale>
        <p:origin x="2148" y="96"/>
      </p:cViewPr>
      <p:guideLst>
        <p:guide orient="horz" pos="2609"/>
        <p:guide pos="30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971AE-5D28-4A5C-943E-F361076E370D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CFB8F-C367-4D4D-B2B6-B8755B863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838" y="2571750"/>
            <a:ext cx="8285162" cy="1774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088" y="4692650"/>
            <a:ext cx="6823075" cy="2116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331788"/>
            <a:ext cx="8772525" cy="1379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363" y="1931988"/>
            <a:ext cx="8772525" cy="54641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331788"/>
            <a:ext cx="2192338" cy="706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363" y="331788"/>
            <a:ext cx="6427787" cy="706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331788"/>
            <a:ext cx="8772525" cy="1379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7363" y="1931988"/>
            <a:ext cx="4310062" cy="5464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931988"/>
            <a:ext cx="4310063" cy="5464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331788"/>
            <a:ext cx="8772525" cy="1379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931988"/>
            <a:ext cx="8772525" cy="5464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38" y="5321300"/>
            <a:ext cx="8285162" cy="16446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938" y="3509963"/>
            <a:ext cx="8285162" cy="18113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331788"/>
            <a:ext cx="8772525" cy="1379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931988"/>
            <a:ext cx="4310062" cy="54641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931988"/>
            <a:ext cx="4310063" cy="54641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331788"/>
            <a:ext cx="8772525" cy="1379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363" y="1854200"/>
            <a:ext cx="4306887" cy="771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3" y="2625725"/>
            <a:ext cx="4306887" cy="4770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1413" y="1854200"/>
            <a:ext cx="4308475" cy="771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1413" y="2625725"/>
            <a:ext cx="4308475" cy="4770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331788"/>
            <a:ext cx="8772525" cy="1379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330200"/>
            <a:ext cx="3206750" cy="14017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588" y="330200"/>
            <a:ext cx="5448300" cy="7065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363" y="1731963"/>
            <a:ext cx="3206750" cy="566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763" y="5795963"/>
            <a:ext cx="5848350" cy="6842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9763" y="739775"/>
            <a:ext cx="5848350" cy="4968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763" y="6480175"/>
            <a:ext cx="5848350" cy="97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0"/>
            <a:ext cx="9764713" cy="8291513"/>
            <a:chOff x="0" y="0"/>
            <a:chExt cx="5770" cy="4326"/>
          </a:xfrm>
        </p:grpSpPr>
        <p:pic>
          <p:nvPicPr>
            <p:cNvPr id="87043" name="Picture 3" descr="bgo5-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770" cy="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4" name="Picture 4" descr="CB0266_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992" y="3894"/>
              <a:ext cx="52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1030288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0288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0288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0288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0288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0288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0288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0288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0288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5763" indent="-385763" algn="l" defTabSz="1030288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6613" indent="-322263" algn="l" defTabSz="1030288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87463" indent="-257175" algn="l" defTabSz="1030288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3400" indent="-258763" algn="l" defTabSz="1030288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17750" indent="-257175" algn="l" defTabSz="1030288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74950" indent="-257175" algn="l" defTabSz="1030288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32150" indent="-257175" algn="l" defTabSz="1030288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89350" indent="-257175" algn="l" defTabSz="1030288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46550" indent="-257175" algn="l" defTabSz="1030288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http://www.fbm.fh-aalen.de/profumit/Fachinhalte/Lernhypertext/festigkeitslehreI/Auflagerreaktionen/Image109.gif" TargetMode="External"/><Relationship Id="rId5" Type="http://schemas.openxmlformats.org/officeDocument/2006/relationships/image" Target="../media/image25.png"/><Relationship Id="rId4" Type="http://schemas.openxmlformats.org/officeDocument/2006/relationships/image" Target="http://www.fbm.fh-aalen.de/profumit/Fachinhalte/Lernhypertext/festigkeitslehreI/Auflagerreaktionen/Image108.gi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9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5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10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3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A24A13CE-3FEC-41A2-A041-30AB2FFD327C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89092" name="WordArt 11"/>
          <p:cNvSpPr>
            <a:spLocks noChangeArrowheads="1" noChangeShapeType="1" noTextEdit="1"/>
          </p:cNvSpPr>
          <p:nvPr/>
        </p:nvSpPr>
        <p:spPr bwMode="auto">
          <a:xfrm rot="191960">
            <a:off x="1847850" y="2478088"/>
            <a:ext cx="5761038" cy="31289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931"/>
              </a:avLst>
            </a:prstTxWarp>
          </a:bodyPr>
          <a:lstStyle/>
          <a:p>
            <a:pPr algn="ctr" rtl="1"/>
            <a:r>
              <a:rPr lang="fa-IR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cs"/>
                <a:ea typeface="+mn-cs"/>
                <a:cs typeface="EntezareZohoor B4" panose="00000700000000000000" pitchFamily="2" charset="-78"/>
              </a:rPr>
              <a:t>مقاومت مصالح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n-cs"/>
              <a:ea typeface="+mn-cs"/>
              <a:cs typeface="EntezareZohoor B4" panose="000007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5573713" y="4159250"/>
            <a:ext cx="18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>
            <a:spAutoFit/>
          </a:bodyPr>
          <a:lstStyle/>
          <a:p>
            <a:pPr rtl="1" latinLnBrk="0"/>
            <a:endParaRPr kumimoji="0" lang="en-US" sz="1800">
              <a:latin typeface="Arial" charset="0"/>
              <a:cs typeface="B Titr" pitchFamily="2" charset="-78"/>
            </a:endParaRPr>
          </a:p>
        </p:txBody>
      </p:sp>
      <p:sp>
        <p:nvSpPr>
          <p:cNvPr id="104452" name="Rectangle 11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5432C48E-C5C0-4EE8-999C-B6A5302A6C28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10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625475" y="1331913"/>
            <a:ext cx="8248650" cy="159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rtl="1" latinLnBrk="0">
              <a:lnSpc>
                <a:spcPct val="185000"/>
              </a:lnSpc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مدل های اجسام خطی، از جمله مدلهای تک بعدی هستند که در آنها انبساط  طولی جسم در برابر ابعاد عرضی خود بیشتر میباشد. </a:t>
            </a:r>
            <a:endParaRPr kumimoji="0"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65112" y="3492500"/>
            <a:ext cx="9482137" cy="34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7" tIns="45698" rIns="91397" bIns="45698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شفت یا تیر                     	              طناب یا میله                      طناب یا زنجیر </a:t>
            </a:r>
          </a:p>
          <a:p>
            <a:pPr rtl="1" latinLnBrk="0">
              <a:lnSpc>
                <a:spcPct val="150000"/>
              </a:lnSpc>
            </a:pPr>
            <a:endParaRPr kumimoji="0" lang="fa-I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endParaRPr kumimoji="0" lang="fa-I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endParaRPr kumimoji="0" lang="fa-I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endParaRPr kumimoji="0" lang="fa-I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تئوری تیرها      		  تئوری میله کششی              مکانیک طنابها </a:t>
            </a:r>
            <a:endParaRPr kumimoji="0"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5" name="Picture 8"/>
          <p:cNvPicPr>
            <a:picLocks noChangeAspect="1" noChangeArrowheads="1"/>
          </p:cNvPicPr>
          <p:nvPr/>
        </p:nvPicPr>
        <p:blipFill>
          <a:blip r:embed="rId2"/>
          <a:srcRect l="58167" t="22792" r="33151" b="68535"/>
          <a:stretch>
            <a:fillRect/>
          </a:stretch>
        </p:blipFill>
        <p:spPr bwMode="auto">
          <a:xfrm>
            <a:off x="481013" y="4313238"/>
            <a:ext cx="174307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9"/>
          <p:cNvPicPr>
            <a:picLocks noChangeAspect="1" noChangeArrowheads="1"/>
          </p:cNvPicPr>
          <p:nvPr/>
        </p:nvPicPr>
        <p:blipFill>
          <a:blip r:embed="rId2"/>
          <a:srcRect l="69135" t="21257" r="24467" b="68800"/>
          <a:stretch>
            <a:fillRect/>
          </a:stretch>
        </p:blipFill>
        <p:spPr bwMode="auto">
          <a:xfrm>
            <a:off x="3649663" y="4140200"/>
            <a:ext cx="14366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10"/>
          <p:cNvPicPr>
            <a:picLocks noChangeAspect="1" noChangeArrowheads="1"/>
          </p:cNvPicPr>
          <p:nvPr/>
        </p:nvPicPr>
        <p:blipFill>
          <a:blip r:embed="rId2"/>
          <a:srcRect l="77823" t="22629" r="9346" b="68651"/>
          <a:stretch>
            <a:fillRect/>
          </a:stretch>
        </p:blipFill>
        <p:spPr bwMode="auto">
          <a:xfrm>
            <a:off x="5808663" y="4776788"/>
            <a:ext cx="244951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5573713" y="4159250"/>
            <a:ext cx="18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>
            <a:spAutoFit/>
          </a:bodyPr>
          <a:lstStyle/>
          <a:p>
            <a:pPr rtl="1" latinLnBrk="0"/>
            <a:endParaRPr kumimoji="0" lang="en-US" sz="1800">
              <a:latin typeface="Arial" charset="0"/>
              <a:cs typeface="B Titr" pitchFamily="2" charset="-78"/>
            </a:endParaRPr>
          </a:p>
        </p:txBody>
      </p:sp>
      <p:sp>
        <p:nvSpPr>
          <p:cNvPr id="105476" name="Rectangle 11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7D76CE08-4C5C-42D6-8C62-2DC5401B0329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11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4007765" y="1331913"/>
            <a:ext cx="3985299" cy="6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fa-I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مبانی بار گذاری در اجسام خطی </a:t>
            </a:r>
            <a:endParaRPr kumimoji="0"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1528763" y="2339975"/>
            <a:ext cx="6173787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سایشی / قیچی      </a:t>
            </a:r>
          </a:p>
          <a:p>
            <a:pPr rtl="1" latinLnBrk="0">
              <a:lnSpc>
                <a:spcPct val="150000"/>
              </a:lnSpc>
            </a:pPr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rtl="1" latinLnBrk="0">
              <a:lnSpc>
                <a:spcPct val="150000"/>
              </a:lnSpc>
            </a:pPr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پرس سطحی ( لهیدکی)</a:t>
            </a:r>
          </a:p>
          <a:p>
            <a:pPr rtl="1" latinLnBrk="0">
              <a:lnSpc>
                <a:spcPct val="150000"/>
              </a:lnSpc>
            </a:pPr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انحناء        </a:t>
            </a:r>
            <a:endParaRPr kumimoji="0" lang="en-US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9" name="Picture 6"/>
          <p:cNvPicPr>
            <a:picLocks noChangeAspect="1" noChangeArrowheads="1"/>
          </p:cNvPicPr>
          <p:nvPr/>
        </p:nvPicPr>
        <p:blipFill>
          <a:blip r:embed="rId2"/>
          <a:srcRect l="10753" t="17760" r="58937" b="70676"/>
          <a:stretch>
            <a:fillRect/>
          </a:stretch>
        </p:blipFill>
        <p:spPr bwMode="auto">
          <a:xfrm>
            <a:off x="1863725" y="2351088"/>
            <a:ext cx="322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7"/>
          <p:cNvPicPr>
            <a:picLocks noChangeAspect="1" noChangeArrowheads="1"/>
          </p:cNvPicPr>
          <p:nvPr/>
        </p:nvPicPr>
        <p:blipFill>
          <a:blip r:embed="rId2"/>
          <a:srcRect l="21484" t="30289" r="67639" b="61038"/>
          <a:stretch>
            <a:fillRect/>
          </a:stretch>
        </p:blipFill>
        <p:spPr bwMode="auto">
          <a:xfrm>
            <a:off x="2352675" y="3652838"/>
            <a:ext cx="230505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Picture 8"/>
          <p:cNvPicPr>
            <a:picLocks noChangeAspect="1" noChangeArrowheads="1"/>
          </p:cNvPicPr>
          <p:nvPr/>
        </p:nvPicPr>
        <p:blipFill>
          <a:blip r:embed="rId2"/>
          <a:srcRect l="16554" t="44327" r="58937" b="45345"/>
          <a:stretch>
            <a:fillRect/>
          </a:stretch>
        </p:blipFill>
        <p:spPr bwMode="auto">
          <a:xfrm>
            <a:off x="2281238" y="6364288"/>
            <a:ext cx="3886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1B0D1A25-380D-41EF-A388-B119F3E55726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12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873375" y="1139825"/>
            <a:ext cx="5472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2800" dirty="0">
                <a:solidFill>
                  <a:srgbClr val="CC0000"/>
                </a:solidFill>
                <a:latin typeface="Arial" charset="0"/>
                <a:cs typeface="B Titr" pitchFamily="2" charset="-78"/>
              </a:rPr>
              <a:t>1 - تعریف تنش</a:t>
            </a:r>
            <a:endParaRPr kumimoji="0" lang="en-US" sz="2800" dirty="0">
              <a:solidFill>
                <a:srgbClr val="CC0000"/>
              </a:solidFill>
              <a:latin typeface="Arial" charset="0"/>
              <a:cs typeface="B Titr" pitchFamily="2" charset="-78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73031" y="1854184"/>
            <a:ext cx="8858312" cy="4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چنانچه نیروی </a:t>
            </a:r>
            <a:r>
              <a:rPr kumimoji="0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بر یک سطح </a:t>
            </a:r>
            <a:r>
              <a:rPr kumimoji="0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اثر کند، نسبت نیرو به واحد سطح را تنش </a:t>
            </a:r>
            <a:r>
              <a:rPr kumimoji="0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گویند.</a:t>
            </a:r>
            <a:endParaRPr kumimoji="0"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031" name="Picture 6" descr="imageE7Q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3675" y="3708400"/>
            <a:ext cx="3049588" cy="28829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4"/>
          <a:srcRect l="8572" t="75229" r="50351" b="13428"/>
          <a:stretch>
            <a:fillRect/>
          </a:stretch>
        </p:blipFill>
        <p:spPr bwMode="auto">
          <a:xfrm>
            <a:off x="2857500" y="5727700"/>
            <a:ext cx="54737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2-1"/>
          <p:cNvPicPr>
            <a:picLocks noChangeAspect="1" noChangeArrowheads="1"/>
          </p:cNvPicPr>
          <p:nvPr/>
        </p:nvPicPr>
        <p:blipFill>
          <a:blip r:embed="rId5"/>
          <a:srcRect r="3838" b="1987"/>
          <a:stretch>
            <a:fillRect/>
          </a:stretch>
        </p:blipFill>
        <p:spPr bwMode="auto">
          <a:xfrm>
            <a:off x="4071938" y="2700338"/>
            <a:ext cx="2673350" cy="3225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3944938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520700" y="3009900"/>
          <a:ext cx="1471613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469696" imgH="393529" progId="Equation.3">
                  <p:embed/>
                </p:oleObj>
              </mc:Choice>
              <mc:Fallback>
                <p:oleObj name="Equation" r:id="rId6" imgW="469696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009900"/>
                        <a:ext cx="1471613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0" y="4335463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4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0164A877-925A-4016-AAC8-A4162B1D73DE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13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06500" name="Text Box 6"/>
          <p:cNvSpPr txBox="1">
            <a:spLocks noChangeArrowheads="1"/>
          </p:cNvSpPr>
          <p:nvPr/>
        </p:nvSpPr>
        <p:spPr bwMode="auto">
          <a:xfrm>
            <a:off x="625153" y="2484016"/>
            <a:ext cx="8208963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تجزیه نیروی 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در دو راستای محور 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و 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هریک از نیرو های تجزیه شده گویای نیروی محوری </a:t>
            </a: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de-DE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و نیروی عرضی </a:t>
            </a: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de-DE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می باشند. </a:t>
            </a: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8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D1966FB0-F29F-45B7-B5BD-3A876E655D25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14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07524" name="Picture 6" descr="imageL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3924300"/>
            <a:ext cx="30972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 Box 8"/>
          <p:cNvSpPr txBox="1">
            <a:spLocks noChangeArrowheads="1"/>
          </p:cNvSpPr>
          <p:nvPr/>
        </p:nvSpPr>
        <p:spPr bwMode="auto">
          <a:xfrm>
            <a:off x="228600" y="2590800"/>
            <a:ext cx="8208963" cy="52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de-DE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نیروی محوری و عمود بر سطح مقطع جسم ، تنش محوری </a:t>
            </a:r>
            <a:r>
              <a:rPr kumimoji="0"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de-DE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800" baseline="-25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6" name="Picture 11"/>
          <p:cNvPicPr>
            <a:picLocks noChangeAspect="1" noChangeArrowheads="1"/>
          </p:cNvPicPr>
          <p:nvPr/>
        </p:nvPicPr>
        <p:blipFill>
          <a:blip r:embed="rId3"/>
          <a:srcRect l="58377" t="21838" r="31006" b="70258"/>
          <a:stretch>
            <a:fillRect/>
          </a:stretch>
        </p:blipFill>
        <p:spPr bwMode="auto">
          <a:xfrm>
            <a:off x="4873625" y="4679950"/>
            <a:ext cx="304482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8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21CE26AE-3938-4ADD-8F67-04EF85E8EB53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15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08548" name="Picture 3" descr="imageL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3924300"/>
            <a:ext cx="30972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841375" y="1619250"/>
            <a:ext cx="8532844" cy="52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de-DE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نیروی موجود در سطح مقطع جسم که باعث تنش سایشی </a:t>
            </a:r>
            <a:r>
              <a:rPr kumimoji="0"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می گردد</a:t>
            </a: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3"/>
          <a:srcRect l="59819" t="36035" r="31531" b="55270"/>
          <a:stretch>
            <a:fillRect/>
          </a:stretch>
        </p:blipFill>
        <p:spPr bwMode="auto">
          <a:xfrm>
            <a:off x="5160963" y="4157663"/>
            <a:ext cx="23050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6A7A6534-4310-4B47-B7B7-3A195A9879E2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16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09572" name="Picture 4" descr="ZugDruck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013" y="2771775"/>
            <a:ext cx="4475162" cy="49688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15908" y="925513"/>
            <a:ext cx="8529668" cy="18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/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نوع بار : کششی – فشاری</a:t>
            </a:r>
          </a:p>
          <a:p>
            <a:pPr rtl="1" latinLnBrk="0"/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ََ</a:t>
            </a:r>
          </a:p>
          <a:p>
            <a:pPr rtl="1" latinLnBrk="0">
              <a:lnSpc>
                <a:spcPct val="200000"/>
              </a:lnSpc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چنانچه نیرو عمود بر سطح اثر کند ، باعث ایجاد یک تنش محوری میشود</a:t>
            </a:r>
            <a:endParaRPr kumimoji="0"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9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E286812B-2C44-4282-B9F1-334B4641CE37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17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-455613" y="2193925"/>
            <a:ext cx="8855076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این تنش به عنوان تنش کششی / فشاری </a:t>
            </a:r>
            <a:r>
              <a:rPr kumimoji="0"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de-DE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z/d</a:t>
            </a: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نامیده می شود. </a:t>
            </a:r>
          </a:p>
          <a:p>
            <a:pPr rtl="1" latinLnBrk="0"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بر اساس تعریف :</a:t>
            </a:r>
            <a:endParaRPr kumimoji="0"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7" name="Picture 6" descr="Image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9163" y="4048125"/>
            <a:ext cx="20177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Text Box 7"/>
          <p:cNvSpPr txBox="1">
            <a:spLocks noChangeArrowheads="1"/>
          </p:cNvSpPr>
          <p:nvPr/>
        </p:nvSpPr>
        <p:spPr bwMode="auto">
          <a:xfrm>
            <a:off x="1633538" y="4137025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algn="l" rtl="1" latinLnBrk="0">
              <a:spcBef>
                <a:spcPct val="50000"/>
              </a:spcBef>
            </a:pPr>
            <a:r>
              <a:rPr kumimoji="0" lang="en-US" sz="3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de-DE" sz="1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z/d</a:t>
            </a:r>
            <a:r>
              <a:rPr kumimoji="0" lang="de-DE" sz="36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= F / A </a:t>
            </a:r>
            <a:r>
              <a:rPr kumimoji="0" lang="en-US" sz="36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0599" name="Text Box 8"/>
          <p:cNvSpPr txBox="1">
            <a:spLocks noChangeArrowheads="1"/>
          </p:cNvSpPr>
          <p:nvPr/>
        </p:nvSpPr>
        <p:spPr bwMode="auto">
          <a:xfrm>
            <a:off x="-742950" y="5211763"/>
            <a:ext cx="8977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توافق:</a:t>
            </a:r>
          </a:p>
          <a:p>
            <a:pPr rtl="1" latinLnBrk="0"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تنش های کششی را مثبت و تنش های فشاری را منفی می گیریم</a:t>
            </a:r>
            <a:endParaRPr kumimoji="0"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6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67B1F53C-5625-4320-9A42-5CF7AD63B368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18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841375" y="1619250"/>
            <a:ext cx="8318530" cy="39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نوع بار: خمشی</a:t>
            </a:r>
          </a:p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چنانچه نیرویی در جسم ایجاد ممان خمشی (</a:t>
            </a:r>
            <a:r>
              <a:rPr kumimoji="0"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de-DE" sz="2800" i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) کند، باعث ایجاد تنش خمشی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de-DE" sz="2800" i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در جسم می گردد که این تنش یک نوع تنش محوری است.</a:t>
            </a:r>
          </a:p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ممان خمش </a:t>
            </a:r>
            <a:r>
              <a:rPr kumimoji="0"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de-DE" sz="2800" i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حول محور 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ها (از سطح به بیرون) تاثیر می کند. </a:t>
            </a:r>
            <a:endParaRPr kumimoji="0"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11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DB08EF31-1438-45DF-875D-67AD309CCAA4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19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grpSp>
        <p:nvGrpSpPr>
          <p:cNvPr id="112644" name="Group 11"/>
          <p:cNvGrpSpPr>
            <a:grpSpLocks/>
          </p:cNvGrpSpPr>
          <p:nvPr/>
        </p:nvGrpSpPr>
        <p:grpSpPr bwMode="auto">
          <a:xfrm>
            <a:off x="1284288" y="2349500"/>
            <a:ext cx="6624637" cy="3127375"/>
            <a:chOff x="893" y="1474"/>
            <a:chExt cx="4019" cy="1922"/>
          </a:xfrm>
        </p:grpSpPr>
        <p:pic>
          <p:nvPicPr>
            <p:cNvPr id="112646" name="Picture 4" descr="Biegebelast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3" y="1474"/>
              <a:ext cx="4019" cy="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47" name="Text Box 5"/>
            <p:cNvSpPr txBox="1">
              <a:spLocks noChangeArrowheads="1"/>
            </p:cNvSpPr>
            <p:nvPr/>
          </p:nvSpPr>
          <p:spPr bwMode="auto">
            <a:xfrm>
              <a:off x="2072" y="2744"/>
              <a:ext cx="726" cy="2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kumimoji="0" lang="fa-IR" dirty="0">
                  <a:latin typeface="Arial" charset="0"/>
                  <a:cs typeface="B Titr" pitchFamily="2" charset="-78"/>
                </a:rPr>
                <a:t>فشار</a:t>
              </a:r>
              <a:endParaRPr kumimoji="0" lang="en-US" dirty="0">
                <a:latin typeface="Arial" charset="0"/>
                <a:cs typeface="B Titr" pitchFamily="2" charset="-78"/>
              </a:endParaRPr>
            </a:p>
          </p:txBody>
        </p:sp>
        <p:sp>
          <p:nvSpPr>
            <p:cNvPr id="112648" name="Text Box 6"/>
            <p:cNvSpPr txBox="1">
              <a:spLocks noChangeArrowheads="1"/>
            </p:cNvSpPr>
            <p:nvPr/>
          </p:nvSpPr>
          <p:spPr bwMode="auto">
            <a:xfrm>
              <a:off x="2979" y="1792"/>
              <a:ext cx="726" cy="2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kumimoji="0" lang="fa-IR" dirty="0">
                  <a:latin typeface="Arial" charset="0"/>
                  <a:cs typeface="B Titr" pitchFamily="2" charset="-78"/>
                </a:rPr>
                <a:t>کشش</a:t>
              </a:r>
              <a:endParaRPr kumimoji="0" lang="en-US" dirty="0">
                <a:latin typeface="Arial" charset="0"/>
                <a:cs typeface="B Titr" pitchFamily="2" charset="-78"/>
              </a:endParaRPr>
            </a:p>
          </p:txBody>
        </p:sp>
        <p:sp>
          <p:nvSpPr>
            <p:cNvPr id="112649" name="Text Box 7"/>
            <p:cNvSpPr txBox="1">
              <a:spLocks noChangeArrowheads="1"/>
            </p:cNvSpPr>
            <p:nvPr/>
          </p:nvSpPr>
          <p:spPr bwMode="auto">
            <a:xfrm>
              <a:off x="4295" y="2381"/>
              <a:ext cx="589" cy="5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kumimoji="0" lang="fa-IR">
                  <a:latin typeface="Arial" charset="0"/>
                  <a:cs typeface="B Titr" pitchFamily="2" charset="-78"/>
                </a:rPr>
                <a:t>محور خنثی</a:t>
              </a:r>
              <a:endParaRPr kumimoji="0" lang="en-US">
                <a:latin typeface="Arial" charset="0"/>
                <a:cs typeface="B Titr" pitchFamily="2" charset="-78"/>
              </a:endParaRPr>
            </a:p>
          </p:txBody>
        </p:sp>
      </p:grpSp>
      <p:sp>
        <p:nvSpPr>
          <p:cNvPr id="112645" name="Text Box 8"/>
          <p:cNvSpPr txBox="1">
            <a:spLocks noChangeArrowheads="1"/>
          </p:cNvSpPr>
          <p:nvPr/>
        </p:nvSpPr>
        <p:spPr bwMode="auto">
          <a:xfrm>
            <a:off x="625475" y="6578600"/>
            <a:ext cx="7416800" cy="5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حداکثر ممان خمشی</a:t>
            </a:r>
            <a:r>
              <a:rPr kumimoji="0" lang="fa-I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de-DE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de-DE" sz="32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 max</a:t>
            </a:r>
            <a:r>
              <a:rPr kumimoji="0" lang="de-DE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F</a:t>
            </a:r>
            <a:r>
              <a:rPr kumimoji="0" lang="de-DE" sz="32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de-DE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kumimoji="0" lang="de-DE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است.</a:t>
            </a:r>
            <a:endParaRPr kumimoji="0"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73225" y="996928"/>
            <a:ext cx="7200800" cy="5303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 rtl="1" eaLnBrk="1" hangingPunct="1">
              <a:lnSpc>
                <a:spcPct val="150000"/>
              </a:lnSpc>
              <a:buFontTx/>
              <a:buNone/>
            </a:pPr>
            <a:r>
              <a:rPr lang="fa-IR" sz="2600" dirty="0" smtClean="0">
                <a:solidFill>
                  <a:srgbClr val="CC0000"/>
                </a:solidFill>
                <a:cs typeface="B Titr" pitchFamily="2" charset="-78"/>
              </a:rPr>
              <a:t>فهرست مطالب 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600" dirty="0" smtClean="0">
                <a:cs typeface="B Titr" pitchFamily="2" charset="-78"/>
              </a:rPr>
              <a:t>1</a:t>
            </a: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 - تعریف تنش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2 - انواع بارها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3 - انواع تکیه گاه ها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4 - عکس العمل تکیه گاه ها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5 - اصول برش در علم مقاومت مصالح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6 - قانون هوک برای تنش محوری (تک محوری)</a:t>
            </a:r>
            <a:endParaRPr lang="en-US" sz="2400" dirty="0" smtClean="0">
              <a:solidFill>
                <a:srgbClr val="000099"/>
              </a:solidFill>
              <a:cs typeface="B Titr" pitchFamily="2" charset="-78"/>
            </a:endParaRP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 dirty="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E88E213E-54EA-4232-ACDB-4FB573347095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</a:t>
            </a:fld>
            <a:endParaRPr lang="en-US" sz="1600" dirty="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12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47B4396A-BD2F-4596-82E0-EDD776DBC868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20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457200" y="458788"/>
            <a:ext cx="792003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نوع بار: </a:t>
            </a:r>
            <a:r>
              <a:rPr kumimoji="0" lang="fa-I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پیچش</a:t>
            </a:r>
          </a:p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ممان پیچشی  در یک جسم باعث ایجاد یک تنش پیچشی </a:t>
            </a:r>
            <a:r>
              <a:rPr kumimoji="0" lang="el-G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τ </a:t>
            </a:r>
            <a:r>
              <a:rPr kumimoji="0" lang="fa-I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میگردد.</a:t>
            </a:r>
          </a:p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تنش </a:t>
            </a:r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های پیچشی از جمله تنش های سایشی هستند، یعنی که بردار های تنشی در داخل سطح </a:t>
            </a:r>
            <a:r>
              <a:rPr kumimoji="0"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قرار دارند.</a:t>
            </a:r>
            <a:endParaRPr kumimoji="0" lang="en-US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5089525" y="4716463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endParaRPr kumimoji="0" lang="en-US" sz="1800">
              <a:latin typeface="Arial" charset="0"/>
              <a:cs typeface="B Titr" pitchFamily="2" charset="-78"/>
            </a:endParaRPr>
          </a:p>
        </p:txBody>
      </p:sp>
      <p:grpSp>
        <p:nvGrpSpPr>
          <p:cNvPr id="113670" name="Group 12"/>
          <p:cNvGrpSpPr>
            <a:grpSpLocks/>
          </p:cNvGrpSpPr>
          <p:nvPr/>
        </p:nvGrpSpPr>
        <p:grpSpPr bwMode="auto">
          <a:xfrm>
            <a:off x="481013" y="3995738"/>
            <a:ext cx="7129462" cy="3265487"/>
            <a:chOff x="167" y="612"/>
            <a:chExt cx="4586" cy="1263"/>
          </a:xfrm>
        </p:grpSpPr>
        <p:pic>
          <p:nvPicPr>
            <p:cNvPr id="113671" name="Picture 4" descr="torsi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" y="612"/>
              <a:ext cx="4586" cy="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72" name="Text Box 7"/>
            <p:cNvSpPr txBox="1">
              <a:spLocks noChangeArrowheads="1"/>
            </p:cNvSpPr>
            <p:nvPr/>
          </p:nvSpPr>
          <p:spPr bwMode="auto">
            <a:xfrm>
              <a:off x="2979" y="703"/>
              <a:ext cx="1043" cy="1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rtl="1" latinLnBrk="0">
                <a:spcBef>
                  <a:spcPct val="50000"/>
                </a:spcBef>
              </a:pPr>
              <a:r>
                <a:rPr kumimoji="0" lang="fa-IR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تنش داخل سطح </a:t>
              </a:r>
              <a:endParaRPr kumimoji="0"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673" name="Text Box 8"/>
            <p:cNvSpPr txBox="1">
              <a:spLocks noChangeArrowheads="1"/>
            </p:cNvSpPr>
            <p:nvPr/>
          </p:nvSpPr>
          <p:spPr bwMode="auto">
            <a:xfrm>
              <a:off x="2390" y="1655"/>
              <a:ext cx="2313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rtl="1" latinLnBrk="0">
                <a:spcBef>
                  <a:spcPct val="50000"/>
                </a:spcBef>
              </a:pPr>
              <a:r>
                <a:rPr kumimoji="0" lang="fa-IR" sz="12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در مرکز سطح تنش صفر است. چه در شفت های تو پر و یا تو خالی</a:t>
              </a:r>
              <a:endParaRPr kumimoji="0" lang="en-US" sz="1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674" name="Text Box 9"/>
            <p:cNvSpPr txBox="1">
              <a:spLocks noChangeArrowheads="1"/>
            </p:cNvSpPr>
            <p:nvPr/>
          </p:nvSpPr>
          <p:spPr bwMode="auto">
            <a:xfrm>
              <a:off x="485" y="1552"/>
              <a:ext cx="1910" cy="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rtl="1" latinLnBrk="0">
                <a:spcBef>
                  <a:spcPct val="50000"/>
                </a:spcBef>
              </a:pPr>
              <a:r>
                <a:rPr kumimoji="0" lang="en-US" sz="14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Mt</a:t>
              </a:r>
              <a:r>
                <a:rPr kumimoji="0" lang="fa-IR" sz="14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ممان پیچشی حول محور </a:t>
              </a:r>
              <a:r>
                <a:rPr kumimoji="0" lang="en-US" sz="14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fa-IR" sz="14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ها تاثیر می کند.</a:t>
              </a:r>
              <a:endParaRPr kumimoji="0" lang="en-US" sz="1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EE6AB6FE-8B24-4E6F-AF07-8BB2D188683E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21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14692" name="Text Box 8"/>
          <p:cNvSpPr txBox="1">
            <a:spLocks noChangeArrowheads="1"/>
          </p:cNvSpPr>
          <p:nvPr/>
        </p:nvSpPr>
        <p:spPr bwMode="auto">
          <a:xfrm>
            <a:off x="587375" y="711200"/>
            <a:ext cx="8786813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نوع بار: نیروی عرضی سایشی</a:t>
            </a:r>
          </a:p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نیرویی که بطور عرضی بر محور اصلی جسم اثر کند باعث ایجادتنش سایشی در سطح مقطع جسم می گردد. این تنش </a:t>
            </a:r>
            <a:r>
              <a:rPr kumimoji="0" lang="el-G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kumimoji="0" lang="de-DE" sz="27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به صورت سهموی در سطح مقطع جسم </a:t>
            </a:r>
            <a:r>
              <a:rPr kumimoji="0" lang="en-US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fa-IR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توزیع می گردد.</a:t>
            </a:r>
            <a:endParaRPr kumimoji="0" lang="en-US" sz="2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3" name="Picture 12" descr="Querkraftschubbelast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4259263"/>
            <a:ext cx="7416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AF86ECAF-4D9E-49EC-85BB-67375FD7E14B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22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2"/>
          <a:srcRect t="12565"/>
          <a:stretch>
            <a:fillRect/>
          </a:stretch>
        </p:blipFill>
        <p:spPr bwMode="auto">
          <a:xfrm>
            <a:off x="685800" y="3497258"/>
            <a:ext cx="7108825" cy="320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Text Box 4"/>
          <p:cNvSpPr txBox="1">
            <a:spLocks noChangeArrowheads="1"/>
          </p:cNvSpPr>
          <p:nvPr/>
        </p:nvSpPr>
        <p:spPr bwMode="auto">
          <a:xfrm>
            <a:off x="6538959" y="2138363"/>
            <a:ext cx="1612854" cy="5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rtl="1" latinLnBrk="0"/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تنش لهیدگی </a:t>
            </a:r>
            <a:endParaRPr kumimoji="0"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6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0D1E8169-64CB-4C51-BCE1-EA638FC9FDC9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23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16740" name="Text Box 5"/>
          <p:cNvSpPr txBox="1">
            <a:spLocks noChangeArrowheads="1"/>
          </p:cNvSpPr>
          <p:nvPr/>
        </p:nvSpPr>
        <p:spPr bwMode="auto">
          <a:xfrm>
            <a:off x="3001963" y="2193925"/>
            <a:ext cx="4967287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يادآوري : انواع تکیه گاه ها</a:t>
            </a:r>
          </a:p>
          <a:p>
            <a:pPr rtl="1" latinLnBrk="0">
              <a:spcBef>
                <a:spcPct val="50000"/>
              </a:spcBef>
            </a:pPr>
            <a:endParaRPr kumimoji="0" lang="fa-IR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  <a:buFontTx/>
              <a:buChar char="•"/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تکیه گاه غلتکی</a:t>
            </a:r>
          </a:p>
          <a:p>
            <a:pPr rtl="1" latinLnBrk="0">
              <a:spcBef>
                <a:spcPct val="50000"/>
              </a:spcBef>
              <a:buFontTx/>
              <a:buChar char="•"/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تکیه گاه ثابت</a:t>
            </a:r>
          </a:p>
          <a:p>
            <a:pPr rtl="1" latinLnBrk="0">
              <a:spcBef>
                <a:spcPct val="50000"/>
              </a:spcBef>
              <a:buFontTx/>
              <a:buChar char="•"/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تکیه گاه گیر دار</a:t>
            </a:r>
            <a:endParaRPr kumimoji="0"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9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AD4E971A-8BD0-444F-A44D-778795DC2ABD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24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17764" name="Text Box 5"/>
          <p:cNvSpPr txBox="1">
            <a:spLocks noChangeArrowheads="1"/>
          </p:cNvSpPr>
          <p:nvPr/>
        </p:nvSpPr>
        <p:spPr bwMode="auto">
          <a:xfrm>
            <a:off x="373031" y="1211263"/>
            <a:ext cx="90011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تکیه گاه غلتکی</a:t>
            </a:r>
          </a:p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تکیه گاه غلتکی دارای یک عکس العمل در راستای محور 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قید و بند خود میباشد در اینجا به عنوان مثال </a:t>
            </a: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de-DE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است.</a:t>
            </a:r>
            <a:endParaRPr kumimoji="0"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7765" name="Group 10"/>
          <p:cNvGrpSpPr>
            <a:grpSpLocks/>
          </p:cNvGrpSpPr>
          <p:nvPr/>
        </p:nvGrpSpPr>
        <p:grpSpPr bwMode="auto">
          <a:xfrm>
            <a:off x="730250" y="3854450"/>
            <a:ext cx="5118100" cy="3190875"/>
            <a:chOff x="530" y="2336"/>
            <a:chExt cx="3224" cy="2010"/>
          </a:xfrm>
        </p:grpSpPr>
        <p:pic>
          <p:nvPicPr>
            <p:cNvPr id="117766" name="Picture 4" descr="loslag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0" y="2336"/>
              <a:ext cx="3224" cy="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767" name="Text Box 6"/>
            <p:cNvSpPr txBox="1">
              <a:spLocks noChangeArrowheads="1"/>
            </p:cNvSpPr>
            <p:nvPr/>
          </p:nvSpPr>
          <p:spPr bwMode="auto">
            <a:xfrm>
              <a:off x="530" y="2381"/>
              <a:ext cx="63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algn="ctr" rtl="1" latinLnBrk="0">
                <a:spcBef>
                  <a:spcPct val="50000"/>
                </a:spcBef>
              </a:pPr>
              <a:r>
                <a:rPr kumimoji="0" lang="fa-IR" sz="1800">
                  <a:latin typeface="Arial" charset="0"/>
                  <a:cs typeface="B Titr" pitchFamily="2" charset="-78"/>
                </a:rPr>
                <a:t>مفصل</a:t>
              </a:r>
              <a:endParaRPr kumimoji="0" lang="en-US" sz="1800">
                <a:latin typeface="Arial" charset="0"/>
                <a:cs typeface="B Tit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9CF58DA6-CCDD-4A1E-A6BB-3D93ED10E690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25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18788" name="Picture 4" descr="Zylinderrollenlage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2038" y="2905125"/>
            <a:ext cx="6727825" cy="40878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81013" y="1331913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عملا این نوع تکیه گاه در صنعت می تواند یک بلبرینگ سوزنی باشد.</a:t>
            </a:r>
            <a:endParaRPr kumimoji="0" lang="en-US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4" descr="Festlage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75" y="3425825"/>
            <a:ext cx="7727950" cy="42449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19812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67F20E22-31A0-4AB0-BC73-2CBB6125DB6A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26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" y="107950"/>
            <a:ext cx="9747250" cy="32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تکیه گاه ثابت</a:t>
            </a:r>
          </a:p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تکیه گاه ثابت دارای دو عکس العمل در راستای محور </a:t>
            </a:r>
            <a:r>
              <a:rPr kumimoji="0"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ها و </a:t>
            </a:r>
            <a:r>
              <a:rPr kumimoji="0"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ها است. مثال </a:t>
            </a:r>
            <a:r>
              <a:rPr kumimoji="0"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و </a:t>
            </a:r>
            <a:r>
              <a:rPr kumimoji="0"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8DE3220E-525F-4D45-9E84-0CF1EF6BB540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27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36550" y="1260475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این نوع تکیه گاه عملا در صنعت می تواند یک بلبرینگ ساچمه ای باشد.</a:t>
            </a:r>
            <a:endParaRPr kumimoji="0" lang="en-US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837" name="Picture 5" descr="Kugell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2700338"/>
            <a:ext cx="7777162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8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18A9DF23-95E8-4E2B-B4D0-A1826B54CF96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28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01688" y="854075"/>
            <a:ext cx="79216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تکیه گاه اتصال گیر دار</a:t>
            </a:r>
          </a:p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یک تکیه گاه اتصال گیر دار در سطح دارای سه عکس العمل  می باشد. به عنوان مثال </a:t>
            </a:r>
            <a:r>
              <a:rPr kumimoji="0"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a-I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، </a:t>
            </a:r>
            <a:r>
              <a:rPr kumimoji="0"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 </a:t>
            </a:r>
            <a:r>
              <a:rPr kumimoji="0"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fa-I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را می توان نام برد.</a:t>
            </a:r>
            <a:endParaRPr kumimoji="0"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61" name="Picture 5" descr="Einspann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3635375"/>
            <a:ext cx="7273925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649663" y="6294438"/>
            <a:ext cx="24479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algn="ctr" rtl="1" latinLnBrk="0">
              <a:spcBef>
                <a:spcPct val="50000"/>
              </a:spcBef>
            </a:pPr>
            <a:r>
              <a:rPr kumimoji="0" lang="fa-IR" sz="1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ممان اتصال گیردار = </a:t>
            </a:r>
            <a:r>
              <a:rPr kumimoji="0" lang="en-US" sz="1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8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7DA5C80C-F780-4FE4-8846-F403F5433171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29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616357" y="835006"/>
            <a:ext cx="5757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/>
            <a:r>
              <a:rPr kumimoji="0" lang="fa-IR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محاسبه عکس العمل تکیه گاه ها</a:t>
            </a:r>
            <a:endParaRPr kumimoji="0"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286000" y="1600200"/>
            <a:ext cx="590391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داده ها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F , </a:t>
            </a:r>
            <a:r>
              <a:rPr kumimoji="0" lang="el-G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l , a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 latinLnBrk="0">
              <a:spcBef>
                <a:spcPct val="50000"/>
              </a:spcBef>
            </a:pP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مطلوبست</a:t>
            </a:r>
            <a:r>
              <a:rPr kumimoji="0"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عکس العمل تکیه گاه ها      </a:t>
            </a:r>
            <a:endParaRPr kumimoji="0"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86" name="Picture 6" descr="auflagerreak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3060700"/>
            <a:ext cx="7489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9E5D05BD-47F4-498F-A0FD-3A6B8D4E66B8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24706" y="899840"/>
            <a:ext cx="8113712" cy="638812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>
              <a:lnSpc>
                <a:spcPct val="170000"/>
              </a:lnSpc>
              <a:buFontTx/>
              <a:buNone/>
            </a:pPr>
            <a:r>
              <a:rPr lang="fa-IR" sz="2600" dirty="0">
                <a:solidFill>
                  <a:srgbClr val="CC0000"/>
                </a:solidFill>
                <a:cs typeface="B Titr" pitchFamily="2" charset="-78"/>
              </a:rPr>
              <a:t>فهرست مطالب </a:t>
            </a:r>
          </a:p>
          <a:p>
            <a:pPr algn="r" rtl="1" eaLnBrk="1" hangingPunct="1">
              <a:lnSpc>
                <a:spcPct val="17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7 - قانون هوک برای تنش سایشی (تک محوری)</a:t>
            </a:r>
          </a:p>
          <a:p>
            <a:pPr algn="r" rtl="1" eaLnBrk="1" hangingPunct="1">
              <a:lnSpc>
                <a:spcPct val="17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8 - تنش خمشی</a:t>
            </a:r>
          </a:p>
          <a:p>
            <a:pPr algn="r" rtl="1" eaLnBrk="1" hangingPunct="1">
              <a:lnSpc>
                <a:spcPct val="17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9 - مقادیر سطح مقطع (سطح ، مرکز سطح ، ممان سطحی)</a:t>
            </a:r>
          </a:p>
          <a:p>
            <a:pPr algn="r" rtl="1" eaLnBrk="1" hangingPunct="1">
              <a:lnSpc>
                <a:spcPct val="17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10 - معادله </a:t>
            </a:r>
            <a:r>
              <a:rPr lang="en-US" sz="2400" dirty="0" smtClean="0">
                <a:solidFill>
                  <a:srgbClr val="000099"/>
                </a:solidFill>
                <a:cs typeface="B Titr" pitchFamily="2" charset="-78"/>
              </a:rPr>
              <a:t>Stein</a:t>
            </a: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 </a:t>
            </a:r>
          </a:p>
          <a:p>
            <a:pPr algn="r" rtl="1" eaLnBrk="1" hangingPunct="1">
              <a:lnSpc>
                <a:spcPct val="17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11 - معادله </a:t>
            </a:r>
            <a:r>
              <a:rPr lang="en-US" sz="2400" dirty="0" smtClean="0">
                <a:solidFill>
                  <a:srgbClr val="000099"/>
                </a:solidFill>
                <a:cs typeface="B Titr" pitchFamily="2" charset="-78"/>
              </a:rPr>
              <a:t>Stein</a:t>
            </a: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 برای سطوح ترکیبی</a:t>
            </a:r>
          </a:p>
          <a:p>
            <a:pPr algn="r" rtl="1" eaLnBrk="1" hangingPunct="1">
              <a:lnSpc>
                <a:spcPct val="170000"/>
              </a:lnSpc>
              <a:buFontTx/>
              <a:buNone/>
            </a:pPr>
            <a:r>
              <a:rPr lang="fa-IR" sz="2400" dirty="0" smtClean="0">
                <a:solidFill>
                  <a:srgbClr val="000099"/>
                </a:solidFill>
                <a:cs typeface="B Titr" pitchFamily="2" charset="-78"/>
              </a:rPr>
              <a:t>12 - محاسبه برای حالت گردش سیستم محور مختصات</a:t>
            </a:r>
            <a:endParaRPr lang="en-US" sz="2400" dirty="0" smtClean="0">
              <a:solidFill>
                <a:srgbClr val="000099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6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5703D400-6515-4A05-9FBE-61975DC83E04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30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65113" y="1211242"/>
            <a:ext cx="9109106" cy="526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حل:</a:t>
            </a:r>
          </a:p>
          <a:p>
            <a:pPr rtl="1" latinLnBrk="0"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تجزیه نیرو ها در راستای محور های </a:t>
            </a:r>
            <a:r>
              <a:rPr kumimoji="0"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و </a:t>
            </a:r>
            <a:r>
              <a:rPr kumimoji="0"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l"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de-DE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de-DE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de-DE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=F</a:t>
            </a:r>
            <a:r>
              <a:rPr kumimoji="0" lang="de-DE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de-DE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l-G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de-DE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fa-IR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de-DE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de-DE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de-DE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=F</a:t>
            </a:r>
            <a:r>
              <a:rPr kumimoji="0" lang="de-DE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de-DE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sin </a:t>
            </a:r>
            <a:r>
              <a:rPr kumimoji="0" lang="el-G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a-IR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منظور نمودن تمامی عکس العمل های ممکن تکیه گاه ها (جهت نیرو ها در ابتدا به دلخواه)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44171373-8BAC-4C71-ADF2-9FF9AEFC99F0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31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24932" name="Text Box 3"/>
          <p:cNvSpPr txBox="1">
            <a:spLocks noChangeArrowheads="1"/>
          </p:cNvSpPr>
          <p:nvPr/>
        </p:nvSpPr>
        <p:spPr bwMode="auto">
          <a:xfrm>
            <a:off x="46039" y="1639870"/>
            <a:ext cx="9613932" cy="418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شرایط تعادل:</a:t>
            </a:r>
          </a:p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الف)</a:t>
            </a:r>
            <a:r>
              <a:rPr kumimoji="0" lang="fa-I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مجموع نیرو ها در محور </a:t>
            </a:r>
            <a:r>
              <a:rPr kumimoji="0"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kumimoji="0" lang="fa-I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ها بایستی صفر باشد</a:t>
            </a:r>
            <a:r>
              <a:rPr kumimoji="0"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fa-I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latinLnBrk="0">
              <a:lnSpc>
                <a:spcPct val="200000"/>
              </a:lnSpc>
              <a:spcBef>
                <a:spcPct val="50000"/>
              </a:spcBef>
            </a:pPr>
            <a:r>
              <a:rPr kumimoji="0" lang="fa-I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kumimoji="0" lang="de-DE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=&gt; F</a:t>
            </a:r>
            <a:r>
              <a:rPr kumimoji="0" lang="de-DE" sz="28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de-DE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=B</a:t>
            </a:r>
            <a:r>
              <a:rPr kumimoji="0" lang="de-DE" sz="28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2800" baseline="-25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1" latinLnBrk="0">
              <a:lnSpc>
                <a:spcPct val="200000"/>
              </a:lnSpc>
              <a:spcBef>
                <a:spcPct val="50000"/>
              </a:spcBef>
            </a:pPr>
            <a:endParaRPr kumimoji="0"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3" name="Picture 4" descr="Image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535" y="3925886"/>
            <a:ext cx="8159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EFAB940E-A3C1-483E-947F-8FEC88F1AD79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32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25956" name="Text Box 3"/>
          <p:cNvSpPr txBox="1">
            <a:spLocks noChangeArrowheads="1"/>
          </p:cNvSpPr>
          <p:nvPr/>
        </p:nvSpPr>
        <p:spPr bwMode="auto">
          <a:xfrm>
            <a:off x="228600" y="1711308"/>
            <a:ext cx="9288495" cy="36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ب)</a:t>
            </a:r>
            <a:r>
              <a:rPr kumimoji="0" lang="fa-I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مجموع تمامی نیرو ها در محور </a:t>
            </a:r>
            <a:r>
              <a:rPr kumimoji="0"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ها بایستی صفر باشد:			</a:t>
            </a:r>
          </a:p>
          <a:p>
            <a:pPr rtl="1" latinLnBrk="0">
              <a:spcBef>
                <a:spcPct val="50000"/>
              </a:spcBef>
            </a:pPr>
            <a:r>
              <a:rPr kumimoji="0" lang="fa-IR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</a:p>
          <a:p>
            <a:pPr rtl="1" latinLnBrk="0">
              <a:spcBef>
                <a:spcPct val="50000"/>
              </a:spcBef>
            </a:pPr>
            <a:r>
              <a:rPr kumimoji="0" lang="fa-IR" sz="1800" dirty="0">
                <a:latin typeface="Times New Roman" pitchFamily="18" charset="0"/>
                <a:cs typeface="Times New Roman" pitchFamily="18" charset="0"/>
              </a:rPr>
              <a:t>							        </a:t>
            </a:r>
            <a:r>
              <a:rPr kumimoji="0" lang="en-US" sz="1800" dirty="0">
                <a:latin typeface="Times New Roman" pitchFamily="18" charset="0"/>
                <a:cs typeface="Times New Roman" pitchFamily="18" charset="0"/>
              </a:rPr>
              <a:t>=   0</a:t>
            </a:r>
            <a:r>
              <a:rPr kumimoji="0" lang="fa-IR" sz="1800" dirty="0">
                <a:latin typeface="Times New Roman" pitchFamily="18" charset="0"/>
                <a:cs typeface="Times New Roman" pitchFamily="18" charset="0"/>
              </a:rPr>
              <a:t> 	 </a:t>
            </a:r>
          </a:p>
          <a:p>
            <a:pPr algn="l" latinLnBrk="0">
              <a:spcBef>
                <a:spcPct val="50000"/>
              </a:spcBef>
            </a:pPr>
            <a:r>
              <a:rPr kumimoji="0" lang="de-DE" sz="3200" dirty="0">
                <a:latin typeface="Times New Roman" pitchFamily="18" charset="0"/>
                <a:cs typeface="Times New Roman" pitchFamily="18" charset="0"/>
              </a:rPr>
              <a:t>-F</a:t>
            </a:r>
            <a:r>
              <a:rPr kumimoji="0" lang="de-DE" sz="1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de-DE" sz="3200" dirty="0">
                <a:latin typeface="Times New Roman" pitchFamily="18" charset="0"/>
                <a:cs typeface="Times New Roman" pitchFamily="18" charset="0"/>
              </a:rPr>
              <a:t>+A</a:t>
            </a:r>
            <a:r>
              <a:rPr kumimoji="0" lang="de-DE" sz="1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de-DE" sz="3200" dirty="0">
                <a:latin typeface="Times New Roman" pitchFamily="18" charset="0"/>
                <a:cs typeface="Times New Roman" pitchFamily="18" charset="0"/>
              </a:rPr>
              <a:t>+B</a:t>
            </a:r>
            <a:r>
              <a:rPr kumimoji="0" lang="de-DE" sz="1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de-DE" sz="3200" dirty="0">
                <a:latin typeface="Times New Roman" pitchFamily="18" charset="0"/>
                <a:cs typeface="Times New Roman" pitchFamily="18" charset="0"/>
              </a:rPr>
              <a:t>=   0</a:t>
            </a:r>
            <a:r>
              <a:rPr kumimoji="0"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1" latinLnBrk="0">
              <a:spcBef>
                <a:spcPct val="50000"/>
              </a:spcBef>
            </a:pPr>
            <a:endParaRPr kumimoji="0" lang="en-US" sz="3200" dirty="0"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</a:pPr>
            <a:endParaRPr kumimoji="0"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957" name="Picture 4" descr="Image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53" y="2854316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85838" y="1763713"/>
            <a:ext cx="7675562" cy="695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a-IR" sz="2400" smtClean="0">
                <a:solidFill>
                  <a:srgbClr val="CC3300"/>
                </a:solidFill>
                <a:cs typeface="B Titr" pitchFamily="2" charset="-78"/>
              </a:rPr>
              <a:t>ج)</a:t>
            </a:r>
            <a:r>
              <a:rPr lang="fa-IR" sz="2400" smtClean="0">
                <a:solidFill>
                  <a:srgbClr val="000099"/>
                </a:solidFill>
                <a:cs typeface="B Titr" pitchFamily="2" charset="-78"/>
              </a:rPr>
              <a:t> مجموع تمامی ممان ها حول هر تکیه گاه دلخواه بایستی صفر باشد:</a:t>
            </a:r>
            <a:endParaRPr lang="en-US" sz="2400" smtClean="0">
              <a:solidFill>
                <a:srgbClr val="000099"/>
              </a:solidFill>
              <a:cs typeface="B Titr" pitchFamily="2" charset="-78"/>
            </a:endParaRPr>
          </a:p>
        </p:txBody>
      </p:sp>
      <p:sp>
        <p:nvSpPr>
          <p:cNvPr id="126980" name="Rectangle 1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1334CE7F-9D54-49EB-8BA3-0ADA981A51AD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33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26981" name="Picture 4" descr="Image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813" y="2681288"/>
            <a:ext cx="18732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6" descr="http://www.fbm.fh-aalen.de/profumit/Fachinhalte/Lernhypertext/festigkeitslehreI/Auflagerreaktionen/Image108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655763" y="3270250"/>
            <a:ext cx="23542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3" name="Picture 5" descr="http://www.fbm.fh-aalen.de/profumit/Fachinhalte/Lernhypertext/festigkeitslehreI/Auflagerreaktionen/Image109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525838" y="2482850"/>
            <a:ext cx="17081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4" name="Rectangle 7"/>
          <p:cNvSpPr>
            <a:spLocks noChangeArrowheads="1"/>
          </p:cNvSpPr>
          <p:nvPr/>
        </p:nvSpPr>
        <p:spPr bwMode="auto">
          <a:xfrm>
            <a:off x="1273175" y="3275013"/>
            <a:ext cx="5762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 anchor="ctr">
            <a:spAutoFit/>
          </a:bodyPr>
          <a:lstStyle/>
          <a:p>
            <a:pPr algn="l" latinLnBrk="0"/>
            <a:r>
              <a:rPr kumimoji="0" lang="de-DE">
                <a:latin typeface="Arial" charset="0"/>
                <a:cs typeface="Times New Roman" pitchFamily="18" charset="0"/>
              </a:rPr>
              <a:t>F</a:t>
            </a:r>
            <a:r>
              <a:rPr kumimoji="0" lang="de-DE" baseline="-30000">
                <a:latin typeface="Arial" charset="0"/>
                <a:cs typeface="Times New Roman" pitchFamily="18" charset="0"/>
              </a:rPr>
              <a:t>y</a:t>
            </a:r>
            <a:endParaRPr kumimoji="0" lang="de-DE">
              <a:latin typeface="Arial" charset="0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10248900" y="454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 anchor="ctr">
            <a:spAutoFit/>
          </a:bodyPr>
          <a:lstStyle/>
          <a:p>
            <a:pPr rtl="1" latinLnBrk="0"/>
            <a:endParaRPr kumimoji="0" lang="en-US" sz="1800">
              <a:latin typeface="Arial" charset="0"/>
            </a:endParaRP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2990850" y="27003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 anchor="ctr">
            <a:spAutoFit/>
          </a:bodyPr>
          <a:lstStyle/>
          <a:p>
            <a:pPr rtl="1" latinLnBrk="0"/>
            <a:r>
              <a:rPr kumimoji="0" lang="de-DE" sz="1800">
                <a:latin typeface="Arial" charset="0"/>
                <a:cs typeface="B Titr" pitchFamily="2" charset="-78"/>
              </a:rPr>
              <a:t>=&gt;</a:t>
            </a:r>
            <a:r>
              <a:rPr kumimoji="0" lang="en-US" sz="1800">
                <a:latin typeface="Arial" charset="0"/>
                <a:cs typeface="B Titr" pitchFamily="2" charset="-78"/>
              </a:rPr>
              <a:t> 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4441825" y="3995738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با جایگزین کردن 2 در 3:</a:t>
            </a:r>
            <a:endParaRPr kumimoji="0"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88" name="Picture 12" descr="Image1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450" y="4867275"/>
            <a:ext cx="28813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3579813" y="5103813"/>
            <a:ext cx="512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 anchor="ctr">
            <a:spAutoFit/>
          </a:bodyPr>
          <a:lstStyle/>
          <a:p>
            <a:pPr rtl="1" latinLnBrk="0"/>
            <a:r>
              <a:rPr kumimoji="0" lang="de-DE" sz="1800">
                <a:latin typeface="Arial" charset="0"/>
                <a:cs typeface="B Titr" pitchFamily="2" charset="-78"/>
              </a:rPr>
              <a:t>=&gt;</a:t>
            </a:r>
            <a:r>
              <a:rPr kumimoji="0" lang="en-US" sz="1800">
                <a:latin typeface="Arial" charset="0"/>
                <a:cs typeface="B Titr" pitchFamily="2" charset="-78"/>
              </a:rPr>
              <a:t> </a:t>
            </a:r>
          </a:p>
        </p:txBody>
      </p:sp>
      <p:pic>
        <p:nvPicPr>
          <p:cNvPr id="126990" name="Picture 14" descr="Image1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52900" y="4932363"/>
            <a:ext cx="32416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49213" y="5940425"/>
            <a:ext cx="9467882" cy="12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معادلات 1 تا 3 از نوع معادلات خطی برای مجهولات </a:t>
            </a:r>
            <a:r>
              <a:rPr kumimoji="0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، </a:t>
            </a:r>
            <a:r>
              <a:rPr kumimoji="0"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و </a:t>
            </a:r>
            <a:r>
              <a:rPr kumimoji="0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بوده و تشکیل سیستم معادلات خطی را می دهند که با حل آن می توان سه مجهول مساله را تعیین نمود.</a:t>
            </a:r>
            <a:endParaRPr kumimoji="0"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4"/>
          <p:cNvSpPr txBox="1">
            <a:spLocks noChangeArrowheads="1"/>
          </p:cNvSpPr>
          <p:nvPr/>
        </p:nvSpPr>
        <p:spPr bwMode="auto">
          <a:xfrm>
            <a:off x="3360738" y="468313"/>
            <a:ext cx="5038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2800">
                <a:solidFill>
                  <a:srgbClr val="CC0000"/>
                </a:solidFill>
                <a:latin typeface="Arial" charset="0"/>
                <a:cs typeface="B Titr" pitchFamily="2" charset="-78"/>
              </a:rPr>
              <a:t> اساس برش در بحث مقاومت مصالح</a:t>
            </a:r>
            <a:endParaRPr kumimoji="0" lang="en-US" sz="2800">
              <a:solidFill>
                <a:srgbClr val="CC0000"/>
              </a:solidFill>
              <a:latin typeface="Arial" charset="0"/>
              <a:cs typeface="B Titr" pitchFamily="2" charset="-78"/>
            </a:endParaRPr>
          </a:p>
        </p:txBody>
      </p:sp>
      <p:sp>
        <p:nvSpPr>
          <p:cNvPr id="128004" name="Rectangle 9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DE049B3F-2115-41C3-8B06-71383BD85EF7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34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063750" y="3419475"/>
            <a:ext cx="662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endParaRPr kumimoji="0" lang="en-US" sz="1800">
              <a:latin typeface="Arial" charset="0"/>
              <a:cs typeface="B Titr" pitchFamily="2" charset="-78"/>
            </a:endParaRPr>
          </a:p>
        </p:txBody>
      </p:sp>
      <p:pic>
        <p:nvPicPr>
          <p:cNvPr id="128006" name="Picture 6" descr="schnittprin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2844800"/>
            <a:ext cx="64087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1419225" y="1331913"/>
            <a:ext cx="6767513" cy="10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داده ها: </a:t>
            </a:r>
            <a:r>
              <a:rPr kumimoji="0"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F , </a:t>
            </a:r>
            <a:r>
              <a:rPr kumimoji="0" lang="el-G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l , a</a:t>
            </a: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 latinLnBrk="0">
              <a:spcBef>
                <a:spcPct val="50000"/>
              </a:spcBef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مطلوبست : نیرو های برش و ممان برش در مقطع برش </a:t>
            </a:r>
            <a:r>
              <a:rPr kumimoji="0"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18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29C81517-F52E-48A7-8F49-FA1068456E5C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35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641600" y="611188"/>
            <a:ext cx="554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حل:</a:t>
            </a:r>
            <a:endParaRPr kumimoji="0"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1016000" y="2711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 anchor="ctr">
            <a:spAutoFit/>
          </a:bodyPr>
          <a:lstStyle/>
          <a:p>
            <a:pPr rtl="1" latinLnBrk="0"/>
            <a:r>
              <a:rPr kumimoji="0" lang="de-DE" sz="1800">
                <a:latin typeface="Arial" charset="0"/>
                <a:cs typeface="B Titr" pitchFamily="2" charset="-78"/>
              </a:rPr>
              <a:t>Bx = Fx  </a:t>
            </a:r>
          </a:p>
        </p:txBody>
      </p:sp>
      <p:grpSp>
        <p:nvGrpSpPr>
          <p:cNvPr id="129030" name="Group 19"/>
          <p:cNvGrpSpPr>
            <a:grpSpLocks/>
          </p:cNvGrpSpPr>
          <p:nvPr/>
        </p:nvGrpSpPr>
        <p:grpSpPr bwMode="auto">
          <a:xfrm>
            <a:off x="2944813" y="1782763"/>
            <a:ext cx="5959475" cy="2678112"/>
            <a:chOff x="2659047" y="2914650"/>
            <a:chExt cx="5959491" cy="2677602"/>
          </a:xfrm>
        </p:grpSpPr>
        <p:sp>
          <p:nvSpPr>
            <p:cNvPr id="129037" name="Text Box 5"/>
            <p:cNvSpPr txBox="1">
              <a:spLocks noChangeArrowheads="1"/>
            </p:cNvSpPr>
            <p:nvPr/>
          </p:nvSpPr>
          <p:spPr bwMode="auto">
            <a:xfrm>
              <a:off x="2659047" y="2914650"/>
              <a:ext cx="5959491" cy="2677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rtl="1" latinLnBrk="0">
                <a:spcBef>
                  <a:spcPct val="50000"/>
                </a:spcBef>
              </a:pPr>
              <a:r>
                <a:rPr kumimoji="0" lang="fa-I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 – محاسبه نیرو های عکس العمل تکیه گاه ها</a:t>
              </a:r>
            </a:p>
            <a:p>
              <a:pPr rtl="1" latinLnBrk="0">
                <a:spcBef>
                  <a:spcPct val="50000"/>
                </a:spcBef>
              </a:pPr>
              <a:r>
                <a:rPr kumimoji="0" lang="fa-I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از روابط قبل داشتیم که:</a:t>
              </a:r>
            </a:p>
            <a:p>
              <a:pPr rtl="1" latinLnBrk="0">
                <a:spcBef>
                  <a:spcPct val="50000"/>
                </a:spcBef>
              </a:pPr>
              <a:endPara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rtl="1" latinLnBrk="0">
                <a:spcBef>
                  <a:spcPct val="50000"/>
                </a:spcBef>
              </a:pPr>
              <a:endPara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rtl="1" latinLnBrk="0">
                <a:spcBef>
                  <a:spcPct val="50000"/>
                </a:spcBef>
              </a:pPr>
              <a:r>
                <a:rPr kumimoji="0" lang="fa-I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برش قطعه کار در محل </a:t>
              </a:r>
              <a:r>
                <a:rPr kumimoji="0"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9038" name="Rectangle 8"/>
            <p:cNvSpPr>
              <a:spLocks noChangeArrowheads="1"/>
            </p:cNvSpPr>
            <p:nvPr/>
          </p:nvSpPr>
          <p:spPr bwMode="auto">
            <a:xfrm>
              <a:off x="4017963" y="3924300"/>
              <a:ext cx="711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86" tIns="45693" rIns="91386" bIns="45693" anchor="ctr">
              <a:spAutoFit/>
            </a:bodyPr>
            <a:lstStyle/>
            <a:p>
              <a:pPr rtl="1" latinLnBrk="0"/>
              <a:r>
                <a:rPr kumimoji="0" lang="de-DE" sz="1800">
                  <a:latin typeface="Arial" charset="0"/>
                  <a:cs typeface="B Titr" pitchFamily="2" charset="-78"/>
                </a:rPr>
                <a:t>Ay =</a:t>
              </a:r>
              <a:r>
                <a:rPr kumimoji="0" lang="en-US" sz="1800">
                  <a:latin typeface="Arial" charset="0"/>
                  <a:cs typeface="B Titr" pitchFamily="2" charset="-78"/>
                </a:rPr>
                <a:t> </a:t>
              </a:r>
            </a:p>
          </p:txBody>
        </p:sp>
        <p:pic>
          <p:nvPicPr>
            <p:cNvPr id="129039" name="Picture 9" descr="Image1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30750" y="3779838"/>
              <a:ext cx="107791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40" name="Rectangle 10"/>
            <p:cNvSpPr>
              <a:spLocks noChangeArrowheads="1"/>
            </p:cNvSpPr>
            <p:nvPr/>
          </p:nvSpPr>
          <p:spPr bwMode="auto">
            <a:xfrm>
              <a:off x="6457950" y="3924300"/>
              <a:ext cx="647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86" tIns="45693" rIns="91386" bIns="45693" anchor="ctr">
              <a:spAutoFit/>
            </a:bodyPr>
            <a:lstStyle/>
            <a:p>
              <a:pPr rtl="1" latinLnBrk="0"/>
              <a:r>
                <a:rPr kumimoji="0" lang="de-DE" sz="1800">
                  <a:latin typeface="Arial" charset="0"/>
                  <a:cs typeface="B Titr" pitchFamily="2" charset="-78"/>
                </a:rPr>
                <a:t>By=</a:t>
              </a:r>
              <a:r>
                <a:rPr kumimoji="0" lang="en-US" sz="1800">
                  <a:latin typeface="Arial" charset="0"/>
                  <a:cs typeface="B Titr" pitchFamily="2" charset="-78"/>
                </a:rPr>
                <a:t> </a:t>
              </a:r>
            </a:p>
          </p:txBody>
        </p:sp>
        <p:pic>
          <p:nvPicPr>
            <p:cNvPr id="129041" name="Picture 11" descr="Image1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4213" y="3854450"/>
              <a:ext cx="649287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9031" name="Group 19"/>
          <p:cNvGrpSpPr>
            <a:grpSpLocks/>
          </p:cNvGrpSpPr>
          <p:nvPr/>
        </p:nvGrpSpPr>
        <p:grpSpPr bwMode="auto">
          <a:xfrm>
            <a:off x="515938" y="4354513"/>
            <a:ext cx="4968875" cy="2719387"/>
            <a:chOff x="439" y="2971"/>
            <a:chExt cx="3130" cy="1713"/>
          </a:xfrm>
        </p:grpSpPr>
        <p:pic>
          <p:nvPicPr>
            <p:cNvPr id="129032" name="Picture 12" descr="Schnittuf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9" y="2971"/>
              <a:ext cx="3130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33" name="Text Box 13"/>
            <p:cNvSpPr txBox="1">
              <a:spLocks noChangeArrowheads="1"/>
            </p:cNvSpPr>
            <p:nvPr/>
          </p:nvSpPr>
          <p:spPr bwMode="auto">
            <a:xfrm>
              <a:off x="2102" y="3565"/>
              <a:ext cx="544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algn="ctr" rtl="1" latinLnBrk="0">
                <a:spcBef>
                  <a:spcPct val="50000"/>
                </a:spcBef>
              </a:pPr>
              <a:r>
                <a:rPr kumimoji="0" lang="fa-IR" sz="1800" dirty="0">
                  <a:latin typeface="Arial" charset="0"/>
                  <a:cs typeface="B Titr" pitchFamily="2" charset="-78"/>
                </a:rPr>
                <a:t>مقطع برش</a:t>
              </a:r>
              <a:endParaRPr kumimoji="0" lang="en-US" sz="1800" dirty="0">
                <a:latin typeface="Arial" charset="0"/>
                <a:cs typeface="B Titr" pitchFamily="2" charset="-78"/>
              </a:endParaRPr>
            </a:p>
          </p:txBody>
        </p:sp>
        <p:sp>
          <p:nvSpPr>
            <p:cNvPr id="129034" name="Text Box 14"/>
            <p:cNvSpPr txBox="1">
              <a:spLocks noChangeArrowheads="1"/>
            </p:cNvSpPr>
            <p:nvPr/>
          </p:nvSpPr>
          <p:spPr bwMode="auto">
            <a:xfrm>
              <a:off x="2662" y="3334"/>
              <a:ext cx="54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algn="ctr" rtl="1" latinLnBrk="0">
                <a:spcBef>
                  <a:spcPct val="50000"/>
                </a:spcBef>
              </a:pPr>
              <a:r>
                <a:rPr kumimoji="0" lang="fa-IR" sz="1800">
                  <a:latin typeface="Arial" charset="0"/>
                  <a:cs typeface="B Titr" pitchFamily="2" charset="-78"/>
                </a:rPr>
                <a:t>راست</a:t>
              </a:r>
              <a:endParaRPr kumimoji="0" lang="en-US" sz="1800">
                <a:latin typeface="Arial" charset="0"/>
                <a:cs typeface="B Titr" pitchFamily="2" charset="-78"/>
              </a:endParaRPr>
            </a:p>
          </p:txBody>
        </p:sp>
        <p:sp>
          <p:nvSpPr>
            <p:cNvPr id="129035" name="Text Box 15"/>
            <p:cNvSpPr txBox="1">
              <a:spLocks noChangeArrowheads="1"/>
            </p:cNvSpPr>
            <p:nvPr/>
          </p:nvSpPr>
          <p:spPr bwMode="auto">
            <a:xfrm>
              <a:off x="1437" y="3380"/>
              <a:ext cx="544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algn="ctr" rtl="1" latinLnBrk="0">
                <a:spcBef>
                  <a:spcPct val="50000"/>
                </a:spcBef>
              </a:pPr>
              <a:r>
                <a:rPr kumimoji="0" lang="fa-IR" sz="1800">
                  <a:latin typeface="Arial" charset="0"/>
                  <a:cs typeface="B Titr" pitchFamily="2" charset="-78"/>
                </a:rPr>
                <a:t>چپ</a:t>
              </a:r>
              <a:endParaRPr kumimoji="0" lang="en-US" sz="1800">
                <a:latin typeface="Arial" charset="0"/>
                <a:cs typeface="B Titr" pitchFamily="2" charset="-78"/>
              </a:endParaRPr>
            </a:p>
          </p:txBody>
        </p:sp>
        <p:sp>
          <p:nvSpPr>
            <p:cNvPr id="129036" name="Text Box 16"/>
            <p:cNvSpPr txBox="1">
              <a:spLocks noChangeArrowheads="1"/>
            </p:cNvSpPr>
            <p:nvPr/>
          </p:nvSpPr>
          <p:spPr bwMode="auto">
            <a:xfrm>
              <a:off x="1528" y="4452"/>
              <a:ext cx="998" cy="2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386" tIns="45693" rIns="91386" bIns="45693">
              <a:spAutoFit/>
            </a:bodyPr>
            <a:lstStyle/>
            <a:p>
              <a:pPr algn="ctr" rtl="1" latinLnBrk="0">
                <a:spcBef>
                  <a:spcPct val="50000"/>
                </a:spcBef>
              </a:pPr>
              <a:r>
                <a:rPr kumimoji="0" lang="fa-IR" sz="1800">
                  <a:latin typeface="Arial" charset="0"/>
                  <a:cs typeface="B Titr" pitchFamily="2" charset="-78"/>
                </a:rPr>
                <a:t>نیرو های داخلی</a:t>
              </a:r>
              <a:endParaRPr kumimoji="0" lang="en-US" sz="1800">
                <a:latin typeface="Arial" charset="0"/>
                <a:cs typeface="B Tit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4"/>
          <p:cNvSpPr txBox="1">
            <a:spLocks noChangeArrowheads="1"/>
          </p:cNvSpPr>
          <p:nvPr/>
        </p:nvSpPr>
        <p:spPr bwMode="auto">
          <a:xfrm>
            <a:off x="4710113" y="2071688"/>
            <a:ext cx="210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/>
            <a:endParaRPr kumimoji="0" lang="en-US" sz="1800">
              <a:latin typeface="Arial" charset="0"/>
              <a:cs typeface="B Titr" pitchFamily="2" charset="-78"/>
            </a:endParaRPr>
          </a:p>
        </p:txBody>
      </p:sp>
      <p:sp>
        <p:nvSpPr>
          <p:cNvPr id="130052" name="Rectangle 10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6267E994-D301-4391-A183-8B61D20CDDBD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36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65171" y="1639888"/>
            <a:ext cx="8584918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در مقطع برش نیرو های داخلی ظاهر می شوند که منجر به ایجاد تنش می گردند.</a:t>
            </a:r>
          </a:p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– معادلات تعادل:</a:t>
            </a:r>
          </a:p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الف) مقطع برش سمت چپ:</a:t>
            </a:r>
          </a:p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منجر به ایجاد یک تنش </a:t>
            </a:r>
            <a:r>
              <a:rPr kumimoji="0"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z/d </a:t>
            </a: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می شود.</a:t>
            </a:r>
          </a:p>
          <a:p>
            <a:pPr rtl="1" latinLnBrk="0">
              <a:lnSpc>
                <a:spcPct val="150000"/>
              </a:lnSpc>
              <a:spcBef>
                <a:spcPct val="50000"/>
              </a:spcBef>
            </a:pPr>
            <a:endParaRPr kumimoji="0" lang="fa-I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  <a:p>
            <a:pPr rtl="1" latinLnBrk="0">
              <a:lnSpc>
                <a:spcPct val="150000"/>
              </a:lnSpc>
              <a:spcBef>
                <a:spcPct val="50000"/>
              </a:spcBef>
            </a:pPr>
            <a:endParaRPr kumimoji="0" lang="fa-I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0054" name="Group 8"/>
          <p:cNvGrpSpPr>
            <a:grpSpLocks/>
          </p:cNvGrpSpPr>
          <p:nvPr/>
        </p:nvGrpSpPr>
        <p:grpSpPr bwMode="auto">
          <a:xfrm>
            <a:off x="1057275" y="3860800"/>
            <a:ext cx="5745163" cy="2851150"/>
            <a:chOff x="1057275" y="3860800"/>
            <a:chExt cx="5256213" cy="2295525"/>
          </a:xfrm>
        </p:grpSpPr>
        <p:pic>
          <p:nvPicPr>
            <p:cNvPr id="130055" name="Picture 6" descr="Image1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4613" y="3860800"/>
              <a:ext cx="1008062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56" name="Picture 7" descr="Image1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6063" y="4010025"/>
              <a:ext cx="244792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57" name="Picture 8" descr="Image1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7275" y="5754688"/>
              <a:ext cx="1295400" cy="40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58" name="Picture 9" descr="Image1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13038" y="5767388"/>
              <a:ext cx="3600450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3"/>
          <p:cNvSpPr txBox="1">
            <a:spLocks noChangeArrowheads="1"/>
          </p:cNvSpPr>
          <p:nvPr/>
        </p:nvSpPr>
        <p:spPr bwMode="auto">
          <a:xfrm>
            <a:off x="4710113" y="2071688"/>
            <a:ext cx="210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/>
            <a:endParaRPr kumimoji="0" lang="en-US" sz="1800">
              <a:latin typeface="Arial" charset="0"/>
              <a:cs typeface="B Titr" pitchFamily="2" charset="-78"/>
            </a:endParaRPr>
          </a:p>
        </p:txBody>
      </p:sp>
      <p:sp>
        <p:nvSpPr>
          <p:cNvPr id="131076" name="Rectangle 8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210C217B-2BA3-498B-B0B6-643A8F78D610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37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31077" name="Text Box 4"/>
          <p:cNvSpPr txBox="1">
            <a:spLocks noChangeArrowheads="1"/>
          </p:cNvSpPr>
          <p:nvPr/>
        </p:nvSpPr>
        <p:spPr bwMode="auto">
          <a:xfrm>
            <a:off x="1057275" y="2484438"/>
            <a:ext cx="7416800" cy="32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با جایگزین کردن </a:t>
            </a:r>
            <a:r>
              <a:rPr kumimoji="0"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در رابطه (2) منجر به محاسبه </a:t>
            </a:r>
            <a:r>
              <a:rPr kumimoji="0"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b="1" i="1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می شود:</a:t>
            </a:r>
          </a:p>
          <a:p>
            <a:pPr rtl="1" latinLnBrk="0">
              <a:spcBef>
                <a:spcPct val="50000"/>
              </a:spcBef>
            </a:pPr>
            <a:endParaRPr kumimoji="0" lang="fa-I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</a:pPr>
            <a:endParaRPr kumimoji="0" lang="fa-I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  <a:p>
            <a:pPr rtl="1" latinLnBrk="0">
              <a:spcBef>
                <a:spcPct val="50000"/>
              </a:spcBef>
            </a:pPr>
            <a:endParaRPr kumimoji="0" lang="fa-I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</a:pPr>
            <a:endParaRPr kumimoji="0"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8" name="Picture 9" descr="Image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175" y="3852863"/>
            <a:ext cx="36718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10" descr="Image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738" y="5005388"/>
            <a:ext cx="24479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11" descr="Image1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8713" y="5868988"/>
            <a:ext cx="58324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11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E51A6AE8-D83C-499C-A172-EEFA2E985E09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38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5841" y="2339975"/>
            <a:ext cx="9445657" cy="30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3" rIns="91386" bIns="45693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با جایگزینی </a:t>
            </a:r>
            <a:r>
              <a:rPr kumimoji="0"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نتیجه می شود:</a:t>
            </a:r>
          </a:p>
          <a:p>
            <a:pPr rtl="1" latinLnBrk="0">
              <a:spcBef>
                <a:spcPct val="50000"/>
              </a:spcBef>
            </a:pPr>
            <a:endParaRPr kumimoji="0" lang="fa-I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شرط تعادل باعث ایجاد سه معادله خطی می شود که یک سیستم معادلات خطی را تشکیل می دهد.</a:t>
            </a:r>
          </a:p>
          <a:p>
            <a:pPr rtl="1" latinLnBrk="0">
              <a:spcBef>
                <a:spcPct val="50000"/>
              </a:spcBef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ب) مقطع برش سمت راست:</a:t>
            </a:r>
          </a:p>
          <a:p>
            <a:pPr rtl="1" latinLnBrk="0">
              <a:spcBef>
                <a:spcPct val="50000"/>
              </a:spcBef>
            </a:pPr>
            <a:endParaRPr kumimoji="0" lang="fa-I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101" name="Picture 5" descr="Image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2354263"/>
            <a:ext cx="24923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2102" name="Group 12"/>
          <p:cNvGrpSpPr>
            <a:grpSpLocks/>
          </p:cNvGrpSpPr>
          <p:nvPr/>
        </p:nvGrpSpPr>
        <p:grpSpPr bwMode="auto">
          <a:xfrm>
            <a:off x="444500" y="5106988"/>
            <a:ext cx="7308850" cy="2390775"/>
            <a:chOff x="1273175" y="5106988"/>
            <a:chExt cx="6480175" cy="2122487"/>
          </a:xfrm>
        </p:grpSpPr>
        <p:pic>
          <p:nvPicPr>
            <p:cNvPr id="132103" name="Picture 6" descr="Image1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4613" y="5106988"/>
              <a:ext cx="108108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4" name="Picture 7" descr="Image1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90888" y="5335588"/>
              <a:ext cx="37433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5" name="Picture 8" descr="Image12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3175" y="6005513"/>
              <a:ext cx="1225550" cy="58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6" name="Picture 9" descr="Image1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7863" y="6156325"/>
              <a:ext cx="3240087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7" name="Picture 12" descr="Image18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44613" y="6832600"/>
              <a:ext cx="11525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8" name="Picture 13" descr="Image18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17863" y="6804025"/>
              <a:ext cx="4535487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3"/>
          <p:cNvSpPr txBox="1">
            <a:spLocks noChangeArrowheads="1"/>
          </p:cNvSpPr>
          <p:nvPr/>
        </p:nvSpPr>
        <p:spPr bwMode="auto">
          <a:xfrm>
            <a:off x="2713038" y="1392238"/>
            <a:ext cx="5616575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algn="ctr" rtl="1" latinLnBrk="0">
              <a:spcBef>
                <a:spcPct val="50000"/>
              </a:spcBef>
            </a:pPr>
            <a:r>
              <a:rPr kumimoji="0" lang="fa-IR" sz="3200">
                <a:solidFill>
                  <a:srgbClr val="CC0000"/>
                </a:solidFill>
                <a:latin typeface="Arial" charset="0"/>
                <a:cs typeface="B Titr" pitchFamily="2" charset="-78"/>
              </a:rPr>
              <a:t> تنش های محوری (تک محوری)</a:t>
            </a:r>
          </a:p>
          <a:p>
            <a:pPr algn="ctr" rtl="1" latinLnBrk="0">
              <a:spcBef>
                <a:spcPct val="50000"/>
              </a:spcBef>
            </a:pPr>
            <a:endParaRPr kumimoji="0" lang="fa-IR" sz="3200">
              <a:solidFill>
                <a:srgbClr val="CC0000"/>
              </a:solidFill>
              <a:latin typeface="Arial" charset="0"/>
              <a:cs typeface="B Titr" pitchFamily="2" charset="-78"/>
            </a:endParaRPr>
          </a:p>
          <a:p>
            <a:pPr algn="ctr" rtl="1" latinLnBrk="0">
              <a:spcBef>
                <a:spcPct val="50000"/>
              </a:spcBef>
            </a:pPr>
            <a:endParaRPr kumimoji="0" lang="fa-IR" sz="3200">
              <a:solidFill>
                <a:srgbClr val="CC0000"/>
              </a:solidFill>
              <a:latin typeface="Arial" charset="0"/>
              <a:cs typeface="B Titr" pitchFamily="2" charset="-78"/>
            </a:endParaRPr>
          </a:p>
          <a:p>
            <a:pPr algn="ctr" rtl="1" latinLnBrk="0">
              <a:spcBef>
                <a:spcPct val="50000"/>
              </a:spcBef>
            </a:pPr>
            <a:endParaRPr kumimoji="0" lang="fa-IR" sz="3200">
              <a:solidFill>
                <a:srgbClr val="CC0000"/>
              </a:solidFill>
              <a:latin typeface="Arial" charset="0"/>
              <a:cs typeface="B Titr" pitchFamily="2" charset="-78"/>
            </a:endParaRPr>
          </a:p>
          <a:p>
            <a:pPr algn="ctr" rtl="1" latinLnBrk="0">
              <a:spcBef>
                <a:spcPct val="50000"/>
              </a:spcBef>
            </a:pPr>
            <a:endParaRPr kumimoji="0" lang="fa-IR" sz="3200">
              <a:solidFill>
                <a:srgbClr val="CC0000"/>
              </a:solidFill>
              <a:latin typeface="Arial" charset="0"/>
              <a:cs typeface="B Titr" pitchFamily="2" charset="-78"/>
            </a:endParaRPr>
          </a:p>
          <a:p>
            <a:pPr algn="ctr" rtl="1" latinLnBrk="0">
              <a:spcBef>
                <a:spcPct val="50000"/>
              </a:spcBef>
            </a:pPr>
            <a:endParaRPr kumimoji="0" lang="fa-IR" sz="3200">
              <a:solidFill>
                <a:srgbClr val="CC0000"/>
              </a:solidFill>
              <a:latin typeface="Arial" charset="0"/>
              <a:cs typeface="B Titr" pitchFamily="2" charset="-78"/>
            </a:endParaRPr>
          </a:p>
          <a:p>
            <a:pPr algn="ctr" rtl="1" latinLnBrk="0">
              <a:spcBef>
                <a:spcPct val="50000"/>
              </a:spcBef>
            </a:pPr>
            <a:endParaRPr kumimoji="0" lang="fa-IR" sz="3200">
              <a:solidFill>
                <a:srgbClr val="CC0000"/>
              </a:solidFill>
              <a:latin typeface="Arial" charset="0"/>
              <a:cs typeface="B Titr" pitchFamily="2" charset="-78"/>
            </a:endParaRPr>
          </a:p>
          <a:p>
            <a:pPr algn="ctr" rtl="1" latinLnBrk="0">
              <a:spcBef>
                <a:spcPct val="50000"/>
              </a:spcBef>
            </a:pPr>
            <a:r>
              <a:rPr kumimoji="0" lang="fa-IR" sz="3200">
                <a:solidFill>
                  <a:srgbClr val="008000"/>
                </a:solidFill>
                <a:latin typeface="Arial" charset="0"/>
                <a:cs typeface="B Titr" pitchFamily="2" charset="-78"/>
              </a:rPr>
              <a:t>تنش کششی – فشاری </a:t>
            </a:r>
            <a:endParaRPr kumimoji="0" lang="en-US" sz="3200">
              <a:latin typeface="Arial" charset="0"/>
              <a:cs typeface="B Titr" pitchFamily="2" charset="-78"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2C5CE55D-7FD0-4F00-BE58-70B77E5A7000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39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33125" name="Picture 10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075" y="2339975"/>
            <a:ext cx="6553200" cy="40560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26" name="TextBox 5"/>
          <p:cNvSpPr txBox="1">
            <a:spLocks noChangeArrowheads="1"/>
          </p:cNvSpPr>
          <p:nvPr/>
        </p:nvSpPr>
        <p:spPr bwMode="auto">
          <a:xfrm>
            <a:off x="7191229" y="1568450"/>
            <a:ext cx="1295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تنش کششی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A275DE3D-BE75-4659-B15C-73922DC81BF8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25153" y="899840"/>
            <a:ext cx="8501062" cy="61928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ctr" rtl="1"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solidFill>
                  <a:srgbClr val="CC0000"/>
                </a:solidFill>
                <a:cs typeface="B Titr" pitchFamily="2" charset="-78"/>
              </a:rPr>
              <a:t>فهرست مطالب </a:t>
            </a:r>
            <a:endParaRPr lang="fa-IR" sz="2400" smtClean="0">
              <a:cs typeface="B Titr" pitchFamily="2" charset="-78"/>
            </a:endParaRP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cs typeface="B Titr" pitchFamily="2" charset="-78"/>
              </a:rPr>
              <a:t>13</a:t>
            </a:r>
            <a:r>
              <a:rPr lang="fa-IR" sz="2400" smtClean="0">
                <a:solidFill>
                  <a:srgbClr val="000099"/>
                </a:solidFill>
                <a:cs typeface="B Titr" pitchFamily="2" charset="-78"/>
              </a:rPr>
              <a:t> - محور های اصلی و ممان های اینرسی اصلی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solidFill>
                  <a:srgbClr val="000099"/>
                </a:solidFill>
                <a:cs typeface="B Titr" pitchFamily="2" charset="-78"/>
              </a:rPr>
              <a:t>14 - سطوح متقارن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solidFill>
                  <a:srgbClr val="000099"/>
                </a:solidFill>
                <a:cs typeface="B Titr" pitchFamily="2" charset="-78"/>
              </a:rPr>
              <a:t>15 - دایره اینرسی مور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solidFill>
                  <a:srgbClr val="000099"/>
                </a:solidFill>
                <a:cs typeface="B Titr" pitchFamily="2" charset="-78"/>
              </a:rPr>
              <a:t>16 - پیچش در مقاطع متقارن چرخشی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solidFill>
                  <a:srgbClr val="000099"/>
                </a:solidFill>
                <a:cs typeface="B Titr" pitchFamily="2" charset="-78"/>
              </a:rPr>
              <a:t>17 - تنش سایشی نیروی عرضی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solidFill>
                  <a:srgbClr val="000099"/>
                </a:solidFill>
                <a:cs typeface="B Titr" pitchFamily="2" charset="-78"/>
              </a:rPr>
              <a:t>18 - نسبت مقادیر حداکثر : تنش عرضی به تنش خمشی در نیروی عرضی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solidFill>
                  <a:srgbClr val="000099"/>
                </a:solidFill>
                <a:cs typeface="B Titr" pitchFamily="2" charset="-78"/>
              </a:rPr>
              <a:t>19 - تاثیر نیروی عرضی بر خم تیر ها ، ضریب پخش سایش</a:t>
            </a:r>
          </a:p>
          <a:p>
            <a:pPr algn="r" rtl="1"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solidFill>
                  <a:srgbClr val="000099"/>
                </a:solidFill>
                <a:cs typeface="B Titr" pitchFamily="2" charset="-78"/>
              </a:rPr>
              <a:t>20 - تنش شکاف</a:t>
            </a:r>
            <a:endParaRPr lang="en-US" sz="2400" smtClean="0">
              <a:solidFill>
                <a:srgbClr val="000099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6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E8FCCF6B-461F-4833-9529-840B96A16CD5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40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713038" y="1392238"/>
            <a:ext cx="5616575" cy="267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قانون هوک برای تنش های محوری (تک محوری)</a:t>
            </a:r>
          </a:p>
          <a:p>
            <a:pPr rtl="1" latinLnBrk="0"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آزمایش کشش:</a:t>
            </a:r>
          </a:p>
          <a:p>
            <a:pPr rtl="1" latinLnBrk="0"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اندازه ها با اندیس </a:t>
            </a:r>
            <a:r>
              <a:rPr kumimoji="0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در حالت بدون بار گذاری</a:t>
            </a:r>
          </a:p>
          <a:p>
            <a:pPr rtl="1" latinLnBrk="0">
              <a:spcBef>
                <a:spcPct val="50000"/>
              </a:spcBef>
            </a:pPr>
            <a:endParaRPr kumimoji="0" lang="fa-I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</a:pPr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اندازه های بدون اندیس : در حالت بارگذاری</a:t>
            </a:r>
            <a:endParaRPr kumimoji="0"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49" name="Picture 5" descr="Zugversu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3640138"/>
            <a:ext cx="35052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/>
          <a:srcRect l="55151" t="20012" r="21254"/>
          <a:stretch>
            <a:fillRect/>
          </a:stretch>
        </p:blipFill>
        <p:spPr bwMode="auto">
          <a:xfrm>
            <a:off x="5988050" y="4211638"/>
            <a:ext cx="12620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4"/>
          <p:cNvSpPr txBox="1">
            <a:spLocks noChangeArrowheads="1"/>
          </p:cNvSpPr>
          <p:nvPr/>
        </p:nvSpPr>
        <p:spPr bwMode="auto">
          <a:xfrm>
            <a:off x="481013" y="1763713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endParaRPr kumimoji="0" lang="en-US">
              <a:latin typeface="Arial" charset="0"/>
              <a:cs typeface="B Zar" pitchFamily="2" charset="-78"/>
            </a:endParaRPr>
          </a:p>
        </p:txBody>
      </p:sp>
      <p:sp>
        <p:nvSpPr>
          <p:cNvPr id="135172" name="Rectangle 6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8ED86B55-51D7-4150-8CB6-DD5CAB4F02A3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41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35173" name="Picture 7"/>
          <p:cNvPicPr>
            <a:picLocks noChangeAspect="1" noChangeArrowheads="1"/>
          </p:cNvPicPr>
          <p:nvPr/>
        </p:nvPicPr>
        <p:blipFill>
          <a:blip r:embed="rId2"/>
          <a:srcRect l="8441" t="13133" r="33286" b="45573"/>
          <a:stretch>
            <a:fillRect/>
          </a:stretch>
        </p:blipFill>
        <p:spPr bwMode="auto">
          <a:xfrm>
            <a:off x="1230313" y="1568450"/>
            <a:ext cx="707231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Text Box 8"/>
          <p:cNvSpPr txBox="1">
            <a:spLocks noChangeArrowheads="1"/>
          </p:cNvSpPr>
          <p:nvPr/>
        </p:nvSpPr>
        <p:spPr bwMode="auto">
          <a:xfrm>
            <a:off x="1873250" y="1139825"/>
            <a:ext cx="6619875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rtl="1" latinLnBrk="0"/>
            <a:r>
              <a:rPr kumimoji="0"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نمونه ميله كششي با مقطع گرد براساس استاندارد </a:t>
            </a:r>
            <a:r>
              <a:rPr kumimoji="0"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DIN50125-B1470</a:t>
            </a:r>
          </a:p>
        </p:txBody>
      </p:sp>
      <p:sp>
        <p:nvSpPr>
          <p:cNvPr id="135175" name="Text Box 8"/>
          <p:cNvSpPr txBox="1">
            <a:spLocks noChangeArrowheads="1"/>
          </p:cNvSpPr>
          <p:nvPr/>
        </p:nvSpPr>
        <p:spPr bwMode="auto">
          <a:xfrm>
            <a:off x="730250" y="4497388"/>
            <a:ext cx="7620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fa-I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0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a-IR" sz="2000" b="1" dirty="0">
                <a:latin typeface="Times New Roman" pitchFamily="18" charset="0"/>
                <a:cs typeface="Times New Roman" pitchFamily="18" charset="0"/>
              </a:rPr>
              <a:t> = قطر پراب                                           </a:t>
            </a:r>
            <a:r>
              <a:rPr kumimoji="0" lang="en-US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0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a-IR" sz="2000" b="1" dirty="0">
                <a:latin typeface="Times New Roman" pitchFamily="18" charset="0"/>
                <a:cs typeface="Times New Roman" pitchFamily="18" charset="0"/>
              </a:rPr>
              <a:t>  = طول اولیه </a:t>
            </a:r>
            <a:r>
              <a:rPr kumimoji="0" lang="en-US" sz="2000" b="1" dirty="0">
                <a:latin typeface="Times New Roman" pitchFamily="18" charset="0"/>
                <a:cs typeface="Times New Roman" pitchFamily="18" charset="0"/>
              </a:rPr>
              <a:t>(L</a:t>
            </a:r>
            <a:r>
              <a:rPr kumimoji="0" lang="en-US" sz="20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000" b="1" dirty="0">
                <a:latin typeface="Times New Roman" pitchFamily="18" charset="0"/>
                <a:cs typeface="Times New Roman" pitchFamily="18" charset="0"/>
              </a:rPr>
              <a:t> = 5 d</a:t>
            </a:r>
            <a:r>
              <a:rPr kumimoji="0" lang="en-US" sz="20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0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kumimoji="0" lang="fa-IR" sz="2000" b="1" dirty="0"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r>
              <a:rPr kumimoji="0" lang="en-US" sz="2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fa-IR" sz="2000" b="1" dirty="0">
                <a:latin typeface="Times New Roman" pitchFamily="18" charset="0"/>
                <a:cs typeface="Times New Roman" pitchFamily="18" charset="0"/>
              </a:rPr>
              <a:t> = قطر دنده                                            </a:t>
            </a:r>
            <a:r>
              <a:rPr kumimoji="0" lang="en-US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000" b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fa-IR" sz="2000" b="1" dirty="0">
                <a:latin typeface="Times New Roman" pitchFamily="18" charset="0"/>
                <a:cs typeface="Times New Roman" pitchFamily="18" charset="0"/>
              </a:rPr>
              <a:t> = طول میله در حال تست </a:t>
            </a:r>
          </a:p>
          <a:p>
            <a:pPr rtl="1" latinLnBrk="0">
              <a:lnSpc>
                <a:spcPct val="150000"/>
              </a:lnSpc>
            </a:pPr>
            <a:r>
              <a:rPr kumimoji="0" lang="fa-IR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en-US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fa-IR" sz="2000" b="1" dirty="0">
                <a:latin typeface="Times New Roman" pitchFamily="18" charset="0"/>
                <a:cs typeface="Times New Roman" pitchFamily="18" charset="0"/>
              </a:rPr>
              <a:t> = طول کامل میله </a:t>
            </a:r>
          </a:p>
          <a:p>
            <a:pPr rtl="1" latinLnBrk="0">
              <a:lnSpc>
                <a:spcPct val="150000"/>
              </a:lnSpc>
            </a:pPr>
            <a:r>
              <a:rPr kumimoji="0" lang="fa-IR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kumimoji="0"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fa-IR" sz="2000" b="1" dirty="0">
                <a:latin typeface="Times New Roman" pitchFamily="18" charset="0"/>
                <a:cs typeface="Times New Roman" pitchFamily="18" charset="0"/>
              </a:rPr>
              <a:t> = ارتفاع کلگی </a:t>
            </a:r>
            <a:endParaRPr kumimoji="0"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4"/>
          <p:cNvSpPr txBox="1">
            <a:spLocks noChangeArrowheads="1"/>
          </p:cNvSpPr>
          <p:nvPr/>
        </p:nvSpPr>
        <p:spPr bwMode="auto">
          <a:xfrm>
            <a:off x="481013" y="1763713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endParaRPr kumimoji="0" lang="en-US">
              <a:latin typeface="Arial" charset="0"/>
              <a:cs typeface="B Zar" pitchFamily="2" charset="-78"/>
            </a:endParaRPr>
          </a:p>
        </p:txBody>
      </p:sp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3408951A-1378-413F-B0FD-1824D564A30A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42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36197" name="Picture 6"/>
          <p:cNvPicPr>
            <a:picLocks noChangeAspect="1" noChangeArrowheads="1"/>
          </p:cNvPicPr>
          <p:nvPr/>
        </p:nvPicPr>
        <p:blipFill>
          <a:blip r:embed="rId2"/>
          <a:srcRect l="5756" r="10387" b="52757"/>
          <a:stretch>
            <a:fillRect/>
          </a:stretch>
        </p:blipFill>
        <p:spPr bwMode="auto">
          <a:xfrm>
            <a:off x="407988" y="2149475"/>
            <a:ext cx="806608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8" name="Text Box 7"/>
          <p:cNvSpPr txBox="1">
            <a:spLocks noChangeArrowheads="1"/>
          </p:cNvSpPr>
          <p:nvPr/>
        </p:nvSpPr>
        <p:spPr bwMode="auto">
          <a:xfrm>
            <a:off x="1025854" y="1525588"/>
            <a:ext cx="7324397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rtl="1" latinLnBrk="0"/>
            <a:r>
              <a:rPr kumimoji="0"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نمونه ميله كششي با مقطع تخت  براساس استاندارد </a:t>
            </a:r>
            <a:r>
              <a:rPr kumimoji="0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DIN50125-E5.50</a:t>
            </a:r>
          </a:p>
        </p:txBody>
      </p:sp>
      <p:sp>
        <p:nvSpPr>
          <p:cNvPr id="136199" name="Text Box 8"/>
          <p:cNvSpPr txBox="1">
            <a:spLocks noChangeArrowheads="1"/>
          </p:cNvSpPr>
          <p:nvPr/>
        </p:nvSpPr>
        <p:spPr bwMode="auto">
          <a:xfrm>
            <a:off x="801688" y="5068888"/>
            <a:ext cx="7620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ضخامت پراب                                           </a:t>
            </a:r>
            <a:r>
              <a:rPr kumimoji="0"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= طول اولیه</a:t>
            </a:r>
          </a:p>
          <a:p>
            <a:pPr rtl="1" latinLnBrk="0">
              <a:lnSpc>
                <a:spcPct val="150000"/>
              </a:lnSpc>
            </a:pPr>
            <a:r>
              <a:rPr kumimoji="0"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پهنای دنده                                            </a:t>
            </a:r>
            <a:r>
              <a:rPr kumimoji="0"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طول هنگام تست </a:t>
            </a:r>
          </a:p>
          <a:p>
            <a:pPr rtl="1" latinLnBrk="0">
              <a:lnSpc>
                <a:spcPct val="150000"/>
              </a:lnSpc>
            </a:pPr>
            <a:r>
              <a:rPr kumimoji="0"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پهنای کلگی                                           </a:t>
            </a:r>
            <a:r>
              <a:rPr kumimoji="0"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= طول کامل </a:t>
            </a:r>
          </a:p>
          <a:p>
            <a:pPr rtl="1" latinLnBrk="0">
              <a:lnSpc>
                <a:spcPct val="150000"/>
              </a:lnSpc>
            </a:pPr>
            <a:r>
              <a:rPr kumimoji="0"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ارتفاع کلگی </a:t>
            </a:r>
            <a:endParaRPr kumimoji="0"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4"/>
          <p:cNvSpPr txBox="1">
            <a:spLocks noChangeArrowheads="1"/>
          </p:cNvSpPr>
          <p:nvPr/>
        </p:nvSpPr>
        <p:spPr bwMode="auto">
          <a:xfrm>
            <a:off x="481013" y="1763713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endParaRPr kumimoji="0" lang="en-US">
              <a:latin typeface="Arial" charset="0"/>
              <a:cs typeface="B Zar" pitchFamily="2" charset="-78"/>
            </a:endParaRPr>
          </a:p>
        </p:txBody>
      </p:sp>
      <p:sp>
        <p:nvSpPr>
          <p:cNvPr id="137220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4381F8E7-4802-4FEB-A839-10B086808C45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43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3722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5575"/>
            <a:ext cx="8404225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481013" y="1763713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endParaRPr kumimoji="0" lang="en-US">
              <a:latin typeface="Arial" charset="0"/>
              <a:cs typeface="B Zar" pitchFamily="2" charset="-78"/>
            </a:endParaRPr>
          </a:p>
        </p:txBody>
      </p:sp>
      <p:sp>
        <p:nvSpPr>
          <p:cNvPr id="138244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4FB748F1-99A7-4F78-A8DD-42B62476A063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44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38245" name="Picture 6"/>
          <p:cNvPicPr>
            <a:picLocks noChangeAspect="1" noChangeArrowheads="1"/>
          </p:cNvPicPr>
          <p:nvPr/>
        </p:nvPicPr>
        <p:blipFill>
          <a:blip r:embed="rId2"/>
          <a:srcRect t="59276"/>
          <a:stretch>
            <a:fillRect/>
          </a:stretch>
        </p:blipFill>
        <p:spPr bwMode="auto">
          <a:xfrm>
            <a:off x="801688" y="5283200"/>
            <a:ext cx="818673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6" name="Text Box 4"/>
          <p:cNvSpPr txBox="1">
            <a:spLocks noChangeArrowheads="1"/>
          </p:cNvSpPr>
          <p:nvPr/>
        </p:nvSpPr>
        <p:spPr bwMode="auto">
          <a:xfrm>
            <a:off x="873125" y="1068388"/>
            <a:ext cx="7688263" cy="20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در میله های گرد : </a:t>
            </a:r>
          </a:p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میله های کوتاه : </a:t>
            </a:r>
          </a:p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میله های بلند : </a:t>
            </a:r>
            <a:endParaRPr kumimoji="0"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7" name="Picture 6"/>
          <p:cNvPicPr>
            <a:picLocks noChangeAspect="1" noChangeArrowheads="1"/>
          </p:cNvPicPr>
          <p:nvPr/>
        </p:nvPicPr>
        <p:blipFill>
          <a:blip r:embed="rId2"/>
          <a:srcRect l="13165" t="16611" r="62401" b="53870"/>
          <a:stretch>
            <a:fillRect/>
          </a:stretch>
        </p:blipFill>
        <p:spPr bwMode="auto">
          <a:xfrm>
            <a:off x="2516188" y="1425575"/>
            <a:ext cx="2000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8" name="Text Box 4"/>
          <p:cNvSpPr txBox="1">
            <a:spLocks noChangeArrowheads="1"/>
          </p:cNvSpPr>
          <p:nvPr/>
        </p:nvSpPr>
        <p:spPr bwMode="auto">
          <a:xfrm>
            <a:off x="1230313" y="4640263"/>
            <a:ext cx="7688262" cy="6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lnSpc>
                <a:spcPct val="150000"/>
              </a:lnSpc>
              <a:spcBef>
                <a:spcPct val="50000"/>
              </a:spcBef>
            </a:pPr>
            <a:r>
              <a:rPr kumimoji="0" lang="fa-IR" sz="2800" dirty="0">
                <a:latin typeface="Times New Roman" pitchFamily="18" charset="0"/>
                <a:cs typeface="Times New Roman" pitchFamily="18" charset="0"/>
              </a:rPr>
              <a:t>در قطعات تست با تقاطع غیر گرد  :</a:t>
            </a:r>
            <a:endParaRPr kumimoji="0"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4"/>
          <p:cNvSpPr txBox="1">
            <a:spLocks noChangeArrowheads="1"/>
          </p:cNvSpPr>
          <p:nvPr/>
        </p:nvSpPr>
        <p:spPr bwMode="auto">
          <a:xfrm>
            <a:off x="481013" y="1763713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endParaRPr kumimoji="0" lang="en-US">
              <a:latin typeface="Arial" charset="0"/>
              <a:cs typeface="B Zar" pitchFamily="2" charset="-78"/>
            </a:endParaRPr>
          </a:p>
        </p:txBody>
      </p:sp>
      <p:sp>
        <p:nvSpPr>
          <p:cNvPr id="139268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D9BB8D3B-94BA-426C-947D-CB1D40358CC9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45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3926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5" y="1139825"/>
            <a:ext cx="71596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7F0DBBC6-B451-4F95-8BD8-2D7D850FAE3B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46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81013" y="1763713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endParaRPr kumimoji="0" lang="en-US">
              <a:latin typeface="Arial" charset="0"/>
              <a:cs typeface="B Zar" pitchFamily="2" charset="-78"/>
            </a:endParaRPr>
          </a:p>
        </p:txBody>
      </p:sp>
      <p:pic>
        <p:nvPicPr>
          <p:cNvPr id="1402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2967038"/>
            <a:ext cx="780573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4"/>
          <p:cNvSpPr txBox="1">
            <a:spLocks noChangeArrowheads="1"/>
          </p:cNvSpPr>
          <p:nvPr/>
        </p:nvSpPr>
        <p:spPr bwMode="auto">
          <a:xfrm>
            <a:off x="481013" y="1763713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endParaRPr kumimoji="0" lang="en-US">
              <a:latin typeface="Arial" charset="0"/>
              <a:cs typeface="B Zar" pitchFamily="2" charset="-78"/>
            </a:endParaRPr>
          </a:p>
        </p:txBody>
      </p:sp>
      <p:sp>
        <p:nvSpPr>
          <p:cNvPr id="141316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A0F8738E-A345-4D8D-BAB5-268BEC22E9B2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47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/>
          <a:srcRect l="27470" t="26045" r="33012" b="36334"/>
          <a:stretch>
            <a:fillRect/>
          </a:stretch>
        </p:blipFill>
        <p:spPr bwMode="auto">
          <a:xfrm>
            <a:off x="762028" y="1425556"/>
            <a:ext cx="8183563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BAE8F345-0EAF-42D9-A397-5955356D19FD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48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777999" y="996928"/>
            <a:ext cx="7453344" cy="649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ازدیاد طول میله کششی:</a:t>
            </a:r>
          </a:p>
          <a:p>
            <a:pPr rtl="1" latinLnBrk="0">
              <a:spcBef>
                <a:spcPct val="50000"/>
              </a:spcBef>
            </a:pPr>
            <a:endParaRPr kumimoji="0" lang="fa-IR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انبساط طولی:</a:t>
            </a:r>
          </a:p>
          <a:p>
            <a:pPr rtl="1" latinLnBrk="0">
              <a:spcBef>
                <a:spcPct val="50000"/>
              </a:spcBef>
            </a:pPr>
            <a:endParaRPr kumimoji="0" lang="fa-IR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انبساط عرضی:</a:t>
            </a:r>
          </a:p>
          <a:p>
            <a:pPr rtl="1" latinLnBrk="0">
              <a:spcBef>
                <a:spcPct val="50000"/>
              </a:spcBef>
            </a:pPr>
            <a:endParaRPr kumimoji="0" lang="fa-IR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ضریب انبساط عرضی یا ضریب جمع شدگی مقطع:</a:t>
            </a:r>
          </a:p>
          <a:p>
            <a:pPr rtl="1" latinLnBrk="0">
              <a:spcBef>
                <a:spcPct val="50000"/>
              </a:spcBef>
            </a:pPr>
            <a:endParaRPr kumimoji="0" lang="fa-IR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spcBef>
                <a:spcPct val="50000"/>
              </a:spcBef>
            </a:pPr>
            <a:endParaRPr kumimoji="0" lang="fa-IR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341" name="Picture 5" descr="Image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0" y="1139804"/>
            <a:ext cx="18732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Image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588" y="2211374"/>
            <a:ext cx="12239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 descr="Image3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6439" y="3533775"/>
            <a:ext cx="12969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 descr="Image3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4075" y="4497390"/>
            <a:ext cx="7921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5" name="Picture 13"/>
          <p:cNvPicPr>
            <a:picLocks noChangeAspect="1" noChangeArrowheads="1"/>
          </p:cNvPicPr>
          <p:nvPr/>
        </p:nvPicPr>
        <p:blipFill>
          <a:blip r:embed="rId6"/>
          <a:srcRect l="42860" t="49559" r="17136" b="32751"/>
          <a:stretch>
            <a:fillRect/>
          </a:stretch>
        </p:blipFill>
        <p:spPr bwMode="auto">
          <a:xfrm>
            <a:off x="2944799" y="6069026"/>
            <a:ext cx="4500594" cy="160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70DBDE3B-F867-4CB3-B854-F74A77F8FBD9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49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17477" y="1692275"/>
            <a:ext cx="947105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قانون هوک برای تنش محوری:	</a:t>
            </a:r>
          </a:p>
          <a:p>
            <a:pPr rtl="1" latinLnBrk="0">
              <a:spcBef>
                <a:spcPct val="50000"/>
              </a:spcBef>
            </a:pP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 </a:t>
            </a:r>
            <a:r>
              <a:rPr kumimoji="0"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  </a:t>
            </a:r>
            <a:r>
              <a:rPr kumimoji="0"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de-DE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kumimoji="0" lang="en-US" sz="32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l-G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kumimoji="0" lang="fa-I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de-DE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 latinLnBrk="0">
              <a:lnSpc>
                <a:spcPct val="200000"/>
              </a:lnSpc>
              <a:spcBef>
                <a:spcPct val="50000"/>
              </a:spcBef>
            </a:pPr>
            <a:r>
              <a:rPr kumimoji="0"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 = tan </a:t>
            </a:r>
            <a:r>
              <a:rPr kumimoji="0" lang="el-G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ضریب تناسب است که به ضریب ارتجاعی </a:t>
            </a:r>
            <a:r>
              <a:rPr kumimoji="0"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معروف است که بستگی به جنس مواد دارد.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5573713" y="4159250"/>
            <a:ext cx="18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>
            <a:spAutoFit/>
          </a:bodyPr>
          <a:lstStyle/>
          <a:p>
            <a:pPr rtl="1" latinLnBrk="0"/>
            <a:endParaRPr kumimoji="0" lang="en-US" sz="1800">
              <a:latin typeface="Arial" charset="0"/>
              <a:cs typeface="B Titr" pitchFamily="2" charset="-78"/>
            </a:endParaRPr>
          </a:p>
        </p:txBody>
      </p:sp>
      <p:sp>
        <p:nvSpPr>
          <p:cNvPr id="99332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2343C4ED-F772-45A7-8DB6-07DFDB9555DE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1128713" y="1476375"/>
            <a:ext cx="63373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fa-IR" sz="2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کاربرد  :</a:t>
            </a:r>
            <a:r>
              <a:rPr kumimoji="0" lang="fa-IR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 latinLnBrk="0">
              <a:lnSpc>
                <a:spcPct val="150000"/>
              </a:lnSpc>
            </a:pPr>
            <a:r>
              <a:rPr kumimoji="0" lang="fa-IR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تعیین ابعاد قطعه (در فاز طراحی)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fa-IR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	- ابعاد نسبت به استحکام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fa-IR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	- ابعاد نسبت به سختی و سفتی قطعه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fa-IR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نشانه تنش و فرم پذیری</a:t>
            </a:r>
            <a:r>
              <a:rPr kumimoji="0" lang="fa-IR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fa-IR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	-  نشانه نسبت به استحکام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fa-IR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	-  نشانه نسبت به سختی و سفتی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fa-IR" sz="2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محاسبه میزان بار قابل تحمل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fa-IR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	 - میزان بارکذاری براساس استحکام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fa-IR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	- میزان بارگذاری بر اساس سختی و سفتی </a:t>
            </a:r>
            <a:endParaRPr kumimoji="0" lang="en-US" sz="2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195A297D-6F60-49BC-8923-5E8FFBA5534F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50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44388" name="Picture 5" descr="p3_2"/>
          <p:cNvPicPr>
            <a:picLocks noChangeAspect="1" noChangeArrowheads="1"/>
          </p:cNvPicPr>
          <p:nvPr/>
        </p:nvPicPr>
        <p:blipFill>
          <a:blip r:embed="rId2"/>
          <a:srcRect l="4909" t="6522" r="13469" b="6409"/>
          <a:stretch>
            <a:fillRect/>
          </a:stretch>
        </p:blipFill>
        <p:spPr bwMode="auto">
          <a:xfrm>
            <a:off x="87279" y="1024121"/>
            <a:ext cx="9482137" cy="625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54C61220-596D-42ED-B59C-C8E1CDCEE252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51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45412" name="Text Box 6"/>
          <p:cNvSpPr txBox="1">
            <a:spLocks noChangeArrowheads="1"/>
          </p:cNvSpPr>
          <p:nvPr/>
        </p:nvSpPr>
        <p:spPr bwMode="auto">
          <a:xfrm>
            <a:off x="444500" y="925513"/>
            <a:ext cx="8786813" cy="62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rtl="1" latinLnBrk="0">
              <a:lnSpc>
                <a:spcPct val="170000"/>
              </a:lnSpc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هدف:</a:t>
            </a:r>
          </a:p>
          <a:p>
            <a:pPr rtl="1" latinLnBrk="0">
              <a:lnSpc>
                <a:spcPct val="170000"/>
              </a:lnSpc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تعیین رفتار مواد تحت بار محوری کششی و بدست آوردن شاخص های مواد که به راحتی برای سایر انواع بار ها  قابل انتقال هستند.</a:t>
            </a:r>
          </a:p>
          <a:p>
            <a:pPr rtl="1" latinLnBrk="0">
              <a:lnSpc>
                <a:spcPct val="170000"/>
              </a:lnSpc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روند آزمایش:</a:t>
            </a:r>
          </a:p>
          <a:p>
            <a:pPr rtl="1" latinLnBrk="0">
              <a:lnSpc>
                <a:spcPct val="170000"/>
              </a:lnSpc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1 - آماده سازی نمونه ( پراب)</a:t>
            </a:r>
          </a:p>
          <a:p>
            <a:pPr rtl="1" latinLnBrk="0">
              <a:lnSpc>
                <a:spcPct val="170000"/>
              </a:lnSpc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بخاطر تاثیر شکل نمونه بر نتایج آزمایشات فرم و ابعاد آن استاندارد می باشد:</a:t>
            </a:r>
          </a:p>
          <a:p>
            <a:pPr rtl="1" latinLnBrk="0">
              <a:lnSpc>
                <a:spcPct val="170000"/>
              </a:lnSpc>
              <a:buFontTx/>
              <a:buChar char="-"/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فرم ( گرد و یا تخت )</a:t>
            </a:r>
          </a:p>
          <a:p>
            <a:pPr rtl="1" latinLnBrk="0">
              <a:lnSpc>
                <a:spcPct val="170000"/>
              </a:lnSpc>
              <a:buFontTx/>
              <a:buChar char="-"/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نسبت طول به قطر آن برای نمونه های کوتاه 5 و برای نمونه های بلند 10 می باشد.</a:t>
            </a:r>
          </a:p>
          <a:p>
            <a:pPr rtl="1" latinLnBrk="0">
              <a:lnSpc>
                <a:spcPct val="170000"/>
              </a:lnSpc>
              <a:buFontTx/>
              <a:buChar char="-"/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کلگی سیلندر ها ( صاف یا رزوه ای )</a:t>
            </a:r>
          </a:p>
          <a:p>
            <a:pPr rtl="1" latinLnBrk="0">
              <a:lnSpc>
                <a:spcPct val="170000"/>
              </a:lnSpc>
              <a:buFontTx/>
              <a:buChar char="-"/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سطح روئین نمونه </a:t>
            </a:r>
            <a:endParaRPr kumimoji="0"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07D01DAE-D71E-4E95-9F4A-DB8E01753B51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52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0" y="1260475"/>
            <a:ext cx="9517095" cy="26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rtl="1" latinLnBrk="0">
              <a:lnSpc>
                <a:spcPct val="170000"/>
              </a:lnSpc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روند آزمایش:</a:t>
            </a:r>
          </a:p>
          <a:p>
            <a:pPr rtl="1" latinLnBrk="0">
              <a:lnSpc>
                <a:spcPct val="170000"/>
              </a:lnSpc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 - روند آزمایش</a:t>
            </a:r>
          </a:p>
          <a:p>
            <a:pPr rtl="1" latinLnBrk="0">
              <a:lnSpc>
                <a:spcPct val="170000"/>
              </a:lnSpc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نمونه را بطور آهسته و بدون برگشت تا مرحله شکست کشیده و روند نیرو و ازدیاد طول ثبت و رسم می گردد.</a:t>
            </a:r>
            <a:endParaRPr kumimoji="0"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4A1E50BC-424F-49EE-AD02-E45A60D99073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53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1831975"/>
            <a:ext cx="77771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35B19393-A2E5-49B2-8AB2-065223CF9211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54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739900"/>
            <a:ext cx="7777163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4F8DC4A3-644E-4ED3-BC38-43C5D2D5868B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55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1500"/>
            <a:ext cx="84740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C7047229-B3EF-4F0C-A454-BB914EC26313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56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graphicFrame>
        <p:nvGraphicFramePr>
          <p:cNvPr id="1388584" name="Group 40"/>
          <p:cNvGraphicFramePr>
            <a:graphicFrameLocks noGrp="1"/>
          </p:cNvGraphicFramePr>
          <p:nvPr>
            <p:ph sz="half" idx="1"/>
          </p:nvPr>
        </p:nvGraphicFramePr>
        <p:xfrm>
          <a:off x="485775" y="1946275"/>
          <a:ext cx="5457825" cy="5454651"/>
        </p:xfrm>
        <a:graphic>
          <a:graphicData uri="http://schemas.openxmlformats.org/drawingml/2006/table">
            <a:tbl>
              <a:tblPr rtl="1"/>
              <a:tblGrid>
                <a:gridCol w="181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ضریب </a:t>
                      </a:r>
                      <a:r>
                        <a:rPr kumimoji="1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 </a:t>
                      </a:r>
                      <a:r>
                        <a:rPr kumimoji="1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G</a:t>
                      </a:r>
                      <a:r>
                        <a:rPr kumimoji="1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 </a:t>
                      </a:r>
                      <a:r>
                        <a:rPr kumimoji="1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10</a:t>
                      </a:r>
                      <a:r>
                        <a:rPr kumimoji="1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4</a:t>
                      </a:r>
                      <a:r>
                        <a:rPr kumimoji="1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 N/mm²</a:t>
                      </a:r>
                      <a:endParaRPr kumimoji="1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301" marR="91301" marT="45649" marB="4564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ضریب ارتجاعی </a:t>
                      </a: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10</a:t>
                      </a:r>
                      <a:r>
                        <a:rPr kumimoji="1" lang="de-DE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5 </a:t>
                      </a: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N/mm²</a:t>
                      </a:r>
                      <a:r>
                        <a:rPr kumimoji="1" lang="fa-I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 </a:t>
                      </a:r>
                      <a:endParaRPr kumimoji="1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Titr" pitchFamily="2" charset="-78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Titr" pitchFamily="2" charset="-78"/>
                        </a:rPr>
                        <a:t>جنس مواد</a:t>
                      </a:r>
                      <a:endParaRPr kumimoji="1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Times New Roman" pitchFamily="18" charset="0"/>
                        <a:cs typeface="B Titr" pitchFamily="2" charset="-78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8,0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2,1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فولاد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938"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3,0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0,75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GG12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113"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4,9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1,2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GG22</a:t>
                      </a:r>
                      <a:endParaRPr kumimoji="1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1,3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Cu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2,6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0,72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Al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1,16</a:t>
                      </a:r>
                      <a:endParaRPr kumimoji="1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5763" marR="0" lvl="0" indent="-385763" algn="ctr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Bronze</a:t>
                      </a:r>
                      <a:endParaRPr kumimoji="1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301" marR="91301" marT="45649" marB="456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945063" y="854075"/>
            <a:ext cx="417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جدول ضرایب مواد مختلف</a:t>
            </a:r>
            <a:endParaRPr kumimoji="0"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CF039781-6C57-4A85-A724-B6A79091366F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57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51556" name="Picture 4" descr="2-4"/>
          <p:cNvPicPr>
            <a:picLocks noChangeAspect="1" noChangeArrowheads="1"/>
          </p:cNvPicPr>
          <p:nvPr/>
        </p:nvPicPr>
        <p:blipFill>
          <a:blip r:embed="rId2"/>
          <a:srcRect r="2516" b="2344"/>
          <a:stretch>
            <a:fillRect/>
          </a:stretch>
        </p:blipFill>
        <p:spPr bwMode="auto">
          <a:xfrm>
            <a:off x="801688" y="1639888"/>
            <a:ext cx="7729537" cy="5708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658938" y="854075"/>
            <a:ext cx="695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نمودارتنش – کرنش یا نمودار </a:t>
            </a:r>
            <a:r>
              <a:rPr kumimoji="0"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قانون هوک </a:t>
            </a:r>
            <a:r>
              <a:rPr kumimoji="0"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l-GR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kumimoji="0"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5ED9E487-17F5-4271-A696-F59D6CB4DE4B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58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838199" y="1143000"/>
            <a:ext cx="8321705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1" tIns="45649" rIns="91301" bIns="45649">
            <a:spAutoFit/>
          </a:bodyPr>
          <a:lstStyle/>
          <a:p>
            <a:pPr rtl="1" latinLnBrk="0">
              <a:lnSpc>
                <a:spcPct val="160000"/>
              </a:lnSpc>
              <a:spcBef>
                <a:spcPct val="50000"/>
              </a:spcBef>
            </a:pPr>
            <a:r>
              <a:rPr kumimoji="0"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علائم:</a:t>
            </a:r>
          </a:p>
          <a:p>
            <a:pPr rtl="1" latinLnBrk="0">
              <a:lnSpc>
                <a:spcPct val="160000"/>
              </a:lnSpc>
              <a:spcBef>
                <a:spcPct val="50000"/>
              </a:spcBef>
            </a:pPr>
            <a:r>
              <a:rPr kumimoji="0"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مرز تناسب، مرز روان شدن</a:t>
            </a:r>
          </a:p>
          <a:p>
            <a:pPr rtl="1" latinLnBrk="0">
              <a:lnSpc>
                <a:spcPct val="160000"/>
              </a:lnSpc>
              <a:spcBef>
                <a:spcPct val="50000"/>
              </a:spcBef>
            </a:pPr>
            <a:r>
              <a:rPr kumimoji="0"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استحکام کششی</a:t>
            </a:r>
          </a:p>
          <a:p>
            <a:pPr rtl="1" latinLnBrk="0">
              <a:lnSpc>
                <a:spcPct val="160000"/>
              </a:lnSpc>
              <a:spcBef>
                <a:spcPct val="50000"/>
              </a:spcBef>
            </a:pPr>
            <a:r>
              <a:rPr kumimoji="0"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خط ممتد: مواد با مرز روان شدن کاملا مشهود</a:t>
            </a:r>
          </a:p>
          <a:p>
            <a:pPr rtl="1" latinLnBrk="0">
              <a:lnSpc>
                <a:spcPct val="160000"/>
              </a:lnSpc>
              <a:spcBef>
                <a:spcPct val="50000"/>
              </a:spcBef>
            </a:pPr>
            <a:r>
              <a:rPr kumimoji="0"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خط نقطه: مواد با مرز روان شدن غیر محسوس</a:t>
            </a:r>
          </a:p>
          <a:p>
            <a:pPr rtl="1" latinLnBrk="0">
              <a:lnSpc>
                <a:spcPct val="160000"/>
              </a:lnSpc>
              <a:spcBef>
                <a:spcPct val="50000"/>
              </a:spcBef>
            </a:pPr>
            <a:r>
              <a:rPr kumimoji="0"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kumimoji="0" lang="fa-I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مرز روان شدن جایگزین یا مرز انبساط 2/0 درصد یعنی انبساط الاستیکی تا 2/0 درصد مجاز است.</a:t>
            </a:r>
            <a:endParaRPr kumimoji="0"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>
            <a:off x="7324725" y="5181600"/>
            <a:ext cx="71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2" name="Line 6"/>
          <p:cNvSpPr>
            <a:spLocks noChangeShapeType="1"/>
          </p:cNvSpPr>
          <p:nvPr/>
        </p:nvSpPr>
        <p:spPr bwMode="auto">
          <a:xfrm>
            <a:off x="7324725" y="6019800"/>
            <a:ext cx="717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0023565E-FC93-4D1A-B4E7-A8C01A6E3FEF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59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2489232" y="1373188"/>
            <a:ext cx="695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49" rIns="91301" bIns="45649">
            <a:spAutoFit/>
          </a:bodyPr>
          <a:lstStyle/>
          <a:p>
            <a:pPr rtl="1" latinLnBrk="0">
              <a:spcBef>
                <a:spcPct val="50000"/>
              </a:spcBef>
            </a:pP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نمودارتنش – کرنش یا نمودار </a:t>
            </a:r>
            <a:r>
              <a:rPr kumimoji="0"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fa-I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قانون هوک </a:t>
            </a:r>
            <a:r>
              <a:rPr kumimoji="0"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l-GR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kumimoji="0"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53605" name="Picture 12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725" y="2303463"/>
            <a:ext cx="5673725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5573713" y="4159250"/>
            <a:ext cx="18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>
            <a:spAutoFit/>
          </a:bodyPr>
          <a:lstStyle/>
          <a:p>
            <a:pPr rtl="1" latinLnBrk="0"/>
            <a:endParaRPr kumimoji="0" lang="en-US" sz="1800">
              <a:latin typeface="Arial" charset="0"/>
              <a:cs typeface="B Titr" pitchFamily="2" charset="-78"/>
            </a:endParaRPr>
          </a:p>
        </p:txBody>
      </p:sp>
      <p:sp>
        <p:nvSpPr>
          <p:cNvPr id="100356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B1679C70-FF70-4BDC-8080-677E1A8987CD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00357" name="Text Box 4"/>
          <p:cNvSpPr txBox="1">
            <a:spLocks noChangeArrowheads="1"/>
          </p:cNvSpPr>
          <p:nvPr/>
        </p:nvSpPr>
        <p:spPr bwMode="auto">
          <a:xfrm>
            <a:off x="409575" y="1331913"/>
            <a:ext cx="7993063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fa-IR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فرضیات :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جسم صلب نبوده بلکه فرم پذیر است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تغییر فرم ها در مقایسه با ابعاد قطعه کار ناچیز هستند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مواد بایستی هموژن و ایزوتروپ باشند </a:t>
            </a:r>
            <a:r>
              <a:rPr kumimoji="0" lang="fa-IR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(خواص یکسان در نقاط و جهات)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خطی بودن تغییر فرم  و میزان بارهای وارده بر جسم (قانون هوک)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هیچ نیروی اولیه ای در داخل سازه ها قبل از بار گذاری وجود ندارد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Char char="v"/>
            </a:pPr>
            <a:endParaRPr kumimoji="0" lang="fa-IR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  <a:buFont typeface="Wingdings" pitchFamily="2" charset="2"/>
              <a:buNone/>
            </a:pPr>
            <a:endParaRPr kumimoji="0" lang="fa-IR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fa-IR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توضیح :</a:t>
            </a:r>
            <a:r>
              <a:rPr kumimoji="0" lang="fa-IR" dirty="0">
                <a:latin typeface="Times New Roman" pitchFamily="18" charset="0"/>
                <a:cs typeface="Times New Roman" pitchFamily="18" charset="0"/>
              </a:rPr>
              <a:t> سیستم های نامعین ایستایی درجه یک را می توان با توافق مباحث مقاومت مصالح حل نمود. </a:t>
            </a:r>
          </a:p>
          <a:p>
            <a:pPr rtl="1" latinLnBrk="0">
              <a:lnSpc>
                <a:spcPct val="150000"/>
              </a:lnSpc>
              <a:buFont typeface="Wingdings" pitchFamily="2" charset="2"/>
              <a:buChar char="v"/>
            </a:pPr>
            <a:endParaRPr kumimoji="0"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2D4DDADA-6BE9-4E55-8B1D-5EDA5DD40E3E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60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54628" name="Picture 4" descr="2-5"/>
          <p:cNvPicPr>
            <a:picLocks noChangeAspect="1" noChangeArrowheads="1"/>
          </p:cNvPicPr>
          <p:nvPr/>
        </p:nvPicPr>
        <p:blipFill>
          <a:blip r:embed="rId2"/>
          <a:srcRect r="1370"/>
          <a:stretch>
            <a:fillRect/>
          </a:stretch>
        </p:blipFill>
        <p:spPr bwMode="auto">
          <a:xfrm>
            <a:off x="696913" y="2132013"/>
            <a:ext cx="7489825" cy="45989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9978FD6E-097B-40CD-A43D-F1A6A1BA47AE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61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2053" name="Picture 4" descr="3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38" y="1692275"/>
            <a:ext cx="3027362" cy="58769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3925888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240338" y="3779838"/>
          <a:ext cx="278447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927100" imgH="431800" progId="Equation.3">
                  <p:embed/>
                </p:oleObj>
              </mc:Choice>
              <mc:Fallback>
                <p:oleObj name="Equation" r:id="rId4" imgW="9271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3779838"/>
                        <a:ext cx="2784475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354513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D5EB3418-1250-4283-AFC9-1355D930795D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62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957762" y="866775"/>
            <a:ext cx="5822576" cy="8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 anchor="ctr">
            <a:spAutoFit/>
          </a:bodyPr>
          <a:lstStyle/>
          <a:p>
            <a:pPr rtl="1" latinLnBrk="0"/>
            <a:r>
              <a:rPr kumimoji="0" lang="fa-IR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جدول(1-2)- ضریب ارتجاعی پواسون و ضریب حرارتی</a:t>
            </a:r>
            <a:endParaRPr kumimoji="0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latinLnBrk="0" hangingPunct="0"/>
            <a:endParaRPr kumimoji="0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2465388" y="1808163"/>
            <a:ext cx="12049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873500" y="1497013"/>
          <a:ext cx="4079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152268" imgH="215713" progId="Equation.3">
                  <p:embed/>
                </p:oleObj>
              </mc:Choice>
              <mc:Fallback>
                <p:oleObj name="Equation" r:id="rId3" imgW="152268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1497013"/>
                        <a:ext cx="40798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151" name="Group 375"/>
          <p:cNvGraphicFramePr>
            <a:graphicFrameLocks noGrp="1"/>
          </p:cNvGraphicFramePr>
          <p:nvPr/>
        </p:nvGraphicFramePr>
        <p:xfrm>
          <a:off x="1087381" y="1497013"/>
          <a:ext cx="8072494" cy="5913445"/>
        </p:xfrm>
        <a:graphic>
          <a:graphicData uri="http://schemas.openxmlformats.org/drawingml/2006/table">
            <a:tbl>
              <a:tblPr rtl="1"/>
              <a:tblGrid>
                <a:gridCol w="201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مواد (فلزات)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E(kN/mm</a:t>
                      </a:r>
                      <a:r>
                        <a:rPr kumimoji="1" lang="en-US" altLang="zh-C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2</a:t>
                      </a: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)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α(10-6 /K)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آلومینیوم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71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34/0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9/23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آلومینیوم آلیاژی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59 تا 78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-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5/18 تا 24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برنز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108 تا 124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35/0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8/16 تا 8/18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سرب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19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44/0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29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آهن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206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28/0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7/11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چدن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64 تا 181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-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9 تا 12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مس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125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34/0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8/16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منیزم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44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-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26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نیکل 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206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41/0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4/14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فولاد آلیاژی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186 تا 216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2/0 تا 4/0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9 تا 19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فولاد ساختمانی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215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28/0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12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تیتان 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108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46/0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5/8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قلع 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128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29/0</a:t>
                      </a:r>
                      <a:endParaRPr kumimoji="1" lang="fa-IR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B Titr" pitchFamily="2" charset="-78"/>
                        </a:rPr>
                        <a:t>30</a:t>
                      </a:r>
                      <a:endParaRPr kumimoji="1" lang="fa-IR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굴림" pitchFamily="50" charset="-127"/>
                        <a:ea typeface="SimSun" pitchFamily="2" charset="-122"/>
                        <a:cs typeface="B Titr" pitchFamily="2" charset="-78"/>
                      </a:endParaRPr>
                    </a:p>
                  </a:txBody>
                  <a:tcPr marL="91418" marR="91418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465388" y="3302000"/>
            <a:ext cx="1204912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E2FBEB0B-4F59-4E96-8E6E-0C010F9CBF26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63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176588" y="1549400"/>
          <a:ext cx="4762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152268" imgH="215713" progId="Equation.3">
                  <p:embed/>
                </p:oleObj>
              </mc:Choice>
              <mc:Fallback>
                <p:oleObj name="Equation" r:id="rId3" imgW="152268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1549400"/>
                        <a:ext cx="47625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939" name="Group 139"/>
          <p:cNvGraphicFramePr>
            <a:graphicFrameLocks noGrp="1"/>
          </p:cNvGraphicFramePr>
          <p:nvPr/>
        </p:nvGraphicFramePr>
        <p:xfrm>
          <a:off x="912813" y="1476375"/>
          <a:ext cx="7056437" cy="5529264"/>
        </p:xfrm>
        <a:graphic>
          <a:graphicData uri="http://schemas.openxmlformats.org/drawingml/2006/table">
            <a:tbl>
              <a:tblPr rtl="1"/>
              <a:tblGrid>
                <a:gridCol w="176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5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مواد (غیرفلزات)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E(</a:t>
                      </a:r>
                      <a:r>
                        <a:rPr kumimoji="1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kN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/mm</a:t>
                      </a:r>
                      <a:r>
                        <a:rPr kumimoji="1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02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α(10-6 /K)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5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بتن 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22 تا 49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15/0 تا 22/0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4/5 تا 2/14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یخ (4- درجه )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8/9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34/0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شیشه 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39 تا 98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1/0 تا 28/0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5/4 تا 5/5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چوب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 تا 14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44/0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a-IR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9/4 تا 1/5</a:t>
                      </a:r>
                    </a:p>
                  </a:txBody>
                  <a:tcPr marL="91418" marR="91418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D5C80741-5FC5-4F16-89EF-A3BD5045BFAE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64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55652" name="Picture 4" descr="2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8" y="1476375"/>
            <a:ext cx="2370137" cy="5318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5653" name="Picture 5" descr="2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425" y="1651000"/>
            <a:ext cx="2209800" cy="5153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122E539A-D226-4601-ADB0-3C548C6F2A3A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65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grpSp>
        <p:nvGrpSpPr>
          <p:cNvPr id="156676" name="Group 4"/>
          <p:cNvGrpSpPr>
            <a:grpSpLocks/>
          </p:cNvGrpSpPr>
          <p:nvPr/>
        </p:nvGrpSpPr>
        <p:grpSpPr bwMode="auto">
          <a:xfrm>
            <a:off x="944563" y="1139825"/>
            <a:ext cx="7488237" cy="6332538"/>
            <a:chOff x="1491" y="1674"/>
            <a:chExt cx="6480" cy="3960"/>
          </a:xfrm>
        </p:grpSpPr>
        <p:grpSp>
          <p:nvGrpSpPr>
            <p:cNvPr id="156677" name="Group 5"/>
            <p:cNvGrpSpPr>
              <a:grpSpLocks/>
            </p:cNvGrpSpPr>
            <p:nvPr/>
          </p:nvGrpSpPr>
          <p:grpSpPr bwMode="auto">
            <a:xfrm>
              <a:off x="1746" y="1954"/>
              <a:ext cx="6120" cy="3654"/>
              <a:chOff x="1854" y="1674"/>
              <a:chExt cx="6120" cy="3654"/>
            </a:xfrm>
          </p:grpSpPr>
          <p:pic>
            <p:nvPicPr>
              <p:cNvPr id="156679" name="Picture 6" descr="2-9"/>
              <p:cNvPicPr>
                <a:picLocks noChangeAspect="1" noChangeArrowheads="1"/>
              </p:cNvPicPr>
              <p:nvPr/>
            </p:nvPicPr>
            <p:blipFill>
              <a:blip r:embed="rId2"/>
              <a:srcRect t="1079" r="2751" b="7549"/>
              <a:stretch>
                <a:fillRect/>
              </a:stretch>
            </p:blipFill>
            <p:spPr bwMode="auto">
              <a:xfrm>
                <a:off x="1854" y="1854"/>
                <a:ext cx="5938" cy="3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6680" name="Rectangle 7"/>
              <p:cNvSpPr>
                <a:spLocks noChangeArrowheads="1"/>
              </p:cNvSpPr>
              <p:nvPr/>
            </p:nvSpPr>
            <p:spPr bwMode="auto">
              <a:xfrm>
                <a:off x="3834" y="1674"/>
                <a:ext cx="41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156678" name="Rectangle 8"/>
            <p:cNvSpPr>
              <a:spLocks noChangeArrowheads="1"/>
            </p:cNvSpPr>
            <p:nvPr/>
          </p:nvSpPr>
          <p:spPr bwMode="auto">
            <a:xfrm>
              <a:off x="1491" y="1674"/>
              <a:ext cx="6480" cy="39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99A3E706-5D26-4406-9246-7C4982F9FAEC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66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57700" name="Picture 4" descr="2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2554288"/>
            <a:ext cx="7986712" cy="44942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0240817C-BDFA-40AB-8DB8-DDEF7168BAC9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67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58724" name="Picture 4" descr="2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3751263"/>
            <a:ext cx="8064500" cy="16144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B6663AD8-22DA-4E4B-A072-3EE9EF913C96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68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536931" y="1827213"/>
            <a:ext cx="7216419" cy="156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 anchor="ctr">
            <a:spAutoFit/>
          </a:bodyPr>
          <a:lstStyle/>
          <a:p>
            <a:pPr rtl="1" latinLnBrk="0"/>
            <a:r>
              <a:rPr kumimoji="0" lang="fa-IR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ضریب اطمینان : </a:t>
            </a:r>
          </a:p>
          <a:p>
            <a:pPr rtl="1" latinLnBrk="0"/>
            <a:endParaRPr kumimoji="0" lang="en-US" altLang="zh-CN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rtl="1" eaLnBrk="0" latinLnBrk="0" hangingPunct="0"/>
            <a:r>
              <a:rPr kumimoji="0" lang="fa-IR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ضریب اطمینان </a:t>
            </a:r>
            <a:r>
              <a:rPr kumimoji="0"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(Factor of safety)</a:t>
            </a:r>
            <a:r>
              <a:rPr kumimoji="0" lang="fa-IR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بصورت زیر تعریف می شود. </a:t>
            </a:r>
            <a:endParaRPr kumimoji="0" lang="en-US" altLang="zh-CN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latinLnBrk="0" hangingPunct="0"/>
            <a:endParaRPr kumimoji="0" lang="en-US" altLang="zh-CN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5126" name="Group 4"/>
          <p:cNvGrpSpPr>
            <a:grpSpLocks/>
          </p:cNvGrpSpPr>
          <p:nvPr/>
        </p:nvGrpSpPr>
        <p:grpSpPr bwMode="auto">
          <a:xfrm>
            <a:off x="1417638" y="3419475"/>
            <a:ext cx="3887787" cy="1585913"/>
            <a:chOff x="1134" y="4194"/>
            <a:chExt cx="3997" cy="780"/>
          </a:xfrm>
        </p:grpSpPr>
        <p:grpSp>
          <p:nvGrpSpPr>
            <p:cNvPr id="5128" name="Group 6"/>
            <p:cNvGrpSpPr>
              <a:grpSpLocks/>
            </p:cNvGrpSpPr>
            <p:nvPr/>
          </p:nvGrpSpPr>
          <p:grpSpPr bwMode="auto">
            <a:xfrm>
              <a:off x="1494" y="4194"/>
              <a:ext cx="3420" cy="780"/>
              <a:chOff x="1674" y="4194"/>
              <a:chExt cx="3420" cy="780"/>
            </a:xfrm>
          </p:grpSpPr>
          <p:sp>
            <p:nvSpPr>
              <p:cNvPr id="5129" name="Text Box 8"/>
              <p:cNvSpPr txBox="1">
                <a:spLocks noChangeArrowheads="1"/>
              </p:cNvSpPr>
              <p:nvPr/>
            </p:nvSpPr>
            <p:spPr bwMode="auto">
              <a:xfrm>
                <a:off x="1674" y="4194"/>
                <a:ext cx="34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18" tIns="45709" rIns="91418" bIns="45709"/>
              <a:lstStyle/>
              <a:p>
                <a:pPr algn="ctr" rtl="1" latinLnBrk="0"/>
                <a:r>
                  <a:rPr kumimoji="0" lang="fa-IR" altLang="zh-CN" sz="2000">
                    <a:latin typeface="Times New Roman" pitchFamily="18" charset="0"/>
                    <a:ea typeface="SimSun" pitchFamily="2" charset="-122"/>
                    <a:cs typeface="B Titr" pitchFamily="2" charset="-78"/>
                  </a:rPr>
                  <a:t>بار شکست یک قطعه</a:t>
                </a:r>
                <a:endParaRPr kumimoji="0" lang="fa-IR" altLang="zh-CN" sz="2000">
                  <a:latin typeface="Arial" charset="0"/>
                  <a:ea typeface="SimSun" pitchFamily="2" charset="-122"/>
                  <a:cs typeface="B Titr" pitchFamily="2" charset="-78"/>
                </a:endParaRPr>
              </a:p>
            </p:txBody>
          </p:sp>
          <p:sp>
            <p:nvSpPr>
              <p:cNvPr id="5130" name="Text Box 7"/>
              <p:cNvSpPr txBox="1">
                <a:spLocks noChangeArrowheads="1"/>
              </p:cNvSpPr>
              <p:nvPr/>
            </p:nvSpPr>
            <p:spPr bwMode="auto">
              <a:xfrm>
                <a:off x="1674" y="4614"/>
                <a:ext cx="34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18" tIns="45709" rIns="91418" bIns="45709"/>
              <a:lstStyle/>
              <a:p>
                <a:pPr algn="ctr" rtl="1" latinLnBrk="0"/>
                <a:r>
                  <a:rPr kumimoji="0" lang="fa-IR" altLang="zh-CN" sz="2000">
                    <a:latin typeface="Times New Roman" pitchFamily="18" charset="0"/>
                    <a:ea typeface="SimSun" pitchFamily="2" charset="-122"/>
                    <a:cs typeface="B Titr" pitchFamily="2" charset="-78"/>
                  </a:rPr>
                  <a:t>بار مجاز یک قطعه</a:t>
                </a:r>
                <a:endParaRPr kumimoji="0" lang="fa-IR" altLang="zh-CN" sz="2000">
                  <a:latin typeface="Arial" charset="0"/>
                  <a:ea typeface="SimSun" pitchFamily="2" charset="-122"/>
                  <a:cs typeface="B Titr" pitchFamily="2" charset="-78"/>
                </a:endParaRPr>
              </a:p>
            </p:txBody>
          </p:sp>
        </p:grpSp>
        <p:graphicFrame>
          <p:nvGraphicFramePr>
            <p:cNvPr id="5122" name="Object 5"/>
            <p:cNvGraphicFramePr>
              <a:graphicFrameLocks noChangeAspect="1"/>
            </p:cNvGraphicFramePr>
            <p:nvPr/>
          </p:nvGraphicFramePr>
          <p:xfrm>
            <a:off x="1134" y="4252"/>
            <a:ext cx="399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3" imgW="2412720" imgH="431640" progId="Equation.3">
                    <p:embed/>
                  </p:oleObj>
                </mc:Choice>
                <mc:Fallback>
                  <p:oleObj name="Equation" r:id="rId3" imgW="2412720" imgH="431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4" y="4252"/>
                          <a:ext cx="3997" cy="6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558800" y="5548313"/>
            <a:ext cx="76993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kumimoji="0" lang="fa-IR" altLang="zh-CN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در قطعات تحت کشش این ضریب می تواند در تقسیم تنش شکست (حد) به تنش مجاز بدست آید. </a:t>
            </a:r>
            <a:endParaRPr kumimoji="0" lang="en-US" altLang="zh-CN" sz="20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zh-CN" sz="20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E638EAA5-95DC-4613-8BAD-DF556B37BA41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69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41375" y="1476375"/>
            <a:ext cx="7345363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pPr algn="justLow" rtl="1" latinLnBrk="0">
              <a:lnSpc>
                <a:spcPct val="170000"/>
              </a:lnSpc>
            </a:pPr>
            <a:r>
              <a:rPr kumimoji="0" lang="fa-IR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پخش تنش موجود در مقطع غیر عمود بر محور جسم </a:t>
            </a:r>
            <a:endParaRPr kumimoji="0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justLow" rtl="1" eaLnBrk="0" latinLnBrk="0" hangingPunct="0">
              <a:lnSpc>
                <a:spcPct val="170000"/>
              </a:lnSpc>
            </a:pPr>
            <a:r>
              <a:rPr kumimoji="0" lang="fa-IR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در این بخش ، پخش تنش های موجود در یک مقطع غیر عمود بر محور میله که تحت تاثیر بار کششی و یا فشاری است ، بررسی می گردد0 برای این منظور در مقطع </a:t>
            </a:r>
            <a:r>
              <a:rPr kumimoji="0"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B-B</a:t>
            </a:r>
            <a:r>
              <a:rPr kumimoji="0" lang="fa-IR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میله با زاویه </a:t>
            </a:r>
            <a:endParaRPr kumimoji="0" lang="fa-IR" altLang="zh-CN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706587" y="3640134"/>
          <a:ext cx="38122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152334" imgH="139639" progId="Equation.3">
                  <p:embed/>
                </p:oleObj>
              </mc:Choice>
              <mc:Fallback>
                <p:oleObj name="Equation" r:id="rId3" imgW="152334" imgH="13963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587" y="3640134"/>
                        <a:ext cx="381220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984375" y="4211638"/>
            <a:ext cx="6189470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 anchor="ctr">
            <a:spAutoFit/>
          </a:bodyPr>
          <a:lstStyle/>
          <a:p>
            <a:pPr algn="justLow" rtl="1" latinLnBrk="0"/>
            <a:r>
              <a:rPr kumimoji="0" lang="fa-IR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نسبت به سطح مقطع عمودی آن برش فرضی زده می شود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5573713" y="4159250"/>
            <a:ext cx="18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>
            <a:spAutoFit/>
          </a:bodyPr>
          <a:lstStyle/>
          <a:p>
            <a:pPr rtl="1" latinLnBrk="0"/>
            <a:endParaRPr kumimoji="0" lang="en-US" sz="1800">
              <a:latin typeface="Arial" charset="0"/>
              <a:cs typeface="B Titr" pitchFamily="2" charset="-78"/>
            </a:endParaRPr>
          </a:p>
        </p:txBody>
      </p:sp>
      <p:sp>
        <p:nvSpPr>
          <p:cNvPr id="101380" name="Rectangle 7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77022B61-AE3E-4204-B1E8-14188353CEF1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7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744538" y="1836738"/>
            <a:ext cx="7369175" cy="433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rtl="1" latinLnBrk="0">
              <a:lnSpc>
                <a:spcPct val="200000"/>
              </a:lnSpc>
            </a:pPr>
            <a:r>
              <a:rPr kumimoji="0" lang="fa-IR" sz="3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مدلهای پایه : </a:t>
            </a:r>
          </a:p>
          <a:p>
            <a:pPr algn="just" rtl="1" latinLnBrk="0">
              <a:lnSpc>
                <a:spcPct val="200000"/>
              </a:lnSpc>
            </a:pPr>
            <a:r>
              <a:rPr kumimoji="0" lang="fa-I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مدلهای پایه ،  مدلهایی با ساختار هندسی ساده هستند. برای این نوع مدلها میتوان شرایطی را بطور تقریبی در نظر گرفت.   </a:t>
            </a:r>
          </a:p>
          <a:p>
            <a:pPr algn="just" rtl="1" latinLnBrk="0">
              <a:lnSpc>
                <a:spcPct val="200000"/>
              </a:lnSpc>
            </a:pPr>
            <a:r>
              <a:rPr kumimoji="0" lang="fa-I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این نوع مدلها میتوانند بصورت سطحی و یا خطی باشند. </a:t>
            </a:r>
          </a:p>
          <a:p>
            <a:pPr rtl="1" latinLnBrk="0">
              <a:lnSpc>
                <a:spcPct val="200000"/>
              </a:lnSpc>
            </a:pPr>
            <a:endParaRPr kumimoji="0" lang="fa-IR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CF8593B5-C582-4350-84E2-2CF8AC4991B9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70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59748" name="Picture 4" descr="3-5"/>
          <p:cNvPicPr>
            <a:picLocks noChangeAspect="1" noChangeArrowheads="1"/>
          </p:cNvPicPr>
          <p:nvPr/>
        </p:nvPicPr>
        <p:blipFill>
          <a:blip r:embed="rId2"/>
          <a:srcRect r="4123"/>
          <a:stretch>
            <a:fillRect/>
          </a:stretch>
        </p:blipFill>
        <p:spPr bwMode="auto">
          <a:xfrm>
            <a:off x="1016000" y="1211263"/>
            <a:ext cx="7345363" cy="62674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4021138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2BCA82D3-E677-4E5B-B79D-777B1029025B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71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57213" y="1476375"/>
          <a:ext cx="67087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3" imgW="2323800" imgH="241200" progId="Equation.3">
                  <p:embed/>
                </p:oleObj>
              </mc:Choice>
              <mc:Fallback>
                <p:oleObj name="Equation" r:id="rId3" imgW="2323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476375"/>
                        <a:ext cx="6708775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0" y="4259263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925888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576263" y="2484438"/>
          <a:ext cx="1633537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5" imgW="710891" imgH="431613" progId="Equation.3">
                  <p:embed/>
                </p:oleObj>
              </mc:Choice>
              <mc:Fallback>
                <p:oleObj name="Equation" r:id="rId5" imgW="710891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484438"/>
                        <a:ext cx="1633537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4354513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916363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172" name="Object 10"/>
          <p:cNvGraphicFramePr>
            <a:graphicFrameLocks noChangeAspect="1"/>
          </p:cNvGraphicFramePr>
          <p:nvPr/>
        </p:nvGraphicFramePr>
        <p:xfrm>
          <a:off x="431800" y="3779838"/>
          <a:ext cx="32178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7" imgW="1320227" imgH="444307" progId="Equation.3">
                  <p:embed/>
                </p:oleObj>
              </mc:Choice>
              <mc:Fallback>
                <p:oleObj name="Equation" r:id="rId7" imgW="1320227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779838"/>
                        <a:ext cx="3217863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4364038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0" y="4025900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368300" y="5021263"/>
          <a:ext cx="524668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9" imgW="1180800" imgH="253800" progId="Equation.3">
                  <p:embed/>
                </p:oleObj>
              </mc:Choice>
              <mc:Fallback>
                <p:oleObj name="Equation" r:id="rId9" imgW="118080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5021263"/>
                        <a:ext cx="524668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0" y="4254500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4025900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174" name="Object 16"/>
          <p:cNvGraphicFramePr>
            <a:graphicFrameLocks noChangeAspect="1"/>
          </p:cNvGraphicFramePr>
          <p:nvPr/>
        </p:nvGraphicFramePr>
        <p:xfrm>
          <a:off x="622300" y="6503988"/>
          <a:ext cx="72850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1" imgW="2260440" imgH="228600" progId="Equation.3">
                  <p:embed/>
                </p:oleObj>
              </mc:Choice>
              <mc:Fallback>
                <p:oleObj name="Equation" r:id="rId11" imgW="226044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6503988"/>
                        <a:ext cx="7285038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4254500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925888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4354513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3925888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0" y="4354513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0" y="3944938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CE460279-4F47-49A5-8147-D6268D362740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72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grpSp>
        <p:nvGrpSpPr>
          <p:cNvPr id="8204" name="Group 11"/>
          <p:cNvGrpSpPr>
            <a:grpSpLocks/>
          </p:cNvGrpSpPr>
          <p:nvPr/>
        </p:nvGrpSpPr>
        <p:grpSpPr bwMode="auto">
          <a:xfrm>
            <a:off x="576263" y="1763713"/>
            <a:ext cx="8154987" cy="3733800"/>
            <a:chOff x="576263" y="1763713"/>
            <a:chExt cx="7466012" cy="3168650"/>
          </a:xfrm>
        </p:grpSpPr>
        <p:graphicFrame>
          <p:nvGraphicFramePr>
            <p:cNvPr id="8194" name="Object 4"/>
            <p:cNvGraphicFramePr>
              <a:graphicFrameLocks noChangeAspect="1"/>
            </p:cNvGraphicFramePr>
            <p:nvPr/>
          </p:nvGraphicFramePr>
          <p:xfrm>
            <a:off x="576263" y="1763713"/>
            <a:ext cx="7466012" cy="90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Equation" r:id="rId3" imgW="3556000" imgH="431800" progId="Equation.3">
                    <p:embed/>
                  </p:oleObj>
                </mc:Choice>
                <mc:Fallback>
                  <p:oleObj name="Equation" r:id="rId3" imgW="3556000" imgH="431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3" y="1763713"/>
                          <a:ext cx="7466012" cy="900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"/>
            <p:cNvGraphicFramePr>
              <a:graphicFrameLocks noChangeAspect="1"/>
            </p:cNvGraphicFramePr>
            <p:nvPr/>
          </p:nvGraphicFramePr>
          <p:xfrm>
            <a:off x="792163" y="2844800"/>
            <a:ext cx="3794125" cy="969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Equation" r:id="rId5" imgW="1676400" imgH="431800" progId="Equation.3">
                    <p:embed/>
                  </p:oleObj>
                </mc:Choice>
                <mc:Fallback>
                  <p:oleObj name="Equation" r:id="rId5" imgW="1676400" imgH="4318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163" y="2844800"/>
                          <a:ext cx="3794125" cy="969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6" name="Object 10"/>
            <p:cNvGraphicFramePr>
              <a:graphicFrameLocks noChangeAspect="1"/>
            </p:cNvGraphicFramePr>
            <p:nvPr/>
          </p:nvGraphicFramePr>
          <p:xfrm>
            <a:off x="935038" y="3971925"/>
            <a:ext cx="2930525" cy="960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Equation" r:id="rId7" imgW="1193800" imgH="393700" progId="Equation.3">
                    <p:embed/>
                  </p:oleObj>
                </mc:Choice>
                <mc:Fallback>
                  <p:oleObj name="Equation" r:id="rId7" imgW="1193800" imgH="3937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038" y="3971925"/>
                          <a:ext cx="2930525" cy="960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4335463"/>
            <a:ext cx="9747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1D7C76F7-2977-46C0-BC9E-D2864D626160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73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60772" name="Picture 4" descr="3-6"/>
          <p:cNvPicPr>
            <a:picLocks noChangeAspect="1" noChangeArrowheads="1"/>
          </p:cNvPicPr>
          <p:nvPr/>
        </p:nvPicPr>
        <p:blipFill>
          <a:blip r:embed="rId2"/>
          <a:srcRect r="3409" b="5145"/>
          <a:stretch>
            <a:fillRect/>
          </a:stretch>
        </p:blipFill>
        <p:spPr bwMode="auto">
          <a:xfrm>
            <a:off x="587375" y="2211388"/>
            <a:ext cx="7848600" cy="47894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/>
          <p:cNvPicPr>
            <a:picLocks noChangeAspect="1" noChangeArrowheads="1"/>
          </p:cNvPicPr>
          <p:nvPr/>
        </p:nvPicPr>
        <p:blipFill>
          <a:blip r:embed="rId2"/>
          <a:srcRect l="78119" t="85612" b="-1799"/>
          <a:stretch>
            <a:fillRect/>
          </a:stretch>
        </p:blipFill>
        <p:spPr bwMode="auto">
          <a:xfrm>
            <a:off x="336550" y="6370638"/>
            <a:ext cx="2592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CC68278E-3022-44A2-BC46-59D18B21AFCC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74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6878034" y="1504950"/>
            <a:ext cx="1183292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rtl="1" latinLnBrk="0"/>
            <a:r>
              <a:rPr kumimoji="0"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قانون هوک </a:t>
            </a:r>
            <a:endParaRPr kumimoji="0"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7448550" y="2036763"/>
            <a:ext cx="7572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rtl="1" latinLnBrk="0"/>
            <a:r>
              <a:rPr kumimoji="0"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برش </a:t>
            </a:r>
            <a:endParaRPr kumimoji="0"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2"/>
          <a:srcRect l="21902" t="11214" b="32399"/>
          <a:stretch>
            <a:fillRect/>
          </a:stretch>
        </p:blipFill>
        <p:spPr bwMode="auto">
          <a:xfrm>
            <a:off x="120650" y="2052638"/>
            <a:ext cx="6840538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2921000" y="5988050"/>
            <a:ext cx="533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rtl="1" latinLnBrk="0"/>
            <a:r>
              <a:rPr kumimoji="0" lang="fa-IR" b="1" dirty="0">
                <a:solidFill>
                  <a:srgbClr val="000099"/>
                </a:solidFill>
                <a:latin typeface="Arial" charset="0"/>
              </a:rPr>
              <a:t>رابطه میان ضریب ارتجاعی </a:t>
            </a:r>
            <a:r>
              <a:rPr kumimoji="0" lang="en-US" b="1" dirty="0">
                <a:solidFill>
                  <a:srgbClr val="000099"/>
                </a:solidFill>
                <a:latin typeface="Arial" charset="0"/>
              </a:rPr>
              <a:t>E</a:t>
            </a:r>
            <a:r>
              <a:rPr kumimoji="0" lang="fa-IR" b="1" dirty="0">
                <a:solidFill>
                  <a:srgbClr val="000099"/>
                </a:solidFill>
                <a:latin typeface="Arial" charset="0"/>
              </a:rPr>
              <a:t> و ضریب سایشی </a:t>
            </a:r>
            <a:r>
              <a:rPr kumimoji="0" lang="en-US" b="1" dirty="0">
                <a:solidFill>
                  <a:srgbClr val="000099"/>
                </a:solidFill>
                <a:latin typeface="Arial" charset="0"/>
              </a:rPr>
              <a:t>G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5"/>
          <p:cNvSpPr>
            <a:spLocks noChangeArrowheads="1"/>
          </p:cNvSpPr>
          <p:nvPr/>
        </p:nvSpPr>
        <p:spPr bwMode="auto">
          <a:xfrm>
            <a:off x="2174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AB00C67E-F76B-4799-A53F-E63C7DF58855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75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162820" name="Picture 3"/>
          <p:cNvPicPr>
            <a:picLocks noChangeAspect="1" noChangeArrowheads="1"/>
          </p:cNvPicPr>
          <p:nvPr/>
        </p:nvPicPr>
        <p:blipFill>
          <a:blip r:embed="rId2"/>
          <a:srcRect t="21619"/>
          <a:stretch>
            <a:fillRect/>
          </a:stretch>
        </p:blipFill>
        <p:spPr bwMode="auto">
          <a:xfrm>
            <a:off x="420688" y="3132138"/>
            <a:ext cx="7548562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Text Box 4"/>
          <p:cNvSpPr txBox="1">
            <a:spLocks noChangeArrowheads="1"/>
          </p:cNvSpPr>
          <p:nvPr/>
        </p:nvSpPr>
        <p:spPr bwMode="auto">
          <a:xfrm>
            <a:off x="3455988" y="1462088"/>
            <a:ext cx="460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rtl="1" latinLnBrk="0"/>
            <a:r>
              <a:rPr kumimoji="0"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میله صاف بارگذاری شده در راستای محور</a:t>
            </a:r>
            <a:endParaRPr kumimoji="0"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822" name="Text Box 5"/>
          <p:cNvSpPr txBox="1">
            <a:spLocks noChangeArrowheads="1"/>
          </p:cNvSpPr>
          <p:nvPr/>
        </p:nvSpPr>
        <p:spPr bwMode="auto">
          <a:xfrm>
            <a:off x="5603646" y="2254250"/>
            <a:ext cx="2457680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rtl="1" latinLnBrk="0"/>
            <a:r>
              <a:rPr kumimoji="0"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– تنش و تغییر طول </a:t>
            </a:r>
            <a:endParaRPr kumimoji="0"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6"/>
          <p:cNvSpPr>
            <a:spLocks noChangeArrowheads="1"/>
          </p:cNvSpPr>
          <p:nvPr/>
        </p:nvSpPr>
        <p:spPr bwMode="auto">
          <a:xfrm>
            <a:off x="214313" y="7769225"/>
            <a:ext cx="11922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>
                <a:solidFill>
                  <a:srgbClr val="000082"/>
                </a:solidFill>
                <a:latin typeface="Calibri" pitchFamily="34" charset="0"/>
                <a:cs typeface="B Titr" pitchFamily="2" charset="-78"/>
              </a:rPr>
              <a:t>صفحه   </a:t>
            </a:r>
            <a:fld id="{354481E6-6F9D-4D56-A147-24AC222193C2}" type="slidenum">
              <a:rPr lang="fa-IR" sz="1600">
                <a:solidFill>
                  <a:srgbClr val="000082"/>
                </a:solidFill>
                <a:latin typeface="Calibri" pitchFamily="34" charset="0"/>
                <a:cs typeface="B Titr" pitchFamily="2" charset="-78"/>
              </a:rPr>
              <a:pPr algn="ctr"/>
              <a:t>76</a:t>
            </a:fld>
            <a:endParaRPr lang="en-US" sz="1600">
              <a:solidFill>
                <a:srgbClr val="00008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12324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9136063" cy="34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مثال :</a:t>
            </a:r>
            <a:r>
              <a:rPr lang="en-US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fa-IR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1">
              <a:lnSpc>
                <a:spcPct val="150000"/>
              </a:lnSpc>
            </a:pP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مطلوبست محاسبه حداقل قطر شفت یک گیره کششی پشت خودرو که بایستی </a:t>
            </a:r>
            <a:r>
              <a:rPr lang="fa-IR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نیروی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a-IR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40 =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baseline="-25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bmax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را تحمل کند. تنش خمشی مجاز برای جنس متریال این شفت 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a-IR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N/mm2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240 = </a:t>
            </a:r>
            <a:r>
              <a:rPr lang="fa-IR" b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مجاز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می باشد.  برای محاسبه فرض شود که نیرو در فک </a:t>
            </a:r>
            <a:r>
              <a:rPr lang="fa-IR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کوپلونگ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a-IR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در نقاط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و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اثر کرده و نیروی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baseline="-25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bmax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نیز در وسط طول شفت 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80 =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اثر      کند. 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2325" name="Picture 4"/>
          <p:cNvPicPr>
            <a:picLocks noChangeAspect="1" noChangeArrowheads="1"/>
          </p:cNvPicPr>
          <p:nvPr/>
        </p:nvPicPr>
        <p:blipFill>
          <a:blip r:embed="rId2"/>
          <a:srcRect l="1614" t="39679" r="34140"/>
          <a:stretch>
            <a:fillRect/>
          </a:stretch>
        </p:blipFill>
        <p:spPr bwMode="auto">
          <a:xfrm>
            <a:off x="1087438" y="4211638"/>
            <a:ext cx="33718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6"/>
          <p:cNvSpPr>
            <a:spLocks noChangeArrowheads="1"/>
          </p:cNvSpPr>
          <p:nvPr/>
        </p:nvSpPr>
        <p:spPr bwMode="auto">
          <a:xfrm>
            <a:off x="214313" y="7769225"/>
            <a:ext cx="11922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>
                <a:solidFill>
                  <a:srgbClr val="000082"/>
                </a:solidFill>
                <a:latin typeface="Calibri" pitchFamily="34" charset="0"/>
                <a:cs typeface="B Titr" pitchFamily="2" charset="-78"/>
              </a:rPr>
              <a:t>صفحه   </a:t>
            </a:r>
            <a:fld id="{1C872BF8-086D-46D3-8862-A987B17634A4}" type="slidenum">
              <a:rPr lang="fa-IR" sz="1600">
                <a:solidFill>
                  <a:srgbClr val="000082"/>
                </a:solidFill>
                <a:latin typeface="Calibri" pitchFamily="34" charset="0"/>
                <a:cs typeface="B Titr" pitchFamily="2" charset="-78"/>
              </a:rPr>
              <a:pPr algn="ctr"/>
              <a:t>77</a:t>
            </a:fld>
            <a:endParaRPr lang="en-US" sz="1600">
              <a:solidFill>
                <a:srgbClr val="00008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16420" name="Text Box 3"/>
          <p:cNvSpPr txBox="1">
            <a:spLocks noChangeArrowheads="1"/>
          </p:cNvSpPr>
          <p:nvPr/>
        </p:nvSpPr>
        <p:spPr bwMode="auto">
          <a:xfrm>
            <a:off x="444500" y="996950"/>
            <a:ext cx="8905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marL="342900" indent="-342900" rtl="1">
              <a:lnSpc>
                <a:spcPct val="150000"/>
              </a:lnSpc>
            </a:pPr>
            <a:r>
              <a:rPr lang="fa-IR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مثال:</a:t>
            </a:r>
            <a:r>
              <a:rPr lang="en-US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fa-IR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rtl="1">
              <a:lnSpc>
                <a:spcPct val="150000"/>
              </a:lnSpc>
            </a:pP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شفت چرخ کابل بازکن از جنس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(CK60) C60E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می باشد. </a:t>
            </a:r>
          </a:p>
          <a:p>
            <a:pPr marL="342900" indent="-342900" rtl="1">
              <a:lnSpc>
                <a:spcPct val="150000"/>
              </a:lnSpc>
            </a:pP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با فرض داده زیر : </a:t>
            </a:r>
          </a:p>
          <a:p>
            <a:pPr marL="342900" indent="-342900" rtl="1">
              <a:lnSpc>
                <a:spcPct val="150000"/>
              </a:lnSpc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,  a = 800 mm , d = 500 mm, b = 600 mm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a-IR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rtl="1">
              <a:lnSpc>
                <a:spcPct val="150000"/>
              </a:lnSpc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مطلوبست :</a:t>
            </a:r>
          </a:p>
          <a:p>
            <a:pPr marL="342900" indent="-342900" rtl="1">
              <a:lnSpc>
                <a:spcPct val="150000"/>
              </a:lnSpc>
            </a:pP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محاسبه حداکثر ممان خمشی وارده بر شفت ؟ </a:t>
            </a:r>
          </a:p>
          <a:p>
            <a:pPr marL="342900" indent="-342900" rtl="1">
              <a:lnSpc>
                <a:spcPct val="150000"/>
              </a:lnSpc>
            </a:pP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محاسبه قطر شفت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در صورتیکه ضریب ایمنی در برابر خمش 4 بوده و ممان  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خمشی آن نیز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fa-IR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500 باشد ؟ 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6421" name="Picture 4"/>
          <p:cNvPicPr>
            <a:picLocks noChangeAspect="1" noChangeArrowheads="1"/>
          </p:cNvPicPr>
          <p:nvPr/>
        </p:nvPicPr>
        <p:blipFill>
          <a:blip r:embed="rId2"/>
          <a:srcRect l="36261" t="10078" r="-902" b="37010"/>
          <a:stretch>
            <a:fillRect/>
          </a:stretch>
        </p:blipFill>
        <p:spPr bwMode="auto">
          <a:xfrm>
            <a:off x="373063" y="5283200"/>
            <a:ext cx="4611687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5573713" y="4159250"/>
            <a:ext cx="18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>
            <a:spAutoFit/>
          </a:bodyPr>
          <a:lstStyle/>
          <a:p>
            <a:pPr rtl="1" latinLnBrk="0"/>
            <a:endParaRPr kumimoji="0" lang="en-US" sz="1800">
              <a:latin typeface="Arial" charset="0"/>
              <a:cs typeface="B Titr" pitchFamily="2" charset="-78"/>
            </a:endParaRPr>
          </a:p>
        </p:txBody>
      </p:sp>
      <p:sp>
        <p:nvSpPr>
          <p:cNvPr id="102404" name="Rectangle 10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8331DBB3-942F-4AAD-A996-BAA0268593B9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8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0" y="1425556"/>
            <a:ext cx="8945591" cy="507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7" tIns="45698" rIns="91397" bIns="45698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fa-IR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مدل قطعات سطحی که از جمله مدلهای دو بعدی با ضخامت کم می باشند،  عبارتند از :</a:t>
            </a:r>
          </a:p>
          <a:p>
            <a:pPr rtl="1" latinLnBrk="0">
              <a:lnSpc>
                <a:spcPct val="150000"/>
              </a:lnSpc>
            </a:pPr>
            <a:endParaRPr kumimoji="0" lang="fa-IR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r>
              <a:rPr kumimoji="0" lang="fa-IR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پوسته</a:t>
            </a:r>
            <a:r>
              <a:rPr kumimoji="0" lang="fa-IR" dirty="0">
                <a:latin typeface="Times New Roman" pitchFamily="18" charset="0"/>
                <a:cs typeface="Times New Roman" pitchFamily="18" charset="0"/>
              </a:rPr>
              <a:t>               		    </a:t>
            </a:r>
            <a:r>
              <a:rPr kumimoji="0" lang="fa-I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ورق </a:t>
            </a:r>
            <a:r>
              <a:rPr kumimoji="0" lang="fa-IR" dirty="0">
                <a:latin typeface="Times New Roman" pitchFamily="18" charset="0"/>
                <a:cs typeface="Times New Roman" pitchFamily="18" charset="0"/>
              </a:rPr>
              <a:t>              		  </a:t>
            </a:r>
            <a:r>
              <a:rPr kumimoji="0" lang="fa-IR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صفحه</a:t>
            </a:r>
            <a:r>
              <a:rPr kumimoji="0" lang="fa-I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 latinLnBrk="0">
              <a:lnSpc>
                <a:spcPct val="150000"/>
              </a:lnSpc>
            </a:pPr>
            <a:r>
              <a:rPr kumimoji="0" lang="fa-IR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rtl="1" latinLnBrk="0">
              <a:lnSpc>
                <a:spcPct val="150000"/>
              </a:lnSpc>
            </a:pPr>
            <a:endParaRPr kumimoji="0" lang="fa-IR" dirty="0"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endParaRPr kumimoji="0" lang="fa-IR" dirty="0"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endParaRPr kumimoji="0" lang="fa-IR" dirty="0"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r>
              <a:rPr kumimoji="0" lang="fa-IR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تئوری پوسته ای</a:t>
            </a:r>
            <a:r>
              <a:rPr kumimoji="0" lang="fa-IR" dirty="0">
                <a:latin typeface="Times New Roman" pitchFamily="18" charset="0"/>
                <a:cs typeface="Times New Roman" pitchFamily="18" charset="0"/>
              </a:rPr>
              <a:t>  		  </a:t>
            </a:r>
            <a:r>
              <a:rPr kumimoji="0" lang="fa-I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تئوری ورق</a:t>
            </a:r>
            <a:r>
              <a:rPr kumimoji="0" lang="fa-IR" dirty="0">
                <a:latin typeface="Times New Roman" pitchFamily="18" charset="0"/>
                <a:cs typeface="Times New Roman" pitchFamily="18" charset="0"/>
              </a:rPr>
              <a:t>      		   </a:t>
            </a:r>
            <a:r>
              <a:rPr kumimoji="0" lang="fa-IR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تئوری صفحه ای</a:t>
            </a:r>
            <a:r>
              <a:rPr kumimoji="0" lang="fa-I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 latinLnBrk="0">
              <a:lnSpc>
                <a:spcPct val="150000"/>
              </a:lnSpc>
            </a:pPr>
            <a:endParaRPr kumimoji="0"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6" name="Picture 7"/>
          <p:cNvPicPr>
            <a:picLocks noChangeAspect="1" noChangeArrowheads="1"/>
          </p:cNvPicPr>
          <p:nvPr/>
        </p:nvPicPr>
        <p:blipFill>
          <a:blip r:embed="rId2"/>
          <a:srcRect l="10501" t="54944" r="78683" b="33524"/>
          <a:stretch>
            <a:fillRect/>
          </a:stretch>
        </p:blipFill>
        <p:spPr bwMode="auto">
          <a:xfrm>
            <a:off x="1428750" y="4068763"/>
            <a:ext cx="14287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8"/>
          <p:cNvPicPr>
            <a:picLocks noChangeAspect="1" noChangeArrowheads="1"/>
          </p:cNvPicPr>
          <p:nvPr/>
        </p:nvPicPr>
        <p:blipFill>
          <a:blip r:embed="rId2"/>
          <a:srcRect l="21208" t="54500" r="67998" b="33908"/>
          <a:stretch>
            <a:fillRect/>
          </a:stretch>
        </p:blipFill>
        <p:spPr bwMode="auto">
          <a:xfrm>
            <a:off x="4152900" y="4073525"/>
            <a:ext cx="1512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9"/>
          <p:cNvPicPr>
            <a:picLocks noChangeAspect="1" noChangeArrowheads="1"/>
          </p:cNvPicPr>
          <p:nvPr/>
        </p:nvPicPr>
        <p:blipFill>
          <a:blip r:embed="rId2"/>
          <a:srcRect l="32748" t="54367" r="54926" b="34195"/>
          <a:stretch>
            <a:fillRect/>
          </a:stretch>
        </p:blipFill>
        <p:spPr bwMode="auto">
          <a:xfrm>
            <a:off x="6629400" y="4178300"/>
            <a:ext cx="1574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9"/>
          <p:cNvSpPr>
            <a:spLocks noChangeArrowheads="1"/>
          </p:cNvSpPr>
          <p:nvPr/>
        </p:nvSpPr>
        <p:spPr bwMode="auto">
          <a:xfrm>
            <a:off x="230188" y="7769225"/>
            <a:ext cx="1189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t>صفحه </a:t>
            </a:r>
            <a:fld id="{2BCB6247-542D-4745-B01B-7E3BF39A1A09}" type="slidenum">
              <a:rPr lang="fa-IR" sz="1600">
                <a:solidFill>
                  <a:schemeClr val="accent2"/>
                </a:solidFill>
                <a:latin typeface="Calibri" pitchFamily="34" charset="0"/>
                <a:cs typeface="B Titr" pitchFamily="2" charset="-78"/>
              </a:rPr>
              <a:pPr algn="ctr" rtl="1"/>
              <a:t>9</a:t>
            </a:fld>
            <a:endParaRPr lang="en-US" sz="1600">
              <a:solidFill>
                <a:schemeClr val="accent2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5573713" y="4159250"/>
            <a:ext cx="185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>
            <a:spAutoFit/>
          </a:bodyPr>
          <a:lstStyle/>
          <a:p>
            <a:pPr rtl="1" latinLnBrk="0"/>
            <a:endParaRPr kumimoji="0" lang="en-US" sz="1800">
              <a:latin typeface="Arial" charset="0"/>
              <a:cs typeface="B Titr" pitchFamily="2" charset="-78"/>
            </a:endParaRPr>
          </a:p>
        </p:txBody>
      </p:sp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4041822" y="1635125"/>
            <a:ext cx="4075067" cy="6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fa-I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مبانی  بار گذاری در اجسام خطی </a:t>
            </a:r>
            <a:endParaRPr kumimoji="0"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/>
          <a:srcRect l="64211" t="57687" r="27338" b="33047"/>
          <a:stretch>
            <a:fillRect/>
          </a:stretch>
        </p:blipFill>
        <p:spPr bwMode="auto">
          <a:xfrm>
            <a:off x="4198938" y="2813050"/>
            <a:ext cx="12509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2"/>
          <a:srcRect l="61908" t="65971" r="25099" b="25339"/>
          <a:stretch>
            <a:fillRect/>
          </a:stretch>
        </p:blipFill>
        <p:spPr bwMode="auto">
          <a:xfrm>
            <a:off x="3833813" y="4511675"/>
            <a:ext cx="16875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2"/>
          <a:srcRect l="62029" t="74669" r="22807" b="16629"/>
          <a:stretch>
            <a:fillRect/>
          </a:stretch>
        </p:blipFill>
        <p:spPr bwMode="auto">
          <a:xfrm>
            <a:off x="3938588" y="6065838"/>
            <a:ext cx="17478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3" name="Text Box 5"/>
          <p:cNvSpPr txBox="1">
            <a:spLocks noChangeArrowheads="1"/>
          </p:cNvSpPr>
          <p:nvPr/>
        </p:nvSpPr>
        <p:spPr bwMode="auto">
          <a:xfrm>
            <a:off x="1528763" y="2339975"/>
            <a:ext cx="6173787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rtl="1" latinLnBrk="0">
              <a:lnSpc>
                <a:spcPct val="150000"/>
              </a:lnSpc>
            </a:pPr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 latinLnBrk="0">
              <a:lnSpc>
                <a:spcPct val="150000"/>
              </a:lnSpc>
            </a:pPr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کشش / فشار </a:t>
            </a:r>
          </a:p>
          <a:p>
            <a:pPr rtl="1" latinLnBrk="0">
              <a:lnSpc>
                <a:spcPct val="150000"/>
              </a:lnSpc>
            </a:pPr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/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خمشی          </a:t>
            </a:r>
          </a:p>
          <a:p>
            <a:pPr rtl="1" latinLnBrk="0"/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/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/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/>
            <a:r>
              <a:rPr kumimoji="0" lang="fa-I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پیچشی          </a:t>
            </a:r>
          </a:p>
          <a:p>
            <a:pPr rtl="1" latinLnBrk="0"/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rtl="1" latinLnBrk="0">
              <a:lnSpc>
                <a:spcPct val="150000"/>
              </a:lnSpc>
            </a:pPr>
            <a:endParaRPr kumimoji="0" lang="fa-IR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  <a:cs typeface="Arial" charset="0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BB102</Template>
  <TotalTime>7535</TotalTime>
  <Words>2056</Words>
  <Application>Microsoft Office PowerPoint</Application>
  <PresentationFormat>Custom</PresentationFormat>
  <Paragraphs>432</Paragraphs>
  <Slides>77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SimSun</vt:lpstr>
      <vt:lpstr>Arial</vt:lpstr>
      <vt:lpstr>B Titr</vt:lpstr>
      <vt:lpstr>B Zar</vt:lpstr>
      <vt:lpstr>Calibri</vt:lpstr>
      <vt:lpstr>EntezareZohoor B4</vt:lpstr>
      <vt:lpstr>굴림</vt:lpstr>
      <vt:lpstr>Symbol</vt:lpstr>
      <vt:lpstr>Times New Roman</vt:lpstr>
      <vt:lpstr>Wingdings</vt:lpstr>
      <vt:lpstr>기본 디자인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مقاومت مصالح</dc:title>
  <dc:creator>Samtek</dc:creator>
  <cp:lastModifiedBy>Negar Eskandari</cp:lastModifiedBy>
  <cp:revision>368</cp:revision>
  <dcterms:created xsi:type="dcterms:W3CDTF">2005-06-09T03:00:26Z</dcterms:created>
  <dcterms:modified xsi:type="dcterms:W3CDTF">2025-10-08T05:11:59Z</dcterms:modified>
</cp:coreProperties>
</file>