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6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6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C6D9"/>
    <a:srgbClr val="CC0000"/>
    <a:srgbClr val="2A0000"/>
    <a:srgbClr val="800000"/>
    <a:srgbClr val="AC0000"/>
    <a:srgbClr val="FF2525"/>
    <a:srgbClr val="F60000"/>
    <a:srgbClr val="FF7D7D"/>
    <a:srgbClr val="1A3EB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983156A-9019-46A4-B5A5-E799522E2C91}" type="datetimeFigureOut">
              <a:rPr lang="fa-IR" smtClean="0"/>
              <a:t>23/08/1447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FADFCB8-42A8-4644-AEEB-DAE660C6CEF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6977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DFCB8-42A8-4644-AEEB-DAE660C6CEFD}" type="slidenum">
              <a:rPr lang="fa-IR" smtClean="0"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53325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DFCB8-42A8-4644-AEEB-DAE660C6CEFD}" type="slidenum">
              <a:rPr lang="fa-IR" smtClean="0"/>
              <a:t>15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1164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DFCB8-42A8-4644-AEEB-DAE660C6CEFD}" type="slidenum">
              <a:rPr lang="fa-IR" smtClean="0"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3719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5308C29A-6600-41D9-BEFE-086D087AE065}" type="datetime8">
              <a:rPr lang="fa-IR" smtClean="0"/>
              <a:t>10 فوريه 26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r>
              <a:rPr lang="en-US" smtClean="0"/>
              <a:t>Jozvebama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F9AF2AB2-8BF8-4F9B-ABC4-03F6916253F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6464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AF850-4F99-4900-B978-ABF16BF5BEDB}" type="datetime8">
              <a:rPr lang="fa-IR" smtClean="0"/>
              <a:t>10 فوريه 26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Jozvebama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2AB2-8BF8-4F9B-ABC4-03F6916253F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7036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4A6B-C7BB-4B54-83F0-9D3401F66159}" type="datetime8">
              <a:rPr lang="fa-IR" smtClean="0"/>
              <a:t>10 فوريه 26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Jozvebama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2AB2-8BF8-4F9B-ABC4-03F6916253F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3227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E394-CC00-411D-B826-109EF0B4E88D}" type="datetime8">
              <a:rPr lang="fa-IR" smtClean="0"/>
              <a:t>10 فوريه 26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Jozvebama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2AB2-8BF8-4F9B-ABC4-03F6916253FD}" type="slidenum">
              <a:rPr lang="fa-IR" smtClean="0"/>
              <a:t>‹#›</a:t>
            </a:fld>
            <a:endParaRPr lang="fa-IR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6755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2BA0-49C1-4F09-A50C-6B4A1FBE454B}" type="datetime8">
              <a:rPr lang="fa-IR" smtClean="0"/>
              <a:t>10 فوريه 26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Jozvebama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2AB2-8BF8-4F9B-ABC4-03F6916253F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9656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6A59-E59E-4351-AF06-E17E1B49A82E}" type="datetime8">
              <a:rPr lang="fa-IR" smtClean="0"/>
              <a:t>10 فوريه 26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Jozvebama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2AB2-8BF8-4F9B-ABC4-03F6916253F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19794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3B22-9CE1-4E0B-8E3D-61A0FF04AD06}" type="datetime8">
              <a:rPr lang="fa-IR" smtClean="0"/>
              <a:t>10 فوريه 26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Jozvebama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2AB2-8BF8-4F9B-ABC4-03F6916253F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3557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0C8E-387C-481A-8625-84D355E2BAAE}" type="datetime8">
              <a:rPr lang="fa-IR" smtClean="0"/>
              <a:t>10 فوريه 26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Jozvebama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2AB2-8BF8-4F9B-ABC4-03F6916253F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5999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5E14-B361-4E39-BD2C-94BBAFF9570A}" type="datetime8">
              <a:rPr lang="fa-IR" smtClean="0"/>
              <a:t>10 فوريه 26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Jozvebama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2AB2-8BF8-4F9B-ABC4-03F6916253F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9886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C77DB0FB-5D2B-4999-93C2-53CDEA3E0120}" type="datetime8">
              <a:rPr lang="fa-IR" smtClean="0"/>
              <a:t>10 فوريه 26</a:t>
            </a:fld>
            <a:endParaRPr lang="fa-IR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r>
              <a:rPr lang="en-US" smtClean="0"/>
              <a:t>Jozvebama</a:t>
            </a:r>
            <a:endParaRPr lang="fa-IR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F9AF2AB2-8BF8-4F9B-ABC4-03F6916253F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015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72AB-1901-48F9-8FBD-C2F2B62C0142}" type="datetime8">
              <a:rPr lang="fa-IR" smtClean="0"/>
              <a:t>10 فوريه 26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Jozvebama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2AB2-8BF8-4F9B-ABC4-03F6916253F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3392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EC6D-641B-4F0A-B7BB-21876D2E4AF7}" type="datetime8">
              <a:rPr lang="fa-IR" smtClean="0"/>
              <a:t>10 فوريه 26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Jozvebama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2AB2-8BF8-4F9B-ABC4-03F6916253F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34107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C805-BE63-4E42-A897-D99174CAE643}" type="datetime8">
              <a:rPr lang="fa-IR" smtClean="0"/>
              <a:t>10 فوريه 26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Jozvebama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2AB2-8BF8-4F9B-ABC4-03F6916253F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9356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D7ED-7BCF-49E3-9467-EF0A150B2726}" type="datetime8">
              <a:rPr lang="fa-IR" smtClean="0"/>
              <a:t>10 فوريه 26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Jozvebama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2AB2-8BF8-4F9B-ABC4-03F6916253F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0578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D9DA-23FF-42A2-86CB-59AAED1E3CEF}" type="datetime8">
              <a:rPr lang="fa-IR" smtClean="0"/>
              <a:t>10 فوريه 26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Jozvebama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2AB2-8BF8-4F9B-ABC4-03F6916253F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4969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4E6E-01F2-4952-9B46-DCD31DCC1DAC}" type="datetime8">
              <a:rPr lang="fa-IR" smtClean="0"/>
              <a:t>10 فوريه 26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Jozvebama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2AB2-8BF8-4F9B-ABC4-03F6916253F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9970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55C8-A079-4612-A629-43A921AC3593}" type="datetime8">
              <a:rPr lang="fa-IR" smtClean="0"/>
              <a:t>10 فوريه 26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Jozvebama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2AB2-8BF8-4F9B-ABC4-03F6916253F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1253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D9436-C096-4690-BBD8-F8EEFF98923E}" type="datetime8">
              <a:rPr lang="fa-IR" smtClean="0"/>
              <a:t>10 فوريه 26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Jozvebama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F2AB2-8BF8-4F9B-ABC4-03F6916253F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810758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aks\Besmelah\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6672"/>
            <a:ext cx="612068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Jozvebama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9548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491120"/>
            <a:ext cx="648072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fa-IR"/>
            </a:defPPr>
            <a:lvl1pPr marL="457200" indent="0" algn="just">
              <a:buFont typeface="Wingdings" pitchFamily="2" charset="2"/>
              <a:buNone/>
              <a:defRPr b="0">
                <a:cs typeface="B Nazanin" panose="00000400000000000000" pitchFamily="2" charset="-78"/>
              </a:defRPr>
            </a:lvl1pPr>
            <a:lvl2pPr lvl="1" algn="just">
              <a:defRPr>
                <a:cs typeface="B Nazanin" panose="00000400000000000000" pitchFamily="2" charset="-78"/>
              </a:defRPr>
            </a:lvl2pPr>
          </a:lstStyle>
          <a:p>
            <a:r>
              <a:rPr lang="ar-SA" dirty="0"/>
              <a:t>دستگاه های گیرنده و فرستنده رادیویی دستی هم از دهه </a:t>
            </a:r>
            <a:r>
              <a:rPr lang="fa-IR" dirty="0"/>
              <a:t>۱۹۴۰</a:t>
            </a:r>
            <a:r>
              <a:rPr lang="ar-SA" dirty="0"/>
              <a:t> در دسترس عموم قرار گرفتند</a:t>
            </a:r>
            <a:endParaRPr lang="en-US" dirty="0"/>
          </a:p>
          <a:p>
            <a:endParaRPr lang="fa-IR" dirty="0"/>
          </a:p>
        </p:txBody>
      </p:sp>
      <p:pic>
        <p:nvPicPr>
          <p:cNvPr id="3" name="Picture 2" descr="C:\Documents and Settings\Administrator\Desktop\3G\pic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1196752"/>
            <a:ext cx="2895600" cy="4824536"/>
          </a:xfrm>
          <a:prstGeom prst="rect">
            <a:avLst/>
          </a:prstGeom>
          <a:noFill/>
        </p:spPr>
      </p:pic>
      <p:pic>
        <p:nvPicPr>
          <p:cNvPr id="4" name="Picture 3" descr="C:\Documents and Settings\Administrator\Desktop\3G\pic\images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2204864"/>
            <a:ext cx="3636699" cy="220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687068" y="4869160"/>
            <a:ext cx="39893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algn="just">
              <a:buFont typeface="Wingdings" pitchFamily="2" charset="2"/>
              <a:buNone/>
            </a:pPr>
            <a:r>
              <a:rPr lang="ar-SA" dirty="0">
                <a:cs typeface="B Nazanin" panose="00000400000000000000" pitchFamily="2" charset="-78"/>
              </a:rPr>
              <a:t>تلفن های داخل اتومبیل هم از همین زمان توسط برخی شرکت ها عرضه شدند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Jozvebama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9290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95736" y="476672"/>
            <a:ext cx="648072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algn="just">
              <a:buFont typeface="Wingdings" pitchFamily="2" charset="2"/>
              <a:buNone/>
            </a:pPr>
            <a:r>
              <a:rPr lang="ar-SA" dirty="0">
                <a:cs typeface="B Nazanin" panose="00000400000000000000" pitchFamily="2" charset="-78"/>
              </a:rPr>
              <a:t>اما پس از آن، شبکه های سلولی (</a:t>
            </a:r>
            <a:r>
              <a:rPr lang="en-US" dirty="0">
                <a:cs typeface="B Nazanin" panose="00000400000000000000" pitchFamily="2" charset="-78"/>
              </a:rPr>
              <a:t>Cellular Networks</a:t>
            </a:r>
            <a:r>
              <a:rPr lang="ar-SA" dirty="0">
                <a:cs typeface="B Nazanin" panose="00000400000000000000" pitchFamily="2" charset="-78"/>
              </a:rPr>
              <a:t>) مدرن امکان استفاده از تلفن های موبایل به صورت فراگیر به عنوان یک ابزار انتقال صدا و اطلاعات را فراهم آوردند.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7" name="mf156" descr="http://s2.picofile.com/file/7716540856/Mob_2_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1916832"/>
            <a:ext cx="4876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63688" y="5085184"/>
            <a:ext cx="670994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fa-IR"/>
            </a:defPPr>
            <a:lvl1pPr marL="457200" indent="0" algn="just">
              <a:buFont typeface="Wingdings" pitchFamily="2" charset="2"/>
              <a:buNone/>
              <a:defRPr b="0">
                <a:cs typeface="B Nazanin" panose="00000400000000000000" pitchFamily="2" charset="-78"/>
              </a:defRPr>
            </a:lvl1pPr>
            <a:lvl2pPr lvl="1" algn="just">
              <a:defRPr>
                <a:cs typeface="B Nazanin" panose="00000400000000000000" pitchFamily="2" charset="-78"/>
              </a:defRPr>
            </a:lvl2pPr>
          </a:lstStyle>
          <a:p>
            <a:r>
              <a:rPr lang="ar-SA" dirty="0"/>
              <a:t>از </a:t>
            </a:r>
            <a:r>
              <a:rPr lang="fa-IR" dirty="0"/>
              <a:t>۱۷</a:t>
            </a:r>
            <a:r>
              <a:rPr lang="ar-SA" dirty="0"/>
              <a:t> ژوئن </a:t>
            </a:r>
            <a:r>
              <a:rPr lang="fa-IR" dirty="0"/>
              <a:t>۱۹۴۶</a:t>
            </a:r>
            <a:r>
              <a:rPr lang="ar-SA" dirty="0"/>
              <a:t> آزمایشگاه بل در آمریکا امکان تماس تلفنی بی سیم از درون ماشین را برای اهالی سنت لویز ایالت میسوری فراهم آورد</a:t>
            </a:r>
            <a:endParaRPr lang="en-US" dirty="0"/>
          </a:p>
          <a:p>
            <a:endParaRPr lang="fa-IR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Jozvebama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7293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7864" y="1124744"/>
            <a:ext cx="5245499" cy="29546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algn="just">
              <a:buFont typeface="Wingdings" pitchFamily="2" charset="2"/>
              <a:buNone/>
            </a:pPr>
            <a:endParaRPr lang="en-US" dirty="0">
              <a:cs typeface="B Nazanin" panose="00000400000000000000" pitchFamily="2" charset="-78"/>
            </a:endParaRPr>
          </a:p>
          <a:p>
            <a:pPr marL="457200" algn="just">
              <a:buFont typeface="Wingdings" pitchFamily="2" charset="2"/>
              <a:buNone/>
            </a:pPr>
            <a:r>
              <a:rPr lang="ar-SA" dirty="0">
                <a:cs typeface="B Nazanin" panose="00000400000000000000" pitchFamily="2" charset="-78"/>
              </a:rPr>
              <a:t>اولین نسل ارتباطات همراه که با تلاش های آزمایشگاه بل و به خصوص شرکت </a:t>
            </a:r>
            <a:r>
              <a:rPr lang="en-US" dirty="0">
                <a:cs typeface="B Nazanin" panose="00000400000000000000" pitchFamily="2" charset="-78"/>
              </a:rPr>
              <a:t>AT &amp; T</a:t>
            </a:r>
            <a:r>
              <a:rPr lang="ar-SA" dirty="0">
                <a:cs typeface="B Nazanin" panose="00000400000000000000" pitchFamily="2" charset="-78"/>
              </a:rPr>
              <a:t> از سال </a:t>
            </a:r>
            <a:r>
              <a:rPr lang="fa-IR" dirty="0">
                <a:cs typeface="B Nazanin" panose="00000400000000000000" pitchFamily="2" charset="-78"/>
              </a:rPr>
              <a:t>۱۹۴۶</a:t>
            </a:r>
            <a:r>
              <a:rPr lang="ar-SA" dirty="0">
                <a:cs typeface="B Nazanin" panose="00000400000000000000" pitchFamily="2" charset="-78"/>
              </a:rPr>
              <a:t> آغاز به کار نمود و تا سال </a:t>
            </a:r>
            <a:r>
              <a:rPr lang="fa-IR" dirty="0">
                <a:cs typeface="B Nazanin" panose="00000400000000000000" pitchFamily="2" charset="-78"/>
              </a:rPr>
              <a:t>۱۹۴۸</a:t>
            </a:r>
            <a:r>
              <a:rPr lang="ar-SA" dirty="0">
                <a:cs typeface="B Nazanin" panose="00000400000000000000" pitchFamily="2" charset="-78"/>
              </a:rPr>
              <a:t> بیش از </a:t>
            </a:r>
            <a:r>
              <a:rPr lang="fa-IR" dirty="0">
                <a:cs typeface="B Nazanin" panose="00000400000000000000" pitchFamily="2" charset="-78"/>
              </a:rPr>
              <a:t>۱۰۰</a:t>
            </a:r>
            <a:r>
              <a:rPr lang="ar-SA" dirty="0">
                <a:cs typeface="B Nazanin" panose="00000400000000000000" pitchFamily="2" charset="-78"/>
              </a:rPr>
              <a:t> شهر آمریکا و نزدیک به </a:t>
            </a:r>
            <a:r>
              <a:rPr lang="fa-IR" dirty="0">
                <a:cs typeface="B Nazanin" panose="00000400000000000000" pitchFamily="2" charset="-78"/>
              </a:rPr>
              <a:t>۵۰۰۰</a:t>
            </a:r>
            <a:r>
              <a:rPr lang="ar-SA" dirty="0">
                <a:cs typeface="B Nazanin" panose="00000400000000000000" pitchFamily="2" charset="-78"/>
              </a:rPr>
              <a:t> مشترک را تحت پوشش قرار داد. تماس ها به صورت دستی و توسط اپراتور شرکت برقرار می شد. مشترکان برای صحبت کردن باید دکمه ای را نگه داشته و برای شنیدن صدای طرف مقابل، آن را رها می کردند. هر فرد برای استفاده از این خدمات به تجهیزاتی با وزن </a:t>
            </a:r>
            <a:r>
              <a:rPr lang="fa-IR" dirty="0">
                <a:cs typeface="B Nazanin" panose="00000400000000000000" pitchFamily="2" charset="-78"/>
              </a:rPr>
              <a:t>۳۶</a:t>
            </a:r>
            <a:r>
              <a:rPr lang="ar-SA" dirty="0">
                <a:cs typeface="B Nazanin" panose="00000400000000000000" pitchFamily="2" charset="-78"/>
              </a:rPr>
              <a:t> کیلوگرم نیاز داشت. در این سیستم تنها امکان برقراری سه تماس به صورت همزمان وجود داشت.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28184" y="332656"/>
            <a:ext cx="22322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fa-IR"/>
            </a:defPPr>
            <a:lvl1pPr algn="ctr">
              <a:defRPr sz="4000" b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2  Titr" panose="00000700000000000000" pitchFamily="2" charset="-78"/>
              </a:defRPr>
            </a:lvl1pPr>
          </a:lstStyle>
          <a:p>
            <a:r>
              <a:rPr lang="en-US" dirty="0"/>
              <a:t>0G</a:t>
            </a:r>
            <a:endParaRPr lang="fa-IR" dirty="0"/>
          </a:p>
        </p:txBody>
      </p:sp>
      <p:pic>
        <p:nvPicPr>
          <p:cNvPr id="9" name="Picture 2" descr="C:\Documents and Settings\Administrator\Desktop\3G\pic\index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1092" y="4077072"/>
            <a:ext cx="1933575" cy="226695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Jozvebama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1601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620688"/>
            <a:ext cx="626469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fa-IR"/>
            </a:defPPr>
            <a:lvl1pPr marL="457200" indent="0" algn="just">
              <a:buFont typeface="Wingdings" pitchFamily="2" charset="2"/>
              <a:buNone/>
              <a:defRPr b="0">
                <a:cs typeface="B Nazanin" panose="00000400000000000000" pitchFamily="2" charset="-78"/>
              </a:defRPr>
            </a:lvl1pPr>
            <a:lvl2pPr lvl="1" algn="just">
              <a:defRPr>
                <a:cs typeface="B Nazanin" panose="00000400000000000000" pitchFamily="2" charset="-78"/>
              </a:defRPr>
            </a:lvl2pPr>
          </a:lstStyle>
          <a:p>
            <a:r>
              <a:rPr lang="ar-SA" dirty="0"/>
              <a:t>از سال </a:t>
            </a:r>
            <a:r>
              <a:rPr lang="fa-IR" dirty="0"/>
              <a:t>۱۹۶۵</a:t>
            </a:r>
            <a:r>
              <a:rPr lang="ar-SA" dirty="0"/>
              <a:t> شرکت </a:t>
            </a:r>
            <a:r>
              <a:rPr lang="en-US" dirty="0"/>
              <a:t>AT &amp; T</a:t>
            </a:r>
            <a:r>
              <a:rPr lang="ar-SA" dirty="0"/>
              <a:t> </a:t>
            </a:r>
            <a:r>
              <a:rPr lang="en-US" dirty="0"/>
              <a:t> </a:t>
            </a:r>
            <a:r>
              <a:rPr lang="ar-SA" dirty="0"/>
              <a:t>با بهبود خدمات خود، امکان برقراری تعداد بیشتری تماس همزمان را فراهم کرد و مناطق بیشتری را تحت پوشش قرار داد.</a:t>
            </a:r>
            <a:endParaRPr lang="en-US" dirty="0"/>
          </a:p>
          <a:p>
            <a:endParaRPr lang="fa-IR" dirty="0"/>
          </a:p>
        </p:txBody>
      </p:sp>
      <p:pic>
        <p:nvPicPr>
          <p:cNvPr id="5123" name="Picture 3" descr="C:\Users\Rostami\Desktop\a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753" y="2060848"/>
            <a:ext cx="3081255" cy="223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istrator\Desktop\3G\pic\MW6610-E-inse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3477012"/>
            <a:ext cx="3384376" cy="3045221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Jozvebama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1787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332656"/>
            <a:ext cx="7200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332656"/>
            <a:ext cx="396044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fa-IR"/>
            </a:defPPr>
            <a:lvl1pPr algn="ctr">
              <a:defRPr sz="4000" b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2  Titr" panose="00000700000000000000" pitchFamily="2" charset="-78"/>
              </a:defRPr>
            </a:lvl1pPr>
          </a:lstStyle>
          <a:p>
            <a:r>
              <a:rPr lang="fa-IR" dirty="0"/>
              <a:t>گوشی های </a:t>
            </a:r>
            <a:r>
              <a:rPr lang="en-US" dirty="0"/>
              <a:t> 1G </a:t>
            </a:r>
            <a:r>
              <a:rPr lang="fa-IR" dirty="0"/>
              <a:t>، </a:t>
            </a:r>
            <a:r>
              <a:rPr lang="en-US" dirty="0"/>
              <a:t>2G</a:t>
            </a:r>
            <a:r>
              <a:rPr lang="fa-IR" dirty="0"/>
              <a:t> ، </a:t>
            </a:r>
            <a:r>
              <a:rPr lang="en-US" dirty="0"/>
              <a:t>3G</a:t>
            </a:r>
            <a:r>
              <a:rPr lang="fa-IR" dirty="0"/>
              <a:t> ،</a:t>
            </a:r>
            <a:r>
              <a:rPr lang="en-US" dirty="0"/>
              <a:t>4G </a:t>
            </a:r>
            <a:endParaRPr lang="fa-IR" dirty="0"/>
          </a:p>
        </p:txBody>
      </p:sp>
      <p:pic>
        <p:nvPicPr>
          <p:cNvPr id="6147" name="Picture 3" descr="C:\Users\Rostami\Desktop\5864208653_111d9e4eeb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74888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Jozvebama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1787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908720"/>
            <a:ext cx="6264696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fa-IR"/>
            </a:defPPr>
            <a:lvl1pPr marL="457200" indent="0" algn="just">
              <a:buFont typeface="Wingdings" pitchFamily="2" charset="2"/>
              <a:buNone/>
              <a:defRPr b="0">
                <a:cs typeface="B Nazanin" panose="00000400000000000000" pitchFamily="2" charset="-78"/>
              </a:defRPr>
            </a:lvl1pPr>
            <a:lvl2pPr lvl="1" algn="just">
              <a:defRPr>
                <a:cs typeface="B Nazanin" panose="00000400000000000000" pitchFamily="2" charset="-78"/>
              </a:defRPr>
            </a:lvl2pPr>
          </a:lstStyle>
          <a:p>
            <a:r>
              <a:rPr lang="ar-SA" dirty="0"/>
              <a:t>اولین شبکه با تکنولوژی سلولار به صورت آنالوگ بود که اکنون آن را </a:t>
            </a:r>
            <a:r>
              <a:rPr lang="en-US" dirty="0"/>
              <a:t> 1G </a:t>
            </a:r>
            <a:r>
              <a:rPr lang="ar-SA" dirty="0"/>
              <a:t>می خوانند. شروع استفاده تجاری از این نسل شبکه های تلفن همراه از سال </a:t>
            </a:r>
            <a:r>
              <a:rPr lang="fa-IR" dirty="0"/>
              <a:t>۱۹۷۸</a:t>
            </a:r>
            <a:r>
              <a:rPr lang="ar-SA" dirty="0"/>
              <a:t> آغاز شد</a:t>
            </a:r>
            <a:endParaRPr lang="en-US" dirty="0"/>
          </a:p>
          <a:p>
            <a:endParaRPr lang="fa-IR" dirty="0"/>
          </a:p>
        </p:txBody>
      </p:sp>
      <p:pic>
        <p:nvPicPr>
          <p:cNvPr id="3" name="Picture 3" descr="C:\Documents and Settings\Administrator\Desktop\3G\pic\images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660" y="1988840"/>
            <a:ext cx="1635495" cy="116006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344418" y="3284984"/>
            <a:ext cx="644328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algn="just">
              <a:buFont typeface="Wingdings" pitchFamily="2" charset="2"/>
              <a:buNone/>
            </a:pPr>
            <a:r>
              <a:rPr lang="ar-SA" dirty="0">
                <a:cs typeface="B Nazanin" panose="00000400000000000000" pitchFamily="2" charset="-78"/>
              </a:rPr>
              <a:t>البته این نسل ارتباطات همراه علی رغم گسترش زیاد، از اشکالات فراوانی همچون قابلیت شنود بسیار ساده، میزان تشعشع بالای امواج و سادگی کلون کردن تلفن، رنج می برد. این شد که نسل بعدی تلفن های همراه که استفاده دیجیتال از تکنولوژی سلولار را پشتیبانی می کرد، از سال </a:t>
            </a:r>
            <a:r>
              <a:rPr lang="fa-IR" dirty="0">
                <a:cs typeface="B Nazanin" panose="00000400000000000000" pitchFamily="2" charset="-78"/>
              </a:rPr>
              <a:t>۱۹۹۰</a:t>
            </a:r>
            <a:r>
              <a:rPr lang="ar-SA" dirty="0">
                <a:cs typeface="B Nazanin" panose="00000400000000000000" pitchFamily="2" charset="-78"/>
              </a:rPr>
              <a:t> آغاز شد</a:t>
            </a:r>
            <a:r>
              <a:rPr lang="en-US" dirty="0">
                <a:cs typeface="B Nazanin" panose="00000400000000000000" pitchFamily="2" charset="-78"/>
              </a:rPr>
              <a:t>.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7170" name="Picture 2" descr="C:\Users\Rostami\Desktop\phon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190" y="4789245"/>
            <a:ext cx="4275424" cy="198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08304" y="166265"/>
            <a:ext cx="115212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fa-IR"/>
            </a:defPPr>
            <a:lvl1pPr algn="ctr">
              <a:defRPr sz="4000" b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2  Titr" panose="00000700000000000000" pitchFamily="2" charset="-78"/>
              </a:defRPr>
            </a:lvl1pPr>
          </a:lstStyle>
          <a:p>
            <a:r>
              <a:rPr lang="en-US" dirty="0"/>
              <a:t>1G</a:t>
            </a:r>
            <a:endParaRPr lang="fa-I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Jozvebama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1787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1340768"/>
            <a:ext cx="6372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algn="just">
              <a:buFont typeface="Wingdings" pitchFamily="2" charset="2"/>
              <a:buNone/>
            </a:pPr>
            <a:r>
              <a:rPr lang="ar-SA" dirty="0">
                <a:cs typeface="B Nazanin" panose="00000400000000000000" pitchFamily="2" charset="-78"/>
              </a:rPr>
              <a:t>شبکه های</a:t>
            </a:r>
            <a:r>
              <a:rPr lang="en-US" dirty="0">
                <a:cs typeface="B Nazanin" panose="00000400000000000000" pitchFamily="2" charset="-78"/>
              </a:rPr>
              <a:t>  GSM , </a:t>
            </a:r>
            <a:r>
              <a:rPr lang="en-US" dirty="0" err="1">
                <a:cs typeface="B Nazanin" panose="00000400000000000000" pitchFamily="2" charset="-78"/>
              </a:rPr>
              <a:t>CDMAOne</a:t>
            </a:r>
            <a:r>
              <a:rPr lang="en-US" dirty="0">
                <a:cs typeface="B Nazanin" panose="00000400000000000000" pitchFamily="2" charset="-78"/>
              </a:rPr>
              <a:t> , D-AMPS </a:t>
            </a:r>
            <a:r>
              <a:rPr lang="ar-SA" dirty="0">
                <a:cs typeface="B Nazanin" panose="00000400000000000000" pitchFamily="2" charset="-78"/>
              </a:rPr>
              <a:t>اولین شبکه های مخابراتی بودند که در دهه </a:t>
            </a:r>
            <a:r>
              <a:rPr lang="fa-IR" dirty="0">
                <a:cs typeface="B Nazanin" panose="00000400000000000000" pitchFamily="2" charset="-78"/>
              </a:rPr>
              <a:t>۱۹۹۰</a:t>
            </a:r>
            <a:r>
              <a:rPr lang="ar-SA" dirty="0">
                <a:cs typeface="B Nazanin" panose="00000400000000000000" pitchFamily="2" charset="-78"/>
              </a:rPr>
              <a:t> </a:t>
            </a:r>
            <a:r>
              <a:rPr lang="en-US" dirty="0">
                <a:cs typeface="B Nazanin" panose="00000400000000000000" pitchFamily="2" charset="-78"/>
              </a:rPr>
              <a:t>2G </a:t>
            </a:r>
            <a:r>
              <a:rPr lang="ar-SA" dirty="0">
                <a:cs typeface="B Nazanin" panose="00000400000000000000" pitchFamily="2" charset="-78"/>
              </a:rPr>
              <a:t>را در سیستم های خود استفاده کردند، در این شبکه</a:t>
            </a:r>
            <a:r>
              <a:rPr lang="en-US" dirty="0">
                <a:cs typeface="B Nazanin" panose="00000400000000000000" pitchFamily="2" charset="-78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72200" y="188640"/>
            <a:ext cx="20882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fa-IR"/>
            </a:defPPr>
            <a:lvl1pPr algn="ctr">
              <a:defRPr sz="4000" b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2  Titr" panose="00000700000000000000" pitchFamily="2" charset="-78"/>
              </a:defRPr>
            </a:lvl1pPr>
          </a:lstStyle>
          <a:p>
            <a:r>
              <a:rPr lang="en-US" dirty="0"/>
              <a:t>2G</a:t>
            </a:r>
            <a:endParaRPr lang="fa-IR" dirty="0"/>
          </a:p>
        </p:txBody>
      </p:sp>
      <p:pic>
        <p:nvPicPr>
          <p:cNvPr id="4" name="Picture 2" descr="C:\Documents and Settings\Administrator\Desktop\3G\pic\2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2128690"/>
            <a:ext cx="1584176" cy="157713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608004" y="2636912"/>
            <a:ext cx="352839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algn="just">
              <a:buFont typeface="Wingdings" pitchFamily="2" charset="2"/>
              <a:buNone/>
            </a:pPr>
            <a:r>
              <a:rPr lang="ar-SA" dirty="0">
                <a:cs typeface="B Nazanin" panose="00000400000000000000" pitchFamily="2" charset="-78"/>
              </a:rPr>
              <a:t>کیفیت صدا بهتر شد</a:t>
            </a:r>
            <a:r>
              <a:rPr lang="en-US" dirty="0">
                <a:cs typeface="B Nazanin" panose="00000400000000000000" pitchFamily="2" charset="-78"/>
              </a:rPr>
              <a:t>.</a:t>
            </a:r>
          </a:p>
          <a:p>
            <a:pPr marL="457200" algn="just">
              <a:buFont typeface="Wingdings" pitchFamily="2" charset="2"/>
              <a:buNone/>
            </a:pPr>
            <a:r>
              <a:rPr lang="ar-SA" dirty="0">
                <a:cs typeface="B Nazanin" panose="00000400000000000000" pitchFamily="2" charset="-78"/>
              </a:rPr>
              <a:t>امنیت بالا رفت</a:t>
            </a:r>
            <a:r>
              <a:rPr lang="en-US" dirty="0">
                <a:cs typeface="B Nazanin" panose="00000400000000000000" pitchFamily="2" charset="-78"/>
              </a:rPr>
              <a:t>.</a:t>
            </a:r>
          </a:p>
          <a:p>
            <a:pPr marL="457200" algn="just">
              <a:buFont typeface="Wingdings" pitchFamily="2" charset="2"/>
              <a:buNone/>
            </a:pPr>
            <a:r>
              <a:rPr lang="ar-SA" dirty="0">
                <a:cs typeface="B Nazanin" panose="00000400000000000000" pitchFamily="2" charset="-78"/>
              </a:rPr>
              <a:t>پشتیبانی از</a:t>
            </a:r>
            <a:r>
              <a:rPr lang="en-US" dirty="0">
                <a:cs typeface="B Nazanin" panose="00000400000000000000" pitchFamily="2" charset="-78"/>
              </a:rPr>
              <a:t> CSD </a:t>
            </a:r>
          </a:p>
        </p:txBody>
      </p:sp>
      <p:pic>
        <p:nvPicPr>
          <p:cNvPr id="8194" name="Picture 2" descr="C:\Users\Rostami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54838"/>
            <a:ext cx="6660740" cy="224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Jozvebama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1787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72200" y="188640"/>
            <a:ext cx="20882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fa-IR"/>
            </a:defPPr>
            <a:lvl1pPr algn="ctr">
              <a:defRPr sz="4000" b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2  Titr" panose="00000700000000000000" pitchFamily="2" charset="-78"/>
              </a:defRPr>
            </a:lvl1pPr>
          </a:lstStyle>
          <a:p>
            <a:r>
              <a:rPr lang="en-US" dirty="0"/>
              <a:t>3G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1547664" y="1447522"/>
            <a:ext cx="71287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algn="just">
              <a:buFont typeface="Wingdings" pitchFamily="2" charset="2"/>
              <a:buNone/>
            </a:pPr>
            <a:r>
              <a:rPr lang="ar-SA" dirty="0">
                <a:cs typeface="B Nazanin" panose="00000400000000000000" pitchFamily="2" charset="-78"/>
              </a:rPr>
              <a:t>طراحی شده برای مکالمه و برخی استفاده ها در زمینه مصرف داده (پیامک، چندرسانه ای، اینترنت)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7991" y="2636912"/>
            <a:ext cx="784887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algn="just">
              <a:buFont typeface="Wingdings" pitchFamily="2" charset="2"/>
              <a:buNone/>
            </a:pPr>
            <a:r>
              <a:rPr lang="ar-SA" dirty="0">
                <a:cs typeface="B Nazanin" panose="00000400000000000000" pitchFamily="2" charset="-78"/>
              </a:rPr>
              <a:t>سرعت انتقال در این شبکه </a:t>
            </a:r>
            <a:r>
              <a:rPr lang="fa-IR" dirty="0">
                <a:cs typeface="B Nazanin" panose="00000400000000000000" pitchFamily="2" charset="-78"/>
              </a:rPr>
              <a:t>۳۸۴</a:t>
            </a:r>
            <a:r>
              <a:rPr lang="en-US" dirty="0">
                <a:cs typeface="B Nazanin" panose="00000400000000000000" pitchFamily="2" charset="-78"/>
              </a:rPr>
              <a:t>Kbit/s</a:t>
            </a:r>
            <a:r>
              <a:rPr lang="en-US" dirty="0">
                <a:cs typeface="B Nazanin" panose="00000400000000000000" pitchFamily="2" charset="-78"/>
              </a:rPr>
              <a:t> </a:t>
            </a:r>
            <a:r>
              <a:rPr lang="ar-SA" dirty="0">
                <a:cs typeface="B Nazanin" panose="00000400000000000000" pitchFamily="2" charset="-78"/>
              </a:rPr>
              <a:t>می باشد. اتحادیه بین المللی مخابرات سرعت شبکه</a:t>
            </a:r>
            <a:r>
              <a:rPr lang="en-US" dirty="0">
                <a:cs typeface="B Nazanin" panose="00000400000000000000" pitchFamily="2" charset="-78"/>
              </a:rPr>
              <a:t> </a:t>
            </a:r>
            <a:r>
              <a:rPr lang="ar-SA" dirty="0">
                <a:cs typeface="B Nazanin" panose="00000400000000000000" pitchFamily="2" charset="-78"/>
              </a:rPr>
              <a:t>مخابراتی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en-US" dirty="0">
                <a:cs typeface="B Nazanin" panose="00000400000000000000" pitchFamily="2" charset="-78"/>
              </a:rPr>
              <a:t>  IMT-2000 </a:t>
            </a:r>
            <a:r>
              <a:rPr lang="ar-SA" dirty="0">
                <a:cs typeface="B Nazanin" panose="00000400000000000000" pitchFamily="2" charset="-78"/>
              </a:rPr>
              <a:t>را </a:t>
            </a:r>
            <a:r>
              <a:rPr lang="fa-IR" dirty="0">
                <a:cs typeface="B Nazanin" panose="00000400000000000000" pitchFamily="2" charset="-78"/>
              </a:rPr>
              <a:t>۲</a:t>
            </a:r>
            <a:r>
              <a:rPr lang="en-US" dirty="0">
                <a:cs typeface="B Nazanin" panose="00000400000000000000" pitchFamily="2" charset="-78"/>
              </a:rPr>
              <a:t> Mbps </a:t>
            </a:r>
            <a:r>
              <a:rPr lang="ar-SA" dirty="0">
                <a:cs typeface="B Nazanin" panose="00000400000000000000" pitchFamily="2" charset="-78"/>
              </a:rPr>
              <a:t>در منازل و </a:t>
            </a:r>
            <a:r>
              <a:rPr lang="fa-IR" dirty="0">
                <a:cs typeface="B Nazanin" panose="00000400000000000000" pitchFamily="2" charset="-78"/>
              </a:rPr>
              <a:t>۳۸۴ </a:t>
            </a:r>
            <a:r>
              <a:rPr lang="en-US" dirty="0">
                <a:cs typeface="B Nazanin" panose="00000400000000000000" pitchFamily="2" charset="-78"/>
              </a:rPr>
              <a:t>Kbit</a:t>
            </a:r>
            <a:r>
              <a:rPr lang="ar-SA" dirty="0">
                <a:cs typeface="B Nazanin" panose="00000400000000000000" pitchFamily="2" charset="-78"/>
              </a:rPr>
              <a:t>در تلفن های همراه معین کرد و بیان کرد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ar-SA" dirty="0">
                <a:cs typeface="B Nazanin" panose="00000400000000000000" pitchFamily="2" charset="-78"/>
              </a:rPr>
              <a:t>این سرعت نسل </a:t>
            </a:r>
            <a:r>
              <a:rPr lang="en-US" dirty="0">
                <a:cs typeface="B Nazanin" panose="00000400000000000000" pitchFamily="2" charset="-78"/>
              </a:rPr>
              <a:t>3G </a:t>
            </a:r>
            <a:r>
              <a:rPr lang="ar-SA" dirty="0">
                <a:cs typeface="B Nazanin" panose="00000400000000000000" pitchFamily="2" charset="-78"/>
              </a:rPr>
              <a:t>می باشد</a:t>
            </a:r>
            <a:r>
              <a:rPr lang="en-US" dirty="0">
                <a:cs typeface="B Nazanin" panose="00000400000000000000" pitchFamily="2" charset="-78"/>
              </a:rPr>
              <a:t>.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6" name="Picture 2" descr="C:\Documents and Settings\Administrator\Desktop\3G\pic\3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800" y="351118"/>
            <a:ext cx="1686068" cy="1067843"/>
          </a:xfrm>
          <a:prstGeom prst="rect">
            <a:avLst/>
          </a:prstGeom>
          <a:noFill/>
        </p:spPr>
      </p:pic>
      <p:pic>
        <p:nvPicPr>
          <p:cNvPr id="9218" name="Picture 2" descr="C:\Users\Rostami\Desktop\13957537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006" y="4005064"/>
            <a:ext cx="6840760" cy="23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Jozvebama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1787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2200" y="188640"/>
            <a:ext cx="20882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fa-IR"/>
            </a:defPPr>
            <a:lvl1pPr algn="ctr">
              <a:defRPr sz="4000" b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2  Titr" panose="00000700000000000000" pitchFamily="2" charset="-78"/>
              </a:defRPr>
            </a:lvl1pPr>
          </a:lstStyle>
          <a:p>
            <a:r>
              <a:rPr lang="en-US" dirty="0"/>
              <a:t>4G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1763688" y="1958481"/>
            <a:ext cx="7056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 </a:t>
            </a:r>
            <a:r>
              <a:rPr lang="ar-SA" sz="2000" dirty="0"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طراحی شده با اولویت مصرف داده، پروتکل های</a:t>
            </a:r>
            <a:r>
              <a:rPr lang="en-US" sz="2000" dirty="0"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 IP </a:t>
            </a:r>
            <a:r>
              <a:rPr lang="ar-SA" sz="2000" dirty="0"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محور</a:t>
            </a:r>
            <a:r>
              <a:rPr lang="en-US" sz="2000" dirty="0"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 (LTE)</a:t>
            </a:r>
            <a:r>
              <a:rPr lang="ar-SA" sz="2000" dirty="0"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، و پهنای باند واقعی </a:t>
            </a:r>
            <a:r>
              <a:rPr lang="ar-SA" sz="2000" dirty="0" smtClean="0"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موبایل</a:t>
            </a:r>
            <a:r>
              <a:rPr lang="fa-IR" sz="2000" dirty="0" smtClean="0">
                <a:latin typeface="Arial" pitchFamily="34" charset="0"/>
                <a:cs typeface="B Nazanin" panose="00000400000000000000" pitchFamily="2" charset="-78"/>
              </a:rPr>
              <a:t>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شبکه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600000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4G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فعلا از دید کاربران و شرکت ها جنبه تبلیغاتی دارد تا کاربردی</a:t>
            </a:r>
            <a:r>
              <a:rPr lang="fa-IR" sz="2000" dirty="0"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.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شرکت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 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ITI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 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فعلا مالکیت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600000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4G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را در دست دارد و این شبکه را شبکه پیشرفته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IMT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نامگذاری کرده است، سرعت انتقال اطلاعات این شبکه در منازل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1Gbps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 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و در تلفن های همراه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100Mbps </a:t>
            </a: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معین شده است و همچنین شعاع انتقال داده این شبکه از آنتن های مخابراتی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۵۰۰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Fold</a:t>
            </a:r>
            <a:r>
              <a:rPr kumimoji="0" lang="fa-I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اندازه گیری شده است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anose="00000400000000000000" pitchFamily="2" charset="-78"/>
            </a:endParaRPr>
          </a:p>
        </p:txBody>
      </p:sp>
      <p:pic>
        <p:nvPicPr>
          <p:cNvPr id="5" name="Picture 2" descr="C:\Documents and Settings\Administrator\Desktop\3G\pic\4g_m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210135"/>
            <a:ext cx="2133741" cy="1140311"/>
          </a:xfrm>
          <a:prstGeom prst="rect">
            <a:avLst/>
          </a:prstGeom>
          <a:noFill/>
        </p:spPr>
      </p:pic>
      <p:pic>
        <p:nvPicPr>
          <p:cNvPr id="10243" name="Picture 3" descr="C:\Users\Rostami\Desktop\4581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32" y="4221088"/>
            <a:ext cx="5715000" cy="222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Jozvebama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1787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2200" y="188640"/>
            <a:ext cx="20882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fa-IR"/>
            </a:defPPr>
            <a:lvl1pPr algn="ctr">
              <a:defRPr sz="4000" b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2  Titr" panose="00000700000000000000" pitchFamily="2" charset="-78"/>
              </a:defRPr>
            </a:lvl1pPr>
          </a:lstStyle>
          <a:p>
            <a:r>
              <a:rPr lang="en-US" dirty="0"/>
              <a:t>5G</a:t>
            </a:r>
            <a:endParaRPr lang="fa-IR" dirty="0"/>
          </a:p>
        </p:txBody>
      </p:sp>
      <p:pic>
        <p:nvPicPr>
          <p:cNvPr id="11266" name="Picture 2" descr="C:\Users\Rostami\Desktop\5G_iph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367161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Rostami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322326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8451" y="388694"/>
            <a:ext cx="464786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6000" dirty="0" smtClean="0">
                <a:solidFill>
                  <a:schemeClr val="bg2"/>
                </a:solidFill>
                <a:cs typeface="2  Titr" panose="00000700000000000000" pitchFamily="2" charset="-78"/>
              </a:rPr>
              <a:t>به زودی </a:t>
            </a:r>
            <a:endParaRPr lang="fa-IR" sz="6000" dirty="0">
              <a:solidFill>
                <a:schemeClr val="bg2"/>
              </a:solidFill>
              <a:cs typeface="2  Titr" panose="000007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Jozvebama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1787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2708920"/>
            <a:ext cx="655272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6000" b="1" dirty="0" smtClean="0">
                <a:solidFill>
                  <a:schemeClr val="accent4">
                    <a:lumMod val="50000"/>
                  </a:schemeClr>
                </a:solidFill>
                <a:cs typeface="EntezareZohoor 5 **" panose="00000700000000000000" pitchFamily="2" charset="-78"/>
              </a:rPr>
              <a:t>نسل‌های تلفن‌های همراه</a:t>
            </a:r>
            <a:endParaRPr lang="en-US" sz="6000" b="1" dirty="0" smtClean="0">
              <a:solidFill>
                <a:schemeClr val="accent4">
                  <a:lumMod val="50000"/>
                </a:schemeClr>
              </a:solidFill>
              <a:cs typeface="EntezareZohoor 5 **" panose="000007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Jozvebama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9290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0072" y="692696"/>
            <a:ext cx="309634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fa-IR"/>
            </a:defPPr>
            <a:lvl1pPr algn="ctr">
              <a:defRPr sz="4000" b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2  Titr" panose="00000700000000000000" pitchFamily="2" charset="-78"/>
              </a:defRPr>
            </a:lvl1pPr>
          </a:lstStyle>
          <a:p>
            <a:r>
              <a:rPr lang="fa-IR" dirty="0"/>
              <a:t>منابع :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2267744" y="2132856"/>
            <a:ext cx="604867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1A3EB2"/>
                </a:solidFill>
                <a:cs typeface="+mj-cs"/>
              </a:rPr>
              <a:t>data3nter.net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i="1" dirty="0" smtClean="0">
                <a:solidFill>
                  <a:srgbClr val="1A3EB2"/>
                </a:solidFill>
                <a:cs typeface="+mj-cs"/>
              </a:rPr>
              <a:t>www.rokhshad.com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i="1" dirty="0" smtClean="0">
                <a:solidFill>
                  <a:srgbClr val="1A3EB2"/>
                </a:solidFill>
                <a:cs typeface="+mj-cs"/>
              </a:rPr>
              <a:t>gsm.itpro.ir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i="1" dirty="0" smtClean="0">
                <a:solidFill>
                  <a:srgbClr val="1A3EB2"/>
                </a:solidFill>
                <a:cs typeface="+mj-cs"/>
              </a:rPr>
              <a:t>www.ictpress.ir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i="1" dirty="0" smtClean="0">
                <a:solidFill>
                  <a:srgbClr val="1A3EB2"/>
                </a:solidFill>
                <a:cs typeface="+mj-cs"/>
              </a:rPr>
              <a:t>vista.ir</a:t>
            </a:r>
            <a:endParaRPr lang="fa-IR" sz="3200" i="1" dirty="0" smtClean="0">
              <a:solidFill>
                <a:srgbClr val="1A3EB2"/>
              </a:solidFill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i="1" dirty="0" smtClean="0">
                <a:solidFill>
                  <a:srgbClr val="1A3EB2"/>
                </a:solidFill>
                <a:cs typeface="+mj-cs"/>
              </a:rPr>
              <a:t>www.ict.gov.ir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3200" i="1" dirty="0" smtClean="0">
              <a:solidFill>
                <a:srgbClr val="1A3EB2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endParaRPr lang="fa-IR" sz="3200" dirty="0">
              <a:solidFill>
                <a:srgbClr val="1A3EB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Jozvebama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1787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3568" y="1916832"/>
            <a:ext cx="7128792" cy="2646878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l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16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با تشکر </a:t>
            </a:r>
            <a:endParaRPr lang="fa-IR" sz="166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Jozvebama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8751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430306"/>
            <a:ext cx="48245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2  Titr" panose="00000700000000000000" pitchFamily="2" charset="-78"/>
              </a:rPr>
              <a:t>فهرست مطالب </a:t>
            </a:r>
            <a:endParaRPr lang="fa-IR" sz="40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2 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992" y="1556792"/>
            <a:ext cx="3816424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a-IR" sz="3600" b="1" dirty="0" smtClean="0">
                <a:cs typeface="B Nazanin" panose="00000400000000000000" pitchFamily="2" charset="-78"/>
              </a:rPr>
              <a:t>مقدمه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a-IR" sz="3600" b="1" dirty="0" smtClean="0">
                <a:cs typeface="B Nazanin" panose="00000400000000000000" pitchFamily="2" charset="-78"/>
              </a:rPr>
              <a:t>چکیده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a-IR" sz="3600" b="1" dirty="0" smtClean="0">
                <a:cs typeface="B Nazanin" panose="00000400000000000000" pitchFamily="2" charset="-78"/>
              </a:rPr>
              <a:t>تاریخچه موبایل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600" b="1" dirty="0" smtClean="0">
                <a:cs typeface="B Nazanin" panose="00000400000000000000" pitchFamily="2" charset="-78"/>
              </a:rPr>
              <a:t>0G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600" b="1" dirty="0" smtClean="0">
                <a:cs typeface="B Nazanin" panose="00000400000000000000" pitchFamily="2" charset="-78"/>
              </a:rPr>
              <a:t>1G</a:t>
            </a:r>
            <a:endParaRPr lang="fa-IR" sz="3600" b="1" dirty="0" smtClean="0">
              <a:cs typeface="B Nazanin" panose="00000400000000000000" pitchFamily="2" charset="-78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3600" b="1" dirty="0" smtClean="0">
                <a:cs typeface="B Nazanin" panose="00000400000000000000" pitchFamily="2" charset="-78"/>
              </a:rPr>
              <a:t>2G</a:t>
            </a:r>
          </a:p>
          <a:p>
            <a:endParaRPr lang="fa-IR" sz="3600" b="1" dirty="0" smtClean="0">
              <a:solidFill>
                <a:schemeClr val="bg2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fa-IR" sz="3600" b="1" dirty="0" smtClean="0">
              <a:solidFill>
                <a:schemeClr val="bg2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1720" y="1556792"/>
            <a:ext cx="244827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600" b="1" dirty="0">
                <a:cs typeface="B Nazanin" panose="00000400000000000000" pitchFamily="2" charset="-78"/>
              </a:rPr>
              <a:t>3G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600" b="1" dirty="0">
                <a:cs typeface="B Nazanin" panose="00000400000000000000" pitchFamily="2" charset="-78"/>
              </a:rPr>
              <a:t>4G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600" b="1" dirty="0">
                <a:cs typeface="B Nazanin" panose="00000400000000000000" pitchFamily="2" charset="-78"/>
              </a:rPr>
              <a:t>5G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a-IR" sz="3600" b="1" dirty="0">
                <a:cs typeface="B Nazanin" panose="00000400000000000000" pitchFamily="2" charset="-78"/>
              </a:rPr>
              <a:t>منابع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Jozvebama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9290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8224" y="476672"/>
            <a:ext cx="20882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fa-IR"/>
            </a:defPPr>
            <a:lvl1pPr algn="ctr">
              <a:defRPr sz="4000" b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2  Titr" panose="00000700000000000000" pitchFamily="2" charset="-78"/>
              </a:defRPr>
            </a:lvl1pPr>
          </a:lstStyle>
          <a:p>
            <a:r>
              <a:rPr lang="fa-IR" dirty="0"/>
              <a:t>مقدمه:</a:t>
            </a:r>
            <a:endParaRPr lang="fa-IR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1540163"/>
            <a:ext cx="7148822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fa-IR"/>
            </a:defPPr>
            <a:lvl1pPr marL="285750" indent="-285750">
              <a:buFont typeface="Wingdings" pitchFamily="2" charset="2"/>
              <a:buChar char="Ø"/>
              <a:defRPr sz="3600" b="1">
                <a:cs typeface="B Nazanin" panose="00000400000000000000" pitchFamily="2" charset="-78"/>
              </a:defRPr>
            </a:lvl1pPr>
          </a:lstStyle>
          <a:p>
            <a:pPr lvl="1" algn="just"/>
            <a:r>
              <a:rPr lang="ar-SA" dirty="0">
                <a:cs typeface="B Nazanin" panose="00000400000000000000" pitchFamily="2" charset="-78"/>
              </a:rPr>
              <a:t>با توجه به گسترش روز افزون تکنولوژی و افزایش نیاز های مردم به استفاده از سرویس های اینترنتی و مخابراتی شرکت های سرویس دهنده ارتباطات به فکر ایجاد و گسترش شبکه های ارتباط عمومی و اشتراک دیتا افتادند</a:t>
            </a:r>
            <a:r>
              <a:rPr lang="ar-SA" dirty="0" smtClean="0">
                <a:cs typeface="B Nazanin" panose="00000400000000000000" pitchFamily="2" charset="-78"/>
              </a:rPr>
              <a:t>.</a:t>
            </a:r>
            <a:endParaRPr lang="fa-IR" dirty="0" smtClean="0">
              <a:cs typeface="B Nazanin" panose="00000400000000000000" pitchFamily="2" charset="-78"/>
            </a:endParaRPr>
          </a:p>
          <a:p>
            <a:pPr lvl="1" algn="just"/>
            <a:endParaRPr lang="fa-IR" dirty="0" smtClean="0">
              <a:cs typeface="B Nazanin" panose="00000400000000000000" pitchFamily="2" charset="-78"/>
            </a:endParaRPr>
          </a:p>
          <a:p>
            <a:pPr marL="457200" indent="0" algn="just">
              <a:buNone/>
            </a:pPr>
            <a:r>
              <a:rPr lang="ar-SA" sz="1800" b="0" dirty="0" smtClean="0"/>
              <a:t>ابتدایی </a:t>
            </a:r>
            <a:r>
              <a:rPr lang="ar-SA" sz="1800" b="0" dirty="0"/>
              <a:t>ترین این شبکه ها شبکه </a:t>
            </a:r>
            <a:r>
              <a:rPr lang="en-US" sz="1800" b="0" dirty="0"/>
              <a:t>1G</a:t>
            </a:r>
            <a:r>
              <a:rPr lang="fa-IR" sz="1800" b="0" dirty="0"/>
              <a:t> بود که </a:t>
            </a:r>
            <a:r>
              <a:rPr lang="ar-SA" sz="1800" b="0" dirty="0"/>
              <a:t>شبکه های</a:t>
            </a:r>
            <a:r>
              <a:rPr lang="en-US" sz="1800" b="0" dirty="0"/>
              <a:t> </a:t>
            </a:r>
            <a:r>
              <a:rPr lang="en-US" sz="1800" b="0" dirty="0" smtClean="0"/>
              <a:t>NMT  </a:t>
            </a:r>
            <a:r>
              <a:rPr lang="en-US" sz="1800" b="0" dirty="0"/>
              <a:t>,  C-net  ,  AMPS  ,  </a:t>
            </a:r>
            <a:r>
              <a:rPr lang="fa-IR" sz="1800" b="0" dirty="0" smtClean="0"/>
              <a:t>    </a:t>
            </a:r>
            <a:r>
              <a:rPr lang="en-US" sz="1800" b="0" dirty="0" smtClean="0"/>
              <a:t>TACS  </a:t>
            </a:r>
            <a:r>
              <a:rPr lang="fa-IR" sz="1800" b="0" dirty="0" smtClean="0"/>
              <a:t> </a:t>
            </a:r>
            <a:r>
              <a:rPr lang="ar-SA" sz="1800" b="0" dirty="0" smtClean="0"/>
              <a:t>شبکه </a:t>
            </a:r>
            <a:r>
              <a:rPr lang="ar-SA" sz="1800" b="0" dirty="0"/>
              <a:t>هایی بودند که از این نسل ارتباط استفاده می کردند</a:t>
            </a:r>
            <a:r>
              <a:rPr lang="ar-SA" sz="1800" b="0" dirty="0" smtClean="0"/>
              <a:t>.</a:t>
            </a:r>
            <a:endParaRPr lang="fa-IR" sz="1800" b="0" dirty="0" smtClean="0"/>
          </a:p>
          <a:p>
            <a:pPr marL="457200" indent="0" algn="just">
              <a:buNone/>
            </a:pPr>
            <a:endParaRPr lang="fa-IR" sz="1800" b="0" dirty="0"/>
          </a:p>
          <a:p>
            <a:pPr marL="457200" algn="just"/>
            <a:r>
              <a:rPr lang="fa-IR" sz="1800" b="0" dirty="0"/>
              <a:t>در این میان با توجه به افزایش نیاز مردم به ارتباطات با کیفیت  و با سرعت بیشتر شرکت های ارائه دهنده سرویس به فکر توسعه و ارتقاط شبکه های واسط خود افتادند و تکنولوزیهای </a:t>
            </a:r>
            <a:r>
              <a:rPr lang="en-US" sz="1800" b="0" dirty="0"/>
              <a:t> 2G </a:t>
            </a:r>
            <a:r>
              <a:rPr lang="fa-IR" sz="1800" b="0" dirty="0"/>
              <a:t>,</a:t>
            </a:r>
            <a:r>
              <a:rPr lang="en-US" sz="1800" b="0" dirty="0"/>
              <a:t> </a:t>
            </a:r>
            <a:r>
              <a:rPr lang="fa-IR" sz="1800" b="0" dirty="0"/>
              <a:t> </a:t>
            </a:r>
            <a:r>
              <a:rPr lang="en-US" sz="1800" b="0" dirty="0"/>
              <a:t>2.5G  </a:t>
            </a:r>
            <a:r>
              <a:rPr lang="fa-IR" sz="1800" b="0" dirty="0"/>
              <a:t>,</a:t>
            </a:r>
            <a:r>
              <a:rPr lang="en-US" sz="1800" b="0" dirty="0"/>
              <a:t>  3G  </a:t>
            </a:r>
            <a:r>
              <a:rPr lang="fa-IR" sz="1800" b="0" dirty="0"/>
              <a:t>,  </a:t>
            </a:r>
            <a:r>
              <a:rPr lang="en-US" sz="1800" b="0" dirty="0"/>
              <a:t> 3.75G</a:t>
            </a:r>
            <a:r>
              <a:rPr lang="fa-IR" sz="1800" b="0" dirty="0"/>
              <a:t>,</a:t>
            </a:r>
            <a:r>
              <a:rPr lang="en-US" sz="1800" b="0" dirty="0"/>
              <a:t>4G  </a:t>
            </a:r>
            <a:r>
              <a:rPr lang="fa-IR" sz="1800" b="0" dirty="0"/>
              <a:t> پا به عرصه ظهور گذاشتند.</a:t>
            </a:r>
            <a:endParaRPr lang="en-US" sz="1800" b="0" dirty="0"/>
          </a:p>
          <a:p>
            <a:endParaRPr lang="fa-IR" sz="2000" dirty="0"/>
          </a:p>
          <a:p>
            <a:pPr marL="457200" indent="0" algn="just">
              <a:buNone/>
            </a:pPr>
            <a:endParaRPr lang="en-US" sz="1800" b="0" dirty="0"/>
          </a:p>
          <a:p>
            <a:endParaRPr lang="fa-IR" sz="2000" dirty="0">
              <a:latin typeface="Arial" pitchFamily="34" charset="0"/>
              <a:cs typeface="Arial" pitchFamily="34" charset="0"/>
            </a:endParaRPr>
          </a:p>
          <a:p>
            <a:pPr lvl="1" algn="just"/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6021288"/>
            <a:ext cx="57606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fa-IR" sz="5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744559" y="6300390"/>
            <a:ext cx="3843665" cy="365125"/>
          </a:xfrm>
        </p:spPr>
        <p:txBody>
          <a:bodyPr/>
          <a:lstStyle/>
          <a:p>
            <a:r>
              <a:rPr lang="en-US" smtClean="0"/>
              <a:t>Jozvebama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9290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8224" y="476672"/>
            <a:ext cx="20882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fa-IR"/>
            </a:defPPr>
            <a:lvl1pPr algn="ctr">
              <a:defRPr sz="4000" b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2  Titr" panose="00000700000000000000" pitchFamily="2" charset="-78"/>
              </a:defRPr>
            </a:lvl1pPr>
          </a:lstStyle>
          <a:p>
            <a:r>
              <a:rPr lang="fa-IR" dirty="0"/>
              <a:t>چکیده:</a:t>
            </a:r>
            <a:endParaRPr lang="fa-IR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1412775"/>
            <a:ext cx="705678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/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اکثر کاربران اینترنت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و مصرف کنندگان لوازم الکترونیکی و کالاهای دیجیتال با اینکه از این محصولات استفاده میکنند اما نمیدانند که در حال حاضر از کدام نسل استفاده میکنند.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B Nazanin" panose="00000400000000000000" pitchFamily="2" charset="-78"/>
            </a:endParaRPr>
          </a:p>
          <a:p>
            <a:pPr algn="just"/>
            <a:endParaRPr lang="fa-IR" sz="2000" dirty="0"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2492896"/>
            <a:ext cx="6984776" cy="8887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کلمه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G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 که در نسل بندی ها استفاده میشود مخفف کلمه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Generation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 یا همان (نسل) می باشد. نسل بندی شبکه تلفن های همراه از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 1G 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شروع و در حال حاضر به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4G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  ختم میشود.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3831724"/>
            <a:ext cx="662473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/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هر نسلی از شبکه های موبایل گامی رو به جلو بوده و دستاوردهای جدیدی را به عرصه موبایل آورده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.</a:t>
            </a:r>
            <a:r>
              <a:rPr kumimoji="0" lang="fa-I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این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پروژه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 یک نگاه کوتاه و خلاصه به دستاوردهای محسوس و عمومی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۴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 نسل اول شبکه های ارتباطی موبایل است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anose="00000400000000000000" pitchFamily="2" charset="-78"/>
              </a:rPr>
              <a:t>:</a:t>
            </a:r>
          </a:p>
          <a:p>
            <a:pPr algn="just"/>
            <a:endParaRPr lang="fa-IR" sz="2000" dirty="0"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6021288"/>
            <a:ext cx="57606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Jozvebama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6535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8104" y="476672"/>
            <a:ext cx="316835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fa-IR"/>
            </a:defPPr>
            <a:lvl1pPr algn="ctr">
              <a:defRPr sz="4000" b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2  Titr" panose="00000700000000000000" pitchFamily="2" charset="-78"/>
              </a:defRPr>
            </a:lvl1pPr>
          </a:lstStyle>
          <a:p>
            <a:r>
              <a:rPr lang="fa-IR" dirty="0"/>
              <a:t>تاریخچه </a:t>
            </a:r>
            <a:r>
              <a:rPr lang="fa-IR" dirty="0" smtClean="0"/>
              <a:t>موبایل:</a:t>
            </a:r>
            <a:endParaRPr lang="fa-IR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1412776"/>
            <a:ext cx="684076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2000" dirty="0" smtClean="0">
                <a:latin typeface="Arial" pitchFamily="34" charset="0"/>
                <a:cs typeface="B Nazanin" panose="00000400000000000000" pitchFamily="2" charset="-78"/>
              </a:rPr>
              <a:t>استفاده از امواج رادیویی قدمتی بسیار بیشتر از موبایل دارد و استفاده از آن به سال </a:t>
            </a:r>
            <a:r>
              <a:rPr lang="fa-IR" sz="2000" dirty="0" smtClean="0">
                <a:latin typeface="Arial" pitchFamily="34" charset="0"/>
                <a:cs typeface="B Nazanin" panose="00000400000000000000" pitchFamily="2" charset="-78"/>
              </a:rPr>
              <a:t>۱۹۰۸</a:t>
            </a:r>
            <a:r>
              <a:rPr lang="ar-SA" sz="2000" dirty="0" smtClean="0">
                <a:latin typeface="Arial" pitchFamily="34" charset="0"/>
                <a:cs typeface="B Nazanin" panose="00000400000000000000" pitchFamily="2" charset="-78"/>
              </a:rPr>
              <a:t> بر می </a:t>
            </a:r>
            <a:r>
              <a:rPr lang="ar-SA" sz="2000" dirty="0" smtClean="0">
                <a:latin typeface="Arial" pitchFamily="34" charset="0"/>
                <a:cs typeface="B Nazanin" panose="00000400000000000000" pitchFamily="2" charset="-78"/>
              </a:rPr>
              <a:t>گردد</a:t>
            </a:r>
            <a:r>
              <a:rPr lang="fa-IR" sz="2000" dirty="0">
                <a:latin typeface="Arial" pitchFamily="34" charset="0"/>
                <a:cs typeface="B Nazanin" panose="00000400000000000000" pitchFamily="2" charset="-78"/>
              </a:rPr>
              <a:t>.</a:t>
            </a:r>
            <a:endParaRPr lang="fa-IR" sz="2000" dirty="0">
              <a:latin typeface="Arial" pitchFamily="34" charset="0"/>
              <a:cs typeface="B Nazanin" panose="00000400000000000000" pitchFamily="2" charset="-78"/>
            </a:endParaRPr>
          </a:p>
        </p:txBody>
      </p:sp>
      <p:pic>
        <p:nvPicPr>
          <p:cNvPr id="8" name="Picture 2" descr="C:\Documents and Settings\Administrator\Desktop\3G\pic\nat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9792" y="2425427"/>
            <a:ext cx="5976664" cy="40760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Jozvebama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9290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765284"/>
            <a:ext cx="77048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fa-IR"/>
            </a:defPPr>
            <a:lvl1pPr marL="457200" indent="0" algn="just">
              <a:buFont typeface="Wingdings" pitchFamily="2" charset="2"/>
              <a:buNone/>
              <a:defRPr b="0">
                <a:cs typeface="B Nazanin" panose="00000400000000000000" pitchFamily="2" charset="-78"/>
              </a:defRPr>
            </a:lvl1pPr>
            <a:lvl2pPr lvl="1" algn="just">
              <a:defRPr>
                <a:cs typeface="B Nazanin" panose="00000400000000000000" pitchFamily="2" charset="-78"/>
              </a:defRPr>
            </a:lvl2pPr>
          </a:lstStyle>
          <a:p>
            <a:r>
              <a:rPr lang="ar-SA" dirty="0"/>
              <a:t>سال </a:t>
            </a:r>
            <a:r>
              <a:rPr lang="fa-IR" dirty="0"/>
              <a:t>۱۹۱۰ «</a:t>
            </a:r>
            <a:r>
              <a:rPr lang="ar-SA" dirty="0"/>
              <a:t>لارس ماگنوس اریکسون» تلفنی را در اتومبیلش نصب کرد</a:t>
            </a:r>
            <a:r>
              <a:rPr lang="fa-IR" dirty="0"/>
              <a:t>.</a:t>
            </a:r>
            <a:endParaRPr lang="en-US" dirty="0"/>
          </a:p>
        </p:txBody>
      </p:sp>
      <p:pic>
        <p:nvPicPr>
          <p:cNvPr id="5" name="Picture 2" descr="C:\Documents and Settings\Administrator\Desktop\3G\pic\Dig3541_h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4149080"/>
            <a:ext cx="4392488" cy="2366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Rostami\Desktop\1408178955639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989" y="1844824"/>
            <a:ext cx="3888432" cy="212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8144" y="4941168"/>
            <a:ext cx="30963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fa-IR"/>
            </a:defPPr>
            <a:lvl1pPr marL="457200" indent="0" algn="just">
              <a:buFont typeface="Wingdings" pitchFamily="2" charset="2"/>
              <a:buNone/>
              <a:defRPr b="0">
                <a:cs typeface="B Nazanin" panose="00000400000000000000" pitchFamily="2" charset="-78"/>
              </a:defRPr>
            </a:lvl1pPr>
            <a:lvl2pPr lvl="1" algn="just">
              <a:defRPr>
                <a:cs typeface="B Nazanin" panose="00000400000000000000" pitchFamily="2" charset="-78"/>
              </a:defRPr>
            </a:lvl2pPr>
          </a:lstStyle>
          <a:p>
            <a:r>
              <a:rPr lang="ar-SA" dirty="0"/>
              <a:t>البته کارکردی مثل یک تلفن موبایل نداشت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Jozvebama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9290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548680"/>
            <a:ext cx="655272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fa-IR"/>
            </a:defPPr>
            <a:lvl1pPr marL="457200" indent="0" algn="just">
              <a:buFont typeface="Wingdings" pitchFamily="2" charset="2"/>
              <a:buNone/>
              <a:defRPr b="0">
                <a:cs typeface="B Nazanin" panose="00000400000000000000" pitchFamily="2" charset="-78"/>
              </a:defRPr>
            </a:lvl1pPr>
            <a:lvl2pPr lvl="1" algn="just">
              <a:defRPr>
                <a:cs typeface="B Nazanin" panose="00000400000000000000" pitchFamily="2" charset="-78"/>
              </a:defRPr>
            </a:lvl2pPr>
          </a:lstStyle>
          <a:p>
            <a:r>
              <a:rPr lang="fa-IR" dirty="0"/>
              <a:t>در سال 1926 استفاده از</a:t>
            </a:r>
            <a:r>
              <a:rPr lang="ar-SA" dirty="0"/>
              <a:t> تلفن های رادیویی</a:t>
            </a:r>
            <a:r>
              <a:rPr lang="fa-IR" dirty="0"/>
              <a:t> در میان </a:t>
            </a:r>
            <a:r>
              <a:rPr lang="ar-SA" dirty="0"/>
              <a:t>مسافران درجه یک ترن هایی که بین برلین و هامبورگ طی مسیر می کردند</a:t>
            </a:r>
            <a:r>
              <a:rPr lang="fa-IR" dirty="0"/>
              <a:t> باب شد.</a:t>
            </a:r>
            <a:endParaRPr lang="en-US" dirty="0"/>
          </a:p>
          <a:p>
            <a:endParaRPr lang="fa-IR" dirty="0"/>
          </a:p>
        </p:txBody>
      </p:sp>
      <p:pic>
        <p:nvPicPr>
          <p:cNvPr id="3074" name="Picture 2" descr="C:\Users\Rostami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21237"/>
            <a:ext cx="4140460" cy="239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ostami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989" y="1982239"/>
            <a:ext cx="2454257" cy="331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Jozvebama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9290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755685"/>
            <a:ext cx="64807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fa-IR"/>
            </a:defPPr>
            <a:lvl1pPr marL="457200" indent="0" algn="just">
              <a:buFont typeface="Wingdings" pitchFamily="2" charset="2"/>
              <a:buNone/>
              <a:defRPr b="0">
                <a:cs typeface="B Nazanin" panose="00000400000000000000" pitchFamily="2" charset="-78"/>
              </a:defRPr>
            </a:lvl1pPr>
            <a:lvl2pPr lvl="1" algn="just">
              <a:defRPr>
                <a:cs typeface="B Nazanin" panose="00000400000000000000" pitchFamily="2" charset="-78"/>
              </a:defRPr>
            </a:lvl2pPr>
          </a:lstStyle>
          <a:p>
            <a:r>
              <a:rPr lang="ar-SA" dirty="0"/>
              <a:t>طی جنگ جهانی دوم، فناوری تلفن های رادیویی در مقیاس گسترده در تانک های آلمانی مورد استفاده قرار گرفت</a:t>
            </a:r>
            <a:r>
              <a:rPr lang="fa-IR" dirty="0"/>
              <a:t>.</a:t>
            </a:r>
            <a:endParaRPr lang="en-US" dirty="0"/>
          </a:p>
        </p:txBody>
      </p:sp>
      <p:pic>
        <p:nvPicPr>
          <p:cNvPr id="5" name="Picture 3" descr="C:\Documents and Settings\Administrator\Desktop\3G\pic\Mobile_radio_teleph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753124"/>
            <a:ext cx="2304256" cy="1524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331640" y="5006290"/>
            <a:ext cx="496855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algn="just">
              <a:buFont typeface="Wingdings" pitchFamily="2" charset="2"/>
              <a:buNone/>
            </a:pPr>
            <a:r>
              <a:rPr lang="ar-SA" dirty="0">
                <a:cs typeface="B Nazanin" panose="00000400000000000000" pitchFamily="2" charset="-78"/>
              </a:rPr>
              <a:t>بعد از اتمام جنگ جهانی دوم، پلیس آلمان از همین فناوری استفاده کرده و خودروهای گشتی اش را مجهز به تلفن رادیویی کرد</a:t>
            </a:r>
            <a:r>
              <a:rPr lang="en-US" dirty="0">
                <a:cs typeface="B Nazanin" panose="00000400000000000000" pitchFamily="2" charset="-78"/>
              </a:rPr>
              <a:t>.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098" name="Picture 2" descr="C:\Users\Rostami\Desktop\TigerTa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628800"/>
            <a:ext cx="4801741" cy="291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Jozvebama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9290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253</TotalTime>
  <Words>827</Words>
  <Application>Microsoft Office PowerPoint</Application>
  <PresentationFormat>On-screen Show (4:3)</PresentationFormat>
  <Paragraphs>90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2  Titr</vt:lpstr>
      <vt:lpstr>Arial</vt:lpstr>
      <vt:lpstr>B Nazanin</vt:lpstr>
      <vt:lpstr>Calibri</vt:lpstr>
      <vt:lpstr>EntezareZohoor 5 **</vt:lpstr>
      <vt:lpstr>Times New Roman</vt:lpstr>
      <vt:lpstr>Trebuchet MS</vt:lpstr>
      <vt:lpstr>Tw Cen MT</vt:lpstr>
      <vt:lpstr>Wingdings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Rostami</dc:creator>
  <cp:lastModifiedBy>Negar Eskandari</cp:lastModifiedBy>
  <cp:revision>28</cp:revision>
  <dcterms:created xsi:type="dcterms:W3CDTF">2014-12-22T09:09:10Z</dcterms:created>
  <dcterms:modified xsi:type="dcterms:W3CDTF">2026-02-10T05:44:22Z</dcterms:modified>
</cp:coreProperties>
</file>