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Wingdings 2" panose="05020102010507070707" pitchFamily="18" charset="2"/>
      <p:regular r:id="rId38"/>
    </p:embeddedFont>
    <p:embeddedFont>
      <p:font typeface="B Zar" panose="00000400000000000000" pitchFamily="2" charset="-78"/>
      <p:regular r:id="rId39"/>
      <p:bold r:id="rId40"/>
    </p:embeddedFont>
    <p:embeddedFont>
      <p:font typeface="B Titr" panose="00000700000000000000" pitchFamily="2" charset="-78"/>
      <p:bold r:id="rId41"/>
    </p:embeddedFont>
    <p:embeddedFont>
      <p:font typeface="Calibri" panose="020F050202020403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75062" autoAdjust="0"/>
  </p:normalViewPr>
  <p:slideViewPr>
    <p:cSldViewPr>
      <p:cViewPr varScale="1">
        <p:scale>
          <a:sx n="83" d="100"/>
          <a:sy n="83" d="100"/>
        </p:scale>
        <p:origin x="24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49D5531-0BBD-49F4-A83B-62F9D9BFF030}" type="datetimeFigureOut">
              <a:rPr lang="fa-IR" smtClean="0"/>
              <a:pPr/>
              <a:t>17/06/1447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1DB15D-8D29-441A-A3B8-79E8B2DD9834}" type="slidenum">
              <a:rPr lang="fa-IR" smtClean="0"/>
              <a:pPr/>
              <a:t>‹#›</a:t>
            </a:fld>
            <a:endParaRPr lang="fa-IR"/>
          </a:p>
        </p:txBody>
      </p:sp>
    </p:spTree>
    <p:extLst>
      <p:ext uri="{BB962C8B-B14F-4D97-AF65-F5344CB8AC3E}">
        <p14:creationId xmlns:p14="http://schemas.microsoft.com/office/powerpoint/2010/main" val="17462244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نهادها پس از قرن</a:t>
            </a:r>
            <a:r>
              <a:rPr lang="fa-IR" baseline="0" dirty="0" smtClean="0"/>
              <a:t> 16 میلادی ایجاد شدند زیرا که می توان گفت از این قرن به بعد بود که دولتها به معنای امروزی پدید آمدند.</a:t>
            </a:r>
          </a:p>
          <a:p>
            <a:r>
              <a:rPr lang="fa-IR" baseline="0" dirty="0" smtClean="0"/>
              <a:t>اتحادیه مقدس که در جریان کنفرانس وین با هدف ایجاد امنیت و آرامش در اروپا به وجود آمد به گونه ای بود که نمایندگان کشور های عضو در فواصل خاص دور یکدیگر جمع می شدند و مسائل روز اروپا را مورد بررسی قرار می دادند، باید به این نکته اشاره نمود که انگلستان عضو این اتحادیه نشد و این نهاد بعد از مرگ تزار روسیه در سال 1825 منحل گردید.</a:t>
            </a:r>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3</a:t>
            </a:fld>
            <a:endParaRPr lang="fa-IR"/>
          </a:p>
        </p:txBody>
      </p:sp>
    </p:spTree>
    <p:extLst>
      <p:ext uri="{BB962C8B-B14F-4D97-AF65-F5344CB8AC3E}">
        <p14:creationId xmlns:p14="http://schemas.microsoft.com/office/powerpoint/2010/main" val="160916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fa-IR" dirty="0" smtClean="0"/>
              <a:t>اتحادیه پست جهانی : </a:t>
            </a:r>
            <a:r>
              <a:rPr lang="fa-IR" dirty="0" err="1" smtClean="0"/>
              <a:t>متصرفات</a:t>
            </a:r>
            <a:r>
              <a:rPr lang="fa-IR" dirty="0" smtClean="0"/>
              <a:t> ایالات متحده، </a:t>
            </a:r>
            <a:r>
              <a:rPr lang="fa-IR" dirty="0" err="1" smtClean="0"/>
              <a:t>کنگوی</a:t>
            </a:r>
            <a:r>
              <a:rPr lang="fa-IR" dirty="0" smtClean="0"/>
              <a:t> بلژیک، مستعمرات</a:t>
            </a:r>
            <a:r>
              <a:rPr lang="fa-IR" baseline="0" dirty="0" smtClean="0"/>
              <a:t> اسپانیا، سازمان های </a:t>
            </a:r>
            <a:r>
              <a:rPr lang="fa-IR" baseline="0" dirty="0" err="1" smtClean="0"/>
              <a:t>ماوراء</a:t>
            </a:r>
            <a:r>
              <a:rPr lang="fa-IR" baseline="0" dirty="0" smtClean="0"/>
              <a:t> بحار جمهوری فرانسه، بریتانیا</a:t>
            </a:r>
            <a:endParaRPr lang="fa-IR" dirty="0" smtClean="0"/>
          </a:p>
          <a:p>
            <a:pPr>
              <a:buFontTx/>
              <a:buChar char="-"/>
            </a:pPr>
            <a:r>
              <a:rPr lang="fa-IR" dirty="0" smtClean="0"/>
              <a:t>اتحادیه بین المللی مخابرات </a:t>
            </a:r>
          </a:p>
          <a:p>
            <a:pPr>
              <a:buFontTx/>
              <a:buChar char="-"/>
            </a:pPr>
            <a:r>
              <a:rPr lang="fa-IR" dirty="0" smtClean="0"/>
              <a:t>سازمان جهانی هواشناسی : هر کشوری که دارای خدمات هواشناسی باشد می تواند عضو شود.</a:t>
            </a:r>
          </a:p>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19</a:t>
            </a:fld>
            <a:endParaRPr lang="fa-IR"/>
          </a:p>
        </p:txBody>
      </p:sp>
    </p:spTree>
    <p:extLst>
      <p:ext uri="{BB962C8B-B14F-4D97-AF65-F5344CB8AC3E}">
        <p14:creationId xmlns:p14="http://schemas.microsoft.com/office/powerpoint/2010/main" val="4181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AutoNum type="arabicPeriod"/>
            </a:pPr>
            <a:r>
              <a:rPr lang="fa-IR" dirty="0" smtClean="0"/>
              <a:t>جنبه صرف حقوقی : متقاضی عضویت باید ثابت کند که دارای حاکمیت کامل</a:t>
            </a:r>
            <a:r>
              <a:rPr lang="fa-IR" baseline="0" dirty="0" smtClean="0"/>
              <a:t> چه از نقطه نظر حاکمیت داخلی و چه از نقطه نظر حاکمیت خارجی می باشد. یعنی می تواند مستقلاً به تنظیم روابط بین الملل خود بپردازد و نیز قادر به انجام تکالیف و تعهدات حقوق بین الملل می باشد.</a:t>
            </a:r>
            <a:endParaRPr lang="fa-IR" dirty="0" smtClean="0"/>
          </a:p>
          <a:p>
            <a:pPr marL="514350" indent="-514350">
              <a:buAutoNum type="arabicPeriod"/>
            </a:pPr>
            <a:r>
              <a:rPr lang="fa-IR" dirty="0" smtClean="0"/>
              <a:t>جنبه حقوقی سیاسی : بررسی حقوقی</a:t>
            </a:r>
            <a:r>
              <a:rPr lang="fa-IR" baseline="0" dirty="0" smtClean="0"/>
              <a:t> گاهی اوقات با بررسی و کنترل سیاسی همراه می گردد. نمونه بارز این بررسی کنترلی است که توسط شورای اقتصادی و اجتماعی سازمان ملل متحد در مورد پذیرش اعضا صورت می پذیرد.</a:t>
            </a:r>
            <a:endParaRPr lang="fa-IR" dirty="0" smtClean="0"/>
          </a:p>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21</a:t>
            </a:fld>
            <a:endParaRPr lang="fa-IR"/>
          </a:p>
        </p:txBody>
      </p:sp>
    </p:spTree>
    <p:extLst>
      <p:ext uri="{BB962C8B-B14F-4D97-AF65-F5344CB8AC3E}">
        <p14:creationId xmlns:p14="http://schemas.microsoft.com/office/powerpoint/2010/main" val="43031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اخراج کشور از سازمان ملل</a:t>
            </a:r>
            <a:r>
              <a:rPr lang="fa-IR" baseline="0" dirty="0" smtClean="0"/>
              <a:t> متحد مانند اخراج شوروی در سال 1939 از جامعه ملل به علت تجاوز به فنلاند.</a:t>
            </a:r>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23</a:t>
            </a:fld>
            <a:endParaRPr lang="fa-IR"/>
          </a:p>
        </p:txBody>
      </p:sp>
    </p:spTree>
    <p:extLst>
      <p:ext uri="{BB962C8B-B14F-4D97-AF65-F5344CB8AC3E}">
        <p14:creationId xmlns:p14="http://schemas.microsoft.com/office/powerpoint/2010/main" val="20288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شرکت نمایندگان این نوع کشور ها به عنوان عضو شریک صورت می گیرد، به مرور زمان اعضای شریک جایگاه مهمی در سازمان های بین المللی به ویژه در نهادهای</a:t>
            </a:r>
            <a:r>
              <a:rPr lang="fa-IR" baseline="0" dirty="0" smtClean="0"/>
              <a:t> تخصصی به دست آورند مثل سازمان جهانی بهداشت و یونسکو</a:t>
            </a:r>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24</a:t>
            </a:fld>
            <a:endParaRPr lang="fa-IR"/>
          </a:p>
        </p:txBody>
      </p:sp>
    </p:spTree>
    <p:extLst>
      <p:ext uri="{BB962C8B-B14F-4D97-AF65-F5344CB8AC3E}">
        <p14:creationId xmlns:p14="http://schemas.microsoft.com/office/powerpoint/2010/main" val="241138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در واقع این وضعیت به صورت گذار و کارآموزی برای کشور های شریک است تا بعد از استقلال به صورت کامل در آمده و به فعالیت های خود به صورت موثرتری ادامه دهد مانند مراکش و تونس که بعد از استقلال عضویت خود را در برخی سازمان ها به نحو مطلوب تری ادامه دادند.</a:t>
            </a:r>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27</a:t>
            </a:fld>
            <a:endParaRPr lang="fa-IR"/>
          </a:p>
        </p:txBody>
      </p:sp>
    </p:spTree>
    <p:extLst>
      <p:ext uri="{BB962C8B-B14F-4D97-AF65-F5344CB8AC3E}">
        <p14:creationId xmlns:p14="http://schemas.microsoft.com/office/powerpoint/2010/main" val="419046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اصولا تصمیم در سازمان های بین المللی به منظور از بین بردن هر نوع خطر برتری توسط ارگان های جمعی صورت می پذیرد و وظیفه ارگان های اداری در جهت تصمیمات </a:t>
            </a:r>
            <a:r>
              <a:rPr lang="fa-IR" dirty="0" err="1" smtClean="0"/>
              <a:t>ماخوذه</a:t>
            </a:r>
            <a:r>
              <a:rPr lang="fa-IR" dirty="0" smtClean="0"/>
              <a:t> است لذا به 3 صورت می توان این تفاوت را بیان کرد.</a:t>
            </a:r>
          </a:p>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29</a:t>
            </a:fld>
            <a:endParaRPr lang="fa-IR"/>
          </a:p>
        </p:txBody>
      </p:sp>
    </p:spTree>
    <p:extLst>
      <p:ext uri="{BB962C8B-B14F-4D97-AF65-F5344CB8AC3E}">
        <p14:creationId xmlns:p14="http://schemas.microsoft.com/office/powerpoint/2010/main" val="351566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البته این نکته قابل ذکر است که معمولاً هر چه  در سلسله مراتب ار گان های تصمیم گیرنده پیش بریم به نظر می رسد فاکتور های سیاسی بیشتر اثر دارد و اعضا حس نمایندگی </a:t>
            </a:r>
            <a:r>
              <a:rPr lang="fa-IR" dirty="0" err="1" smtClean="0"/>
              <a:t>جکومتشان</a:t>
            </a:r>
            <a:r>
              <a:rPr lang="fa-IR" dirty="0" smtClean="0"/>
              <a:t> را بیشتر درک می کنند.</a:t>
            </a:r>
          </a:p>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30</a:t>
            </a:fld>
            <a:endParaRPr lang="fa-IR"/>
          </a:p>
        </p:txBody>
      </p:sp>
    </p:spTree>
    <p:extLst>
      <p:ext uri="{BB962C8B-B14F-4D97-AF65-F5344CB8AC3E}">
        <p14:creationId xmlns:p14="http://schemas.microsoft.com/office/powerpoint/2010/main" val="338416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برای کرت در یونان و برای کشور آلبانی قانون اساسی تدوین گردید.</a:t>
            </a:r>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5</a:t>
            </a:fld>
            <a:endParaRPr lang="fa-IR"/>
          </a:p>
        </p:txBody>
      </p:sp>
    </p:spTree>
    <p:extLst>
      <p:ext uri="{BB962C8B-B14F-4D97-AF65-F5344CB8AC3E}">
        <p14:creationId xmlns:p14="http://schemas.microsoft.com/office/powerpoint/2010/main" val="398897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پروفسور</a:t>
            </a:r>
            <a:r>
              <a:rPr lang="fa-IR" baseline="0" dirty="0" smtClean="0"/>
              <a:t> </a:t>
            </a:r>
            <a:r>
              <a:rPr lang="fa-IR" baseline="0" dirty="0" err="1" smtClean="0"/>
              <a:t>دیاز</a:t>
            </a:r>
            <a:r>
              <a:rPr lang="fa-IR" baseline="0" dirty="0" smtClean="0"/>
              <a:t> </a:t>
            </a:r>
            <a:r>
              <a:rPr lang="fa-IR" baseline="0" dirty="0" err="1" smtClean="0"/>
              <a:t>گنزالس</a:t>
            </a:r>
            <a:r>
              <a:rPr lang="fa-IR" baseline="0" dirty="0" smtClean="0"/>
              <a:t> گزارشگر ویژه کمیسیون حقوق بین الملل.</a:t>
            </a:r>
          </a:p>
          <a:p>
            <a:r>
              <a:rPr lang="fa-IR" baseline="0" dirty="0" smtClean="0"/>
              <a:t>1- عنصر مبنایی که در غالب موارد همان معاهده ای است که به منزله سند موسس سازمان است و به همین دلیل مبین اراده سیاسی دولت های حاکم برای همکاری در عرصه های حاص جهت نیل به اهداف معین است.</a:t>
            </a:r>
          </a:p>
          <a:p>
            <a:r>
              <a:rPr lang="fa-IR" baseline="0" dirty="0" smtClean="0"/>
              <a:t>چند نکته:</a:t>
            </a:r>
          </a:p>
          <a:p>
            <a:pPr marL="228600" indent="-228600">
              <a:buFontTx/>
              <a:buChar char="-"/>
            </a:pPr>
            <a:r>
              <a:rPr lang="fa-IR" baseline="0" dirty="0" smtClean="0"/>
              <a:t>خیلی هم نباید به سند موسس تاکید کرد زیرا </a:t>
            </a:r>
            <a:r>
              <a:rPr lang="fa-IR" baseline="0" dirty="0" err="1" smtClean="0"/>
              <a:t>گات</a:t>
            </a:r>
            <a:r>
              <a:rPr lang="fa-IR" baseline="0" dirty="0" smtClean="0"/>
              <a:t> که موافقتنامه عمومی تعرفه و تجارت بود و در سال 1947 تشکیل گردید سند مشخصی نداشت در حالی که به صورت یک سازمان بین المللی اداره می شد تا اینکه در سال 1995 به سازمان تجارت جهانی ملحق شد. همچنین سازمان امنیت و همکاری اروپا 1975 چیزی جز یک هماهنگ کنده نبود که به صورت سازمان بین المللی اداره می شد تا در سال 1994 در </a:t>
            </a:r>
            <a:r>
              <a:rPr lang="fa-IR" baseline="0" dirty="0" err="1" smtClean="0"/>
              <a:t>بوداپست</a:t>
            </a:r>
            <a:r>
              <a:rPr lang="fa-IR" baseline="0" dirty="0" smtClean="0"/>
              <a:t> رسما نام سازمان بین المللی بر روی آن نهاده شد.</a:t>
            </a:r>
          </a:p>
          <a:p>
            <a:pPr marL="228600" indent="-228600">
              <a:buFontTx/>
              <a:buChar char="-"/>
            </a:pPr>
            <a:r>
              <a:rPr lang="fa-IR" baseline="0" dirty="0" smtClean="0"/>
              <a:t>امروزه به غیر از دولتها سازمانهایی هم می توانند به لحاظ استقلال اراده خویش سازمان های دیگری را تاسیس نمایند.</a:t>
            </a:r>
          </a:p>
          <a:p>
            <a:pPr marL="228600" indent="-228600">
              <a:buFontTx/>
              <a:buChar char="-"/>
            </a:pPr>
            <a:r>
              <a:rPr lang="fa-IR" baseline="0" dirty="0" smtClean="0"/>
              <a:t>لزوما همکاری چند کشور در جهت و برای هدف حاص یک سازمان بین المللی را ایجاد نمی کند، دیوان دادگستری در قضیه </a:t>
            </a:r>
            <a:r>
              <a:rPr lang="fa-IR" baseline="0" dirty="0" err="1" smtClean="0"/>
              <a:t>نائورو</a:t>
            </a:r>
            <a:r>
              <a:rPr lang="fa-IR" baseline="0" dirty="0" smtClean="0"/>
              <a:t> علیه استرالیا ابراز داشت </a:t>
            </a:r>
            <a:r>
              <a:rPr lang="fa-IR" baseline="0" dirty="0" err="1" smtClean="0"/>
              <a:t>ترتیباتی</a:t>
            </a:r>
            <a:r>
              <a:rPr lang="fa-IR" baseline="0" dirty="0" smtClean="0"/>
              <a:t> که بر اساس آن استرالیا، انگلستان و نیوزیلند طبق موافقتنامه ای قیمومیت </a:t>
            </a:r>
            <a:r>
              <a:rPr lang="fa-IR" baseline="0" dirty="0" err="1" smtClean="0"/>
              <a:t>نائورو</a:t>
            </a:r>
            <a:r>
              <a:rPr lang="fa-IR" baseline="0" dirty="0" smtClean="0"/>
              <a:t> را به عهده گرفته اند سازمان جدید را ایجاد نمی نماید.</a:t>
            </a:r>
          </a:p>
          <a:p>
            <a:pPr marL="228600" indent="-228600">
              <a:buFontTx/>
              <a:buChar char="-"/>
            </a:pPr>
            <a:endParaRPr lang="fa-IR" baseline="0" dirty="0" smtClean="0"/>
          </a:p>
        </p:txBody>
      </p:sp>
      <p:sp>
        <p:nvSpPr>
          <p:cNvPr id="4" name="Slide Number Placeholder 3"/>
          <p:cNvSpPr>
            <a:spLocks noGrp="1"/>
          </p:cNvSpPr>
          <p:nvPr>
            <p:ph type="sldNum" sz="quarter" idx="10"/>
          </p:nvPr>
        </p:nvSpPr>
        <p:spPr/>
        <p:txBody>
          <a:bodyPr/>
          <a:lstStyle/>
          <a:p>
            <a:fld id="{B11DB15D-8D29-441A-A3B8-79E8B2DD9834}" type="slidenum">
              <a:rPr lang="fa-IR" smtClean="0"/>
              <a:pPr/>
              <a:t>6</a:t>
            </a:fld>
            <a:endParaRPr lang="fa-IR"/>
          </a:p>
        </p:txBody>
      </p:sp>
    </p:spTree>
    <p:extLst>
      <p:ext uri="{BB962C8B-B14F-4D97-AF65-F5344CB8AC3E}">
        <p14:creationId xmlns:p14="http://schemas.microsoft.com/office/powerpoint/2010/main" val="211023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r>
              <a:rPr lang="fa-IR" dirty="0" smtClean="0"/>
              <a:t>کمیسیون </a:t>
            </a:r>
            <a:r>
              <a:rPr lang="fa-IR" dirty="0" err="1" smtClean="0"/>
              <a:t>راین</a:t>
            </a:r>
            <a:r>
              <a:rPr lang="fa-IR" dirty="0" smtClean="0"/>
              <a:t> (1815)  صلاحیت وضع آیین نامه و رسیدگی قضایی به موارد </a:t>
            </a:r>
            <a:r>
              <a:rPr lang="fa-IR" dirty="0" err="1" smtClean="0"/>
              <a:t>تحلف</a:t>
            </a:r>
            <a:r>
              <a:rPr lang="fa-IR" dirty="0" smtClean="0"/>
              <a:t> و مقررات کنوانسیون کشور های حاشیه رودخانه</a:t>
            </a:r>
            <a:r>
              <a:rPr lang="fa-IR" baseline="0" dirty="0" smtClean="0"/>
              <a:t> را به عهده داشت</a:t>
            </a:r>
            <a:endParaRPr lang="fa-IR" dirty="0" smtClean="0"/>
          </a:p>
          <a:p>
            <a:pPr marL="514350" indent="-514350">
              <a:buFont typeface="+mj-lt"/>
              <a:buAutoNum type="arabicPeriod"/>
            </a:pPr>
            <a:r>
              <a:rPr lang="fa-IR" dirty="0" smtClean="0"/>
              <a:t>کمیسیون دانوب (1856) تنظیم کشتیرانی در این رودخانه را به عهده داشت</a:t>
            </a:r>
          </a:p>
          <a:p>
            <a:pPr marL="514350" indent="-514350">
              <a:buFont typeface="+mj-lt"/>
              <a:buAutoNum type="arabicPeriod"/>
            </a:pPr>
            <a:r>
              <a:rPr lang="fa-IR" dirty="0" smtClean="0"/>
              <a:t>اتحادیه تلگراف بین المللی (1865) شرکت های خصوصی هم امکان</a:t>
            </a:r>
            <a:r>
              <a:rPr lang="fa-IR" baseline="0" dirty="0" smtClean="0"/>
              <a:t> شرکت در این اتحادیه را بدون حق رای داشتند</a:t>
            </a:r>
            <a:endParaRPr lang="fa-IR" dirty="0" smtClean="0"/>
          </a:p>
          <a:p>
            <a:pPr marL="514350" indent="-514350">
              <a:buFont typeface="+mj-lt"/>
              <a:buAutoNum type="arabicPeriod"/>
            </a:pPr>
            <a:r>
              <a:rPr lang="fa-IR" dirty="0" smtClean="0"/>
              <a:t>اتحادیه </a:t>
            </a:r>
            <a:r>
              <a:rPr lang="fa-IR" dirty="0" err="1" smtClean="0"/>
              <a:t>مراسلات</a:t>
            </a:r>
            <a:r>
              <a:rPr lang="fa-IR" dirty="0" smtClean="0"/>
              <a:t> (1874) بعدا تبدیل به اتحادیه پست عمومی (1878) و سپس نامش به اتحادیه پستی جهانی تغییر کرد</a:t>
            </a:r>
          </a:p>
          <a:p>
            <a:pPr marL="514350" indent="-514350">
              <a:buFont typeface="+mj-lt"/>
              <a:buAutoNum type="arabicPeriod"/>
            </a:pPr>
            <a:r>
              <a:rPr lang="fa-IR" dirty="0" smtClean="0"/>
              <a:t>اتحادیه بین المللی حمل و نقل با راه آهن (1890)</a:t>
            </a:r>
          </a:p>
          <a:p>
            <a:pPr marL="514350" indent="-514350">
              <a:buFont typeface="+mj-lt"/>
              <a:buAutoNum type="arabicPeriod"/>
            </a:pPr>
            <a:r>
              <a:rPr lang="fa-IR" dirty="0" smtClean="0"/>
              <a:t>دفتر بین المللی بهداشت عمومی (1903)</a:t>
            </a:r>
          </a:p>
          <a:p>
            <a:pPr marL="514350" indent="-514350">
              <a:buFont typeface="+mj-lt"/>
              <a:buAutoNum type="arabicPeriod"/>
            </a:pPr>
            <a:r>
              <a:rPr lang="fa-IR" dirty="0" smtClean="0"/>
              <a:t>اتحادیه بین المللی تلگراف رادیویی (1906)</a:t>
            </a:r>
          </a:p>
          <a:p>
            <a:pPr marL="228600" indent="-228600">
              <a:buFont typeface="+mj-lt"/>
              <a:buAutoNum type="arabicPeriod"/>
            </a:pPr>
            <a:endParaRPr lang="fa-IR" dirty="0" smtClean="0"/>
          </a:p>
        </p:txBody>
      </p:sp>
      <p:sp>
        <p:nvSpPr>
          <p:cNvPr id="4" name="Slide Number Placeholder 3"/>
          <p:cNvSpPr>
            <a:spLocks noGrp="1"/>
          </p:cNvSpPr>
          <p:nvPr>
            <p:ph type="sldNum" sz="quarter" idx="10"/>
          </p:nvPr>
        </p:nvSpPr>
        <p:spPr/>
        <p:txBody>
          <a:bodyPr/>
          <a:lstStyle/>
          <a:p>
            <a:fld id="{B11DB15D-8D29-441A-A3B8-79E8B2DD9834}" type="slidenum">
              <a:rPr lang="fa-IR" smtClean="0"/>
              <a:pPr/>
              <a:t>8</a:t>
            </a:fld>
            <a:endParaRPr lang="fa-IR"/>
          </a:p>
        </p:txBody>
      </p:sp>
    </p:spTree>
    <p:extLst>
      <p:ext uri="{BB962C8B-B14F-4D97-AF65-F5344CB8AC3E}">
        <p14:creationId xmlns:p14="http://schemas.microsoft.com/office/powerpoint/2010/main" val="361436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شماره 3: ناظران گاه حق رای دهی داشته</a:t>
            </a:r>
            <a:r>
              <a:rPr lang="fa-IR" baseline="0" dirty="0" smtClean="0"/>
              <a:t> و گاه نداشتند</a:t>
            </a:r>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9</a:t>
            </a:fld>
            <a:endParaRPr lang="fa-IR"/>
          </a:p>
        </p:txBody>
      </p:sp>
    </p:spTree>
    <p:extLst>
      <p:ext uri="{BB962C8B-B14F-4D97-AF65-F5344CB8AC3E}">
        <p14:creationId xmlns:p14="http://schemas.microsoft.com/office/powerpoint/2010/main" val="215706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AutoNum type="arabicPeriod"/>
            </a:pPr>
            <a:r>
              <a:rPr lang="fa-IR" dirty="0" smtClean="0"/>
              <a:t>سازمان های بین الملل بین </a:t>
            </a:r>
            <a:r>
              <a:rPr lang="fa-IR" dirty="0" err="1" smtClean="0"/>
              <a:t>الدولی</a:t>
            </a:r>
            <a:r>
              <a:rPr lang="fa-IR" dirty="0" smtClean="0"/>
              <a:t> : این سازمان ها اولین اشخاص حقوقی بودند و برای خدمات</a:t>
            </a:r>
            <a:r>
              <a:rPr lang="fa-IR" baseline="0" dirty="0" smtClean="0"/>
              <a:t> عمومی بین المللی جهانی با منطقه ای به وجود آمدند.</a:t>
            </a:r>
            <a:endParaRPr lang="fa-IR" dirty="0" smtClean="0"/>
          </a:p>
          <a:p>
            <a:pPr marL="514350" indent="-514350">
              <a:buAutoNum type="arabicPeriod"/>
            </a:pPr>
            <a:r>
              <a:rPr lang="fa-IR" dirty="0" smtClean="0"/>
              <a:t>موسسات عمومی بین الملل : این سازمان ها شبیه سازمان های بین المللی بودند</a:t>
            </a:r>
          </a:p>
          <a:p>
            <a:pPr marL="514350" indent="-514350">
              <a:buAutoNum type="arabicPeriod"/>
            </a:pPr>
            <a:r>
              <a:rPr lang="fa-IR" dirty="0" smtClean="0"/>
              <a:t>سازمان های غیر حکومتی : این سازمان ها</a:t>
            </a:r>
            <a:r>
              <a:rPr lang="fa-IR" baseline="0" dirty="0" smtClean="0"/>
              <a:t> با منافع بشر دوستانه، غیر انتفاعی بوده  و معمولا مطیع یک حقوق ملی می باشند و مستقیما تحت پوشش حقوق بین الملل نمی باشند</a:t>
            </a:r>
            <a:endParaRPr lang="fa-IR" dirty="0" smtClean="0"/>
          </a:p>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12</a:t>
            </a:fld>
            <a:endParaRPr lang="fa-IR"/>
          </a:p>
        </p:txBody>
      </p:sp>
    </p:spTree>
    <p:extLst>
      <p:ext uri="{BB962C8B-B14F-4D97-AF65-F5344CB8AC3E}">
        <p14:creationId xmlns:p14="http://schemas.microsoft.com/office/powerpoint/2010/main" val="86702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AutoNum type="arabicPeriod"/>
            </a:pPr>
            <a:r>
              <a:rPr lang="fa-IR" dirty="0" smtClean="0"/>
              <a:t>گردهمایی خصوصی : سازمان بین المللی کار که در جریان </a:t>
            </a:r>
            <a:r>
              <a:rPr lang="fa-IR" dirty="0" err="1" smtClean="0"/>
              <a:t>سندیکایی</a:t>
            </a:r>
            <a:r>
              <a:rPr lang="fa-IR" dirty="0" smtClean="0"/>
              <a:t> بین سالهای 1916 – 1918 ایجاد شد.</a:t>
            </a:r>
          </a:p>
          <a:p>
            <a:pPr marL="514350" indent="-514350">
              <a:buAutoNum type="arabicPeriod"/>
            </a:pPr>
            <a:r>
              <a:rPr lang="fa-IR" dirty="0" smtClean="0"/>
              <a:t>برپایی یک سازمان بین المللی : </a:t>
            </a:r>
            <a:r>
              <a:rPr lang="fa-IR" dirty="0" err="1" smtClean="0"/>
              <a:t>دامبرتون</a:t>
            </a:r>
            <a:r>
              <a:rPr lang="fa-IR" dirty="0" smtClean="0"/>
              <a:t> </a:t>
            </a:r>
            <a:r>
              <a:rPr lang="fa-IR" dirty="0" err="1" smtClean="0"/>
              <a:t>اوآکس</a:t>
            </a:r>
            <a:r>
              <a:rPr lang="fa-IR" baseline="0" dirty="0" smtClean="0"/>
              <a:t> 1944 در آمریکا و بعد </a:t>
            </a:r>
            <a:r>
              <a:rPr lang="fa-IR" baseline="0" dirty="0" err="1" smtClean="0"/>
              <a:t>یالتا</a:t>
            </a:r>
            <a:r>
              <a:rPr lang="fa-IR" baseline="0" dirty="0" smtClean="0"/>
              <a:t> در 1945 و بعد سانفرانسیسکو  که منجر به ایجاد سازمان ملل متحد گردید</a:t>
            </a:r>
            <a:endParaRPr lang="fa-IR" dirty="0" smtClean="0"/>
          </a:p>
          <a:p>
            <a:pPr marL="514350" indent="-514350">
              <a:buAutoNum type="arabicPeriod"/>
            </a:pPr>
            <a:r>
              <a:rPr lang="fa-IR" dirty="0" smtClean="0"/>
              <a:t>از طریق گردهمایی متخصصین : مانند سازمان تغذیه</a:t>
            </a:r>
            <a:r>
              <a:rPr lang="fa-IR" baseline="0" dirty="0" smtClean="0"/>
              <a:t> که توسط کارشناسان کشاورزی و تغذیه در سال 1943 به وجود آمد</a:t>
            </a:r>
          </a:p>
          <a:p>
            <a:pPr marL="514350" indent="-514350">
              <a:buAutoNum type="arabicPeriod"/>
            </a:pPr>
            <a:r>
              <a:rPr lang="fa-IR" baseline="0" dirty="0" smtClean="0"/>
              <a:t>طبق ماده 59 و 62 منشور سازمان ملل به شورای اقتصادی و اجتماعی اجازه داده شده است تا حتی یک سازمان بین المللی را به وجود آورد</a:t>
            </a:r>
            <a:endParaRPr lang="fa-IR" dirty="0" smtClean="0"/>
          </a:p>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16</a:t>
            </a:fld>
            <a:endParaRPr lang="fa-IR"/>
          </a:p>
        </p:txBody>
      </p:sp>
    </p:spTree>
    <p:extLst>
      <p:ext uri="{BB962C8B-B14F-4D97-AF65-F5344CB8AC3E}">
        <p14:creationId xmlns:p14="http://schemas.microsoft.com/office/powerpoint/2010/main" val="331513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None/>
            </a:pPr>
            <a:r>
              <a:rPr lang="fa-IR" dirty="0" smtClean="0"/>
              <a:t>پذیرش طرح:</a:t>
            </a:r>
          </a:p>
          <a:p>
            <a:pPr marL="914400" lvl="1" indent="-514350">
              <a:buAutoNum type="arabicPeriod"/>
            </a:pPr>
            <a:r>
              <a:rPr lang="fa-IR" dirty="0" smtClean="0"/>
              <a:t>ارگان تهیه کننده کار های مقدماتی : منحصراً</a:t>
            </a:r>
            <a:r>
              <a:rPr lang="fa-IR" baseline="0" dirty="0" smtClean="0"/>
              <a:t> این سازمان مسئول تصریح و مشخص نمودن اهداف سازمان می باشد و همچنین به اجرا گذاردن مقررات تکنیکی که در پایان اساسنامه مطرح می گردد</a:t>
            </a:r>
            <a:endParaRPr lang="fa-IR" dirty="0" smtClean="0"/>
          </a:p>
          <a:p>
            <a:pPr marL="914400" lvl="1" indent="-514350">
              <a:buAutoNum type="arabicPeriod"/>
            </a:pPr>
            <a:r>
              <a:rPr lang="fa-IR" dirty="0" smtClean="0"/>
              <a:t>ارگان کفیل یا واسطه : به صورت مقدماتی کارهای بین المللی را انجام می دهد و مورد شناسایی قرار می گیرد</a:t>
            </a:r>
            <a:r>
              <a:rPr lang="fa-IR" baseline="0" dirty="0" smtClean="0"/>
              <a:t>.</a:t>
            </a:r>
            <a:endParaRPr lang="fa-IR" dirty="0" smtClean="0"/>
          </a:p>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17</a:t>
            </a:fld>
            <a:endParaRPr lang="fa-IR"/>
          </a:p>
        </p:txBody>
      </p:sp>
    </p:spTree>
    <p:extLst>
      <p:ext uri="{BB962C8B-B14F-4D97-AF65-F5344CB8AC3E}">
        <p14:creationId xmlns:p14="http://schemas.microsoft.com/office/powerpoint/2010/main" val="176458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11DB15D-8D29-441A-A3B8-79E8B2DD9834}" type="slidenum">
              <a:rPr lang="fa-IR" smtClean="0"/>
              <a:pPr/>
              <a:t>18</a:t>
            </a:fld>
            <a:endParaRPr lang="fa-IR"/>
          </a:p>
        </p:txBody>
      </p:sp>
    </p:spTree>
    <p:extLst>
      <p:ext uri="{BB962C8B-B14F-4D97-AF65-F5344CB8AC3E}">
        <p14:creationId xmlns:p14="http://schemas.microsoft.com/office/powerpoint/2010/main" val="191861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9E517B-F7EC-4FAF-960D-AC89221464AF}"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79E517B-F7EC-4FAF-960D-AC89221464AF}"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79E517B-F7EC-4FAF-960D-AC89221464AF}"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cs typeface="B Titr" pitchFamily="2" charset="-78"/>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579E517B-F7EC-4FAF-960D-AC89221464AF}"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lvl1pPr algn="just">
              <a:defRPr>
                <a:cs typeface="B Zar" pitchFamily="2" charset="-78"/>
              </a:defRPr>
            </a:lvl1pPr>
            <a:lvl2pPr algn="just">
              <a:defRPr>
                <a:cs typeface="B Zar" pitchFamily="2" charset="-78"/>
              </a:defRPr>
            </a:lvl2pPr>
            <a:lvl3pPr algn="just">
              <a:defRPr>
                <a:cs typeface="B Zar" pitchFamily="2" charset="-78"/>
              </a:defRPr>
            </a:lvl3pPr>
            <a:lvl4pPr algn="just">
              <a:defRPr>
                <a:cs typeface="B Zar" pitchFamily="2" charset="-78"/>
              </a:defRPr>
            </a:lvl4pPr>
            <a:lvl5pPr algn="just">
              <a:defRPr>
                <a:cs typeface="B Zar"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9E517B-F7EC-4FAF-960D-AC89221464AF}"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9FCBA2D-EE6A-41B6-B28A-A06A63C7F735}" type="datetimeFigureOut">
              <a:rPr lang="fa-IR" smtClean="0"/>
              <a:pPr/>
              <a:t>17/06/1447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79E517B-F7EC-4FAF-960D-AC89221464AF}"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79E517B-F7EC-4FAF-960D-AC89221464AF}"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579E517B-F7EC-4FAF-960D-AC89221464A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9E517B-F7EC-4FAF-960D-AC89221464A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9E517B-F7EC-4FAF-960D-AC89221464AF}"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9FCBA2D-EE6A-41B6-B28A-A06A63C7F735}" type="datetimeFigureOut">
              <a:rPr lang="fa-IR" smtClean="0"/>
              <a:pPr/>
              <a:t>17/06/1447</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79E517B-F7EC-4FAF-960D-AC89221464AF}"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9FCBA2D-EE6A-41B6-B28A-A06A63C7F735}" type="datetimeFigureOut">
              <a:rPr lang="fa-IR" smtClean="0"/>
              <a:pPr/>
              <a:t>17/06/1447</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9FCBA2D-EE6A-41B6-B28A-A06A63C7F735}" type="datetimeFigureOut">
              <a:rPr lang="fa-IR" smtClean="0"/>
              <a:pPr/>
              <a:t>17/06/1447</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9E517B-F7EC-4FAF-960D-AC89221464AF}"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2819400"/>
            <a:ext cx="8352928" cy="3273896"/>
          </a:xfrm>
        </p:spPr>
        <p:txBody>
          <a:bodyPr>
            <a:normAutofit/>
          </a:bodyPr>
          <a:lstStyle/>
          <a:p>
            <a:endParaRPr lang="fa-IR" sz="3600" b="0" dirty="0" smtClean="0">
              <a:cs typeface="B Zar" pitchFamily="2" charset="-78"/>
            </a:endParaRPr>
          </a:p>
          <a:p>
            <a:endParaRPr lang="fa-IR" sz="3600" b="0" dirty="0" smtClean="0">
              <a:cs typeface="B Zar" pitchFamily="2" charset="-78"/>
            </a:endParaRPr>
          </a:p>
          <a:p>
            <a:endParaRPr lang="fa-IR" sz="3600" b="0" dirty="0" smtClean="0">
              <a:cs typeface="B Zar" pitchFamily="2" charset="-78"/>
            </a:endParaRPr>
          </a:p>
          <a:p>
            <a:r>
              <a:rPr lang="fa-IR" sz="3600" b="0" dirty="0" smtClean="0">
                <a:cs typeface="B Zar" pitchFamily="2" charset="-78"/>
              </a:rPr>
              <a:t>تألیف و ترجمه: دکتر مصطفی تقی زاده انصاری</a:t>
            </a:r>
          </a:p>
          <a:p>
            <a:r>
              <a:rPr lang="fa-IR" sz="3600" b="0" dirty="0" smtClean="0">
                <a:cs typeface="B Zar" pitchFamily="2" charset="-78"/>
              </a:rPr>
              <a:t>ارائه دهنده: محمدجعفر نعناکار</a:t>
            </a:r>
          </a:p>
          <a:p>
            <a:endParaRPr lang="fa-IR" sz="3600" b="0" dirty="0">
              <a:cs typeface="B Zar" pitchFamily="2" charset="-78"/>
            </a:endParaRPr>
          </a:p>
        </p:txBody>
      </p:sp>
      <p:sp>
        <p:nvSpPr>
          <p:cNvPr id="2" name="Title 1"/>
          <p:cNvSpPr>
            <a:spLocks noGrp="1"/>
          </p:cNvSpPr>
          <p:nvPr>
            <p:ph type="ctrTitle"/>
          </p:nvPr>
        </p:nvSpPr>
        <p:spPr/>
        <p:txBody>
          <a:bodyPr>
            <a:noAutofit/>
          </a:bodyPr>
          <a:lstStyle/>
          <a:p>
            <a:r>
              <a:rPr lang="fa-IR" sz="5400" dirty="0" smtClean="0">
                <a:cs typeface="B Titr" pitchFamily="2" charset="-78"/>
              </a:rPr>
              <a:t>حقوق سازمان های بین المللی</a:t>
            </a:r>
            <a:endParaRPr lang="fa-IR" sz="5400" dirty="0">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سازمان های بین المللی خصوصی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این سازمان ها از سال 1840 به وجود آمدند و تا آغاز جنگ جهانی اول حدود 400 سازمان را تشکیل دادند.</a:t>
            </a:r>
          </a:p>
          <a:p>
            <a:pPr>
              <a:buNone/>
            </a:pPr>
            <a:r>
              <a:rPr lang="fa-IR" dirty="0" smtClean="0"/>
              <a:t>	این اتحادیه ها توسط موجودیت های غیر دولتی که عموماً خصوصی و یا </a:t>
            </a:r>
            <a:br>
              <a:rPr lang="fa-IR" dirty="0" smtClean="0"/>
            </a:br>
            <a:r>
              <a:rPr lang="fa-IR" dirty="0" smtClean="0"/>
              <a:t>اتحادیه های صنفی بودند به قصد دفاع از منافعی که جنبه بین المللی داشت به وجود آمدند.</a:t>
            </a:r>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برخی از سازمان های خصوصی</a:t>
            </a:r>
            <a:endParaRPr lang="fa-IR" dirty="0"/>
          </a:p>
        </p:txBody>
      </p:sp>
      <p:sp>
        <p:nvSpPr>
          <p:cNvPr id="3" name="Content Placeholder 2"/>
          <p:cNvSpPr>
            <a:spLocks noGrp="1"/>
          </p:cNvSpPr>
          <p:nvPr>
            <p:ph sz="quarter" idx="1"/>
          </p:nvPr>
        </p:nvSpPr>
        <p:spPr/>
        <p:txBody>
          <a:bodyPr>
            <a:normAutofit/>
          </a:bodyPr>
          <a:lstStyle/>
          <a:p>
            <a:endParaRPr lang="fa-IR" dirty="0" smtClean="0"/>
          </a:p>
          <a:p>
            <a:r>
              <a:rPr lang="fa-IR" dirty="0" smtClean="0"/>
              <a:t>کنوانسیون جهانی مبارزه با برده داری (1840)</a:t>
            </a:r>
          </a:p>
          <a:p>
            <a:r>
              <a:rPr lang="fa-IR" dirty="0" smtClean="0"/>
              <a:t>کمیته بین المللی صلیب سرخ (1863)</a:t>
            </a:r>
          </a:p>
          <a:p>
            <a:r>
              <a:rPr lang="fa-IR" dirty="0" smtClean="0"/>
              <a:t>اتحادیه حقوق بین الملل (1873)</a:t>
            </a:r>
          </a:p>
          <a:p>
            <a:r>
              <a:rPr lang="fa-IR" dirty="0" smtClean="0"/>
              <a:t>اتحادیه ادب و هنر (1878)</a:t>
            </a:r>
          </a:p>
          <a:p>
            <a:r>
              <a:rPr lang="fa-IR" dirty="0" smtClean="0"/>
              <a:t>اتحادیه بین </a:t>
            </a:r>
            <a:r>
              <a:rPr lang="fa-IR" dirty="0" err="1" smtClean="0"/>
              <a:t>المجالس</a:t>
            </a:r>
            <a:r>
              <a:rPr lang="fa-IR" dirty="0" smtClean="0"/>
              <a:t> (1889)</a:t>
            </a:r>
          </a:p>
          <a:p>
            <a:r>
              <a:rPr lang="fa-IR" dirty="0" smtClean="0"/>
              <a:t>فدراسیون دندان پزشکان (1900)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قسمت دوم : انواع سازمان های بین المللی</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سازمان های بین الملل بین </a:t>
            </a:r>
            <a:r>
              <a:rPr lang="fa-IR" dirty="0" err="1" smtClean="0"/>
              <a:t>الدولی</a:t>
            </a:r>
            <a:endParaRPr lang="fa-IR" dirty="0" smtClean="0"/>
          </a:p>
          <a:p>
            <a:pPr marL="514350" indent="-514350">
              <a:buAutoNum type="arabicPeriod"/>
            </a:pPr>
            <a:r>
              <a:rPr lang="fa-IR" dirty="0" smtClean="0"/>
              <a:t>موسسات عمومی بین الملل</a:t>
            </a:r>
          </a:p>
          <a:p>
            <a:pPr marL="514350" indent="-514350">
              <a:buAutoNum type="arabicPeriod"/>
            </a:pPr>
            <a:r>
              <a:rPr lang="fa-IR" dirty="0" smtClean="0"/>
              <a:t>سازمان های غیر حکومتی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شخصیت سازمان های غیر حکومتی</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یک شخصیت حقوقی حقوق داخلی</a:t>
            </a:r>
          </a:p>
          <a:p>
            <a:pPr marL="514350" indent="-514350">
              <a:buAutoNum type="arabicPeriod"/>
            </a:pPr>
            <a:r>
              <a:rPr lang="fa-IR" dirty="0" smtClean="0"/>
              <a:t>شخصیت حقوقی نادر در حقوق بین الملل</a:t>
            </a:r>
          </a:p>
          <a:p>
            <a:pPr marL="514350" indent="-514350">
              <a:buAutoNum type="arabicPeriod"/>
            </a:pPr>
            <a:endParaRPr lang="fa-IR" dirty="0"/>
          </a:p>
          <a:p>
            <a:pPr marL="514350" indent="-514350">
              <a:buNone/>
            </a:pPr>
            <a:r>
              <a:rPr lang="fa-IR" dirty="0" smtClean="0"/>
              <a:t>	ماده 71 منشور سازمان ملل متحد وضعیت مشورتی برخی از سازمانهای </a:t>
            </a:r>
            <a:br>
              <a:rPr lang="fa-IR" dirty="0" smtClean="0"/>
            </a:br>
            <a:r>
              <a:rPr lang="fa-IR" dirty="0" smtClean="0"/>
              <a:t>غیر حکومتی را پذیرفته است. لذا آنها می توانند نظر مشورتی خود را ارائه نمایند اما حق رای قطعی در سازمان را ندارند.</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قسمت سوم تعریف و چگونگی تولد سازمان های بین المللی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سازمان های بین المللی </a:t>
            </a:r>
            <a:r>
              <a:rPr lang="fa-IR" dirty="0" err="1" smtClean="0"/>
              <a:t>تاسیسی</a:t>
            </a:r>
            <a:r>
              <a:rPr lang="fa-IR" dirty="0" smtClean="0"/>
              <a:t> است حقوقی که بر موازین و مبانی حقوق </a:t>
            </a:r>
            <a:br>
              <a:rPr lang="fa-IR" dirty="0" smtClean="0"/>
            </a:br>
            <a:r>
              <a:rPr lang="fa-IR" dirty="0" smtClean="0"/>
              <a:t>بین الملل تشکیل می گردد، در نتیجه:</a:t>
            </a:r>
          </a:p>
          <a:p>
            <a:pPr>
              <a:buFontTx/>
              <a:buChar char="-"/>
            </a:pPr>
            <a:r>
              <a:rPr lang="fa-IR" dirty="0" smtClean="0"/>
              <a:t>متشکل از دولتها (سازمان ها)</a:t>
            </a:r>
          </a:p>
          <a:p>
            <a:pPr>
              <a:buFontTx/>
              <a:buChar char="-"/>
            </a:pPr>
            <a:r>
              <a:rPr lang="fa-IR" dirty="0" smtClean="0"/>
              <a:t>دارای اهداف خاص</a:t>
            </a:r>
          </a:p>
          <a:p>
            <a:pPr>
              <a:buFontTx/>
              <a:buChar char="-"/>
            </a:pPr>
            <a:r>
              <a:rPr lang="fa-IR" dirty="0" smtClean="0"/>
              <a:t>تداوم و استمرار</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چگونگی ایجاد و تولد یک سازمان</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علی </a:t>
            </a:r>
            <a:r>
              <a:rPr lang="fa-IR" dirty="0" err="1" smtClean="0"/>
              <a:t>الاصول</a:t>
            </a:r>
            <a:r>
              <a:rPr lang="fa-IR" dirty="0" smtClean="0"/>
              <a:t> یک سازمان بین المللی ار طریق به مورد اجرا گذاردن یک قرارداد یا عهدنامه بین المللی متولد می شود.</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چگونگی تهیه اساسنامه</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گردهمایی خصوصی</a:t>
            </a:r>
          </a:p>
          <a:p>
            <a:pPr marL="514350" indent="-514350">
              <a:buAutoNum type="arabicPeriod"/>
            </a:pPr>
            <a:r>
              <a:rPr lang="fa-IR" dirty="0" smtClean="0"/>
              <a:t>برپایی یک سازمان بین المللی</a:t>
            </a:r>
          </a:p>
          <a:p>
            <a:pPr marL="514350" indent="-514350">
              <a:buAutoNum type="arabicPeriod"/>
            </a:pPr>
            <a:r>
              <a:rPr lang="fa-IR" dirty="0" smtClean="0"/>
              <a:t>از طریق گردهمایی متخصصین</a:t>
            </a:r>
          </a:p>
          <a:p>
            <a:pPr marL="514350" indent="-514350">
              <a:buAutoNum type="arabicPeriod"/>
            </a:pPr>
            <a:r>
              <a:rPr lang="fa-IR" dirty="0" smtClean="0"/>
              <a:t>از طریق یک سازمان بین المللی</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روند ایجاد سازمان بین المللی</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مذاکره بین دولت ها</a:t>
            </a:r>
          </a:p>
          <a:p>
            <a:pPr marL="514350" indent="-514350">
              <a:buAutoNum type="arabicPeriod"/>
            </a:pPr>
            <a:r>
              <a:rPr lang="fa-IR" dirty="0" smtClean="0"/>
              <a:t>پذیرش طرح:</a:t>
            </a:r>
          </a:p>
          <a:p>
            <a:pPr marL="914400" lvl="1" indent="-514350">
              <a:buAutoNum type="arabicPeriod"/>
            </a:pPr>
            <a:r>
              <a:rPr lang="fa-IR" dirty="0" smtClean="0"/>
              <a:t>ارگان تهیه کننده کار های مقدماتی</a:t>
            </a:r>
          </a:p>
          <a:p>
            <a:pPr marL="914400" lvl="1" indent="-514350">
              <a:buAutoNum type="arabicPeriod"/>
            </a:pPr>
            <a:r>
              <a:rPr lang="fa-IR" dirty="0" smtClean="0"/>
              <a:t>ارگان کفیل یا واسطه</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قسمت چهارم : ترکیب یک سازمان بین المللی</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اعضاء فعال یا عضو کامل</a:t>
            </a:r>
          </a:p>
          <a:p>
            <a:pPr marL="514350" indent="-514350">
              <a:buAutoNum type="arabicPeriod"/>
            </a:pPr>
            <a:r>
              <a:rPr lang="fa-IR" dirty="0" smtClean="0"/>
              <a:t>ارگان های تصمیم گیرنده و مدیریت </a:t>
            </a:r>
          </a:p>
          <a:p>
            <a:pPr marL="514350" indent="-514350">
              <a:buAutoNum type="arabicPeriod"/>
            </a:pPr>
            <a:r>
              <a:rPr lang="fa-IR" dirty="0" smtClean="0"/>
              <a:t>قواعد عملی تشکیلاتی و سازمان های بین المللی</a:t>
            </a:r>
            <a:endParaRPr lang="fa-I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اعضاء فعال یا عضو کامل</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عضو کامل طبق اساسنامه از کلیه حقوق شناخته شده بهرهمند است و حقوقی مساوی با سایر اعضا دارد. البته در سازمان های بین المللی سازمان های دیده </a:t>
            </a:r>
            <a:br>
              <a:rPr lang="fa-IR" dirty="0" smtClean="0"/>
            </a:br>
            <a:r>
              <a:rPr lang="fa-IR" dirty="0" smtClean="0"/>
              <a:t>می شوند که اعضاء کامل ندارند و این به علت تخصصی بودن آن سازمان ها است:</a:t>
            </a:r>
          </a:p>
          <a:p>
            <a:pPr>
              <a:buFontTx/>
              <a:buChar char="-"/>
            </a:pPr>
            <a:r>
              <a:rPr lang="fa-IR" dirty="0" smtClean="0"/>
              <a:t>اتحادیه پست جهانی</a:t>
            </a:r>
          </a:p>
          <a:p>
            <a:pPr>
              <a:buFontTx/>
              <a:buChar char="-"/>
            </a:pPr>
            <a:r>
              <a:rPr lang="fa-IR" dirty="0" smtClean="0"/>
              <a:t>اتحادیه بین المللی مخابرات</a:t>
            </a:r>
          </a:p>
          <a:p>
            <a:pPr>
              <a:buFontTx/>
              <a:buChar char="-"/>
            </a:pPr>
            <a:r>
              <a:rPr lang="fa-IR" dirty="0" smtClean="0"/>
              <a:t>سازمان جهانی هواشناسی</a:t>
            </a:r>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اول</a:t>
            </a:r>
            <a:endParaRPr lang="fa-IR" dirty="0"/>
          </a:p>
        </p:txBody>
      </p:sp>
      <p:sp>
        <p:nvSpPr>
          <p:cNvPr id="3" name="Content Placeholder 2"/>
          <p:cNvSpPr>
            <a:spLocks noGrp="1"/>
          </p:cNvSpPr>
          <p:nvPr>
            <p:ph sz="quarter" idx="1"/>
          </p:nvPr>
        </p:nvSpPr>
        <p:spPr/>
        <p:txBody>
          <a:bodyPr/>
          <a:lstStyle/>
          <a:p>
            <a:endParaRPr lang="fa-IR" dirty="0" smtClean="0"/>
          </a:p>
          <a:p>
            <a:r>
              <a:rPr lang="fa-IR" dirty="0" smtClean="0"/>
              <a:t>تاریخچه</a:t>
            </a:r>
          </a:p>
          <a:p>
            <a:r>
              <a:rPr lang="fa-IR" dirty="0" smtClean="0"/>
              <a:t>انواع سازمان های بین المللی</a:t>
            </a:r>
          </a:p>
          <a:p>
            <a:r>
              <a:rPr lang="fa-IR" dirty="0" smtClean="0"/>
              <a:t>تعریف و چگونگی تولد سازمان های بین المللی</a:t>
            </a:r>
          </a:p>
          <a:p>
            <a:r>
              <a:rPr lang="fa-IR" dirty="0" smtClean="0"/>
              <a:t>ترکیب یک سازمان بین المللی</a:t>
            </a: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p:txBody>
          <a:bodyPr/>
          <a:lstStyle/>
          <a:p>
            <a:pPr>
              <a:buNone/>
            </a:pPr>
            <a:endParaRPr lang="fa-IR" dirty="0" smtClean="0"/>
          </a:p>
          <a:p>
            <a:pPr>
              <a:buNone/>
            </a:pPr>
            <a:r>
              <a:rPr lang="fa-IR" b="1" dirty="0" smtClean="0"/>
              <a:t>نکته:</a:t>
            </a:r>
          </a:p>
          <a:p>
            <a:pPr>
              <a:buNone/>
            </a:pPr>
            <a:r>
              <a:rPr lang="fa-IR" dirty="0" smtClean="0"/>
              <a:t>عضویت در سازمان ملل باعث می شود که تشریفات عضویت برای سازمان های زیر مجموعه وجود نداشته باشد.</a:t>
            </a:r>
            <a:endParaRPr lang="fa-I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شرایط پذیرش در یک سازمان</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جنبه صرف حقوقی</a:t>
            </a:r>
          </a:p>
          <a:p>
            <a:pPr marL="514350" indent="-514350">
              <a:buAutoNum type="arabicPeriod"/>
            </a:pPr>
            <a:r>
              <a:rPr lang="fa-IR" dirty="0" smtClean="0"/>
              <a:t>جنبه حقوقی سیاسی</a:t>
            </a:r>
          </a:p>
          <a:p>
            <a:pPr marL="514350" indent="-514350">
              <a:buNone/>
            </a:pP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خروج یک سازمان بین المللی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حق خارج شدن از یک سازمان بین المللی مبتنی است بر اصل الزامی نبودن عضویت در یک سازمان است اما معمولاً در اساسنامه جهت خروج تشریفاتی قرار می گیرد.</a:t>
            </a:r>
          </a:p>
          <a:p>
            <a:pPr>
              <a:buNone/>
            </a:pPr>
            <a:endParaRPr lang="fa-IR" dirty="0" smtClean="0"/>
          </a:p>
          <a:p>
            <a:pPr>
              <a:buNone/>
            </a:pPr>
            <a:r>
              <a:rPr lang="fa-IR" b="1" dirty="0" smtClean="0"/>
              <a:t>	نکته:</a:t>
            </a:r>
          </a:p>
          <a:p>
            <a:pPr algn="ctr">
              <a:buNone/>
            </a:pPr>
            <a:r>
              <a:rPr lang="fa-IR" dirty="0" smtClean="0"/>
              <a:t>	خروج به معنای پایان تعهدات نمی باشد.</a:t>
            </a:r>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اخراج از یک سازمان بین المللی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اخراج از یک سازمان بین المللی وسیله ای برای مجازات نمودن کشور ها است. همچنین طبق مواد 5 و 6 منشور اگر کشوری از سازمان ملل اخراج گردد به صورت اتوماتیک از سایر سازمان های تخصصی وابسته به سازمان ملل اخراج </a:t>
            </a:r>
            <a:br>
              <a:rPr lang="fa-IR" dirty="0" smtClean="0"/>
            </a:br>
            <a:r>
              <a:rPr lang="fa-IR" dirty="0" smtClean="0"/>
              <a:t>می شود.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نمایندگی ها</a:t>
            </a:r>
            <a:endParaRPr lang="fa-IR" dirty="0"/>
          </a:p>
        </p:txBody>
      </p:sp>
      <p:sp>
        <p:nvSpPr>
          <p:cNvPr id="3" name="Content Placeholder 2"/>
          <p:cNvSpPr>
            <a:spLocks noGrp="1"/>
          </p:cNvSpPr>
          <p:nvPr>
            <p:ph sz="quarter" idx="1"/>
          </p:nvPr>
        </p:nvSpPr>
        <p:spPr/>
        <p:txBody>
          <a:bodyPr>
            <a:normAutofit/>
          </a:bodyPr>
          <a:lstStyle/>
          <a:p>
            <a:pPr>
              <a:buNone/>
            </a:pPr>
            <a:endParaRPr lang="fa-IR" dirty="0" smtClean="0"/>
          </a:p>
          <a:p>
            <a:pPr>
              <a:buNone/>
            </a:pPr>
            <a:r>
              <a:rPr lang="fa-IR" dirty="0" smtClean="0"/>
              <a:t>	نماینده دولت های کامل :</a:t>
            </a:r>
          </a:p>
          <a:p>
            <a:pPr>
              <a:buNone/>
            </a:pPr>
            <a:r>
              <a:rPr lang="fa-IR" dirty="0" smtClean="0"/>
              <a:t>	حکومت ها نمایندگان خود را مشخص می نماید و گاه بر اساس تخصص و تجربه آنها را بر می گزینند.</a:t>
            </a:r>
          </a:p>
          <a:p>
            <a:pPr>
              <a:buNone/>
            </a:pPr>
            <a:r>
              <a:rPr lang="fa-IR" dirty="0" smtClean="0"/>
              <a:t>	نماینده دولت های ناقص :</a:t>
            </a:r>
          </a:p>
          <a:p>
            <a:pPr>
              <a:buNone/>
            </a:pPr>
            <a:r>
              <a:rPr lang="fa-IR" dirty="0" smtClean="0"/>
              <a:t>	تا قبل از سال 1945 تحت عنوان مستعمرات این کشورها عضو سازمان ها </a:t>
            </a:r>
            <a:br>
              <a:rPr lang="fa-IR" dirty="0" smtClean="0"/>
            </a:br>
            <a:r>
              <a:rPr lang="fa-IR" dirty="0" smtClean="0"/>
              <a:t>می شدند بعد از سال 1945 با توجه به تحولات بین المللی و وابستگی بیشتر </a:t>
            </a:r>
            <a:br>
              <a:rPr lang="fa-IR" dirty="0" smtClean="0"/>
            </a:br>
            <a:r>
              <a:rPr lang="fa-IR" dirty="0" smtClean="0"/>
              <a:t>دولت ها و سرزمین های تحت قیمومت به سازمان ها، امکان عضویت آنها مهیا شد.</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خصوصیات اعضاء شریک</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اعضای شریک خودشان مسئول هدایت روابط بین الملل نیستند، این سرزمین ها در صورت درخواست عضویت در سازمان های بین المللی به عنوان عضو شریک پذیرش می شوند.</a:t>
            </a:r>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تشریفات پذیرش</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معمولاً تقاضای عضویت از جانب خود سرزمین یا </a:t>
            </a:r>
            <a:r>
              <a:rPr lang="fa-IR" dirty="0"/>
              <a:t>ق</a:t>
            </a:r>
            <a:r>
              <a:rPr lang="fa-IR" dirty="0" smtClean="0"/>
              <a:t>ائم مقام بین المللی مسئول روابط خارجی سرزمین متقاضی به سازمان ارائه می گردد، سازمان از طریق رای گیری نظر خود را اعلام می کند، در صورت توافق عضو شریک نیز باید از طریق قرارداد عضویت که توسط سرزمین تحت قیمومت داده می شود موافقت خود را اعلام دارد.</a:t>
            </a:r>
            <a:endParaRPr lang="fa-I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وضعیت حقوقی عضو شریک</a:t>
            </a:r>
            <a:endParaRPr lang="fa-IR" dirty="0"/>
          </a:p>
        </p:txBody>
      </p:sp>
      <p:sp>
        <p:nvSpPr>
          <p:cNvPr id="3" name="Content Placeholder 2"/>
          <p:cNvSpPr>
            <a:spLocks noGrp="1"/>
          </p:cNvSpPr>
          <p:nvPr>
            <p:ph sz="quarter" idx="1"/>
          </p:nvPr>
        </p:nvSpPr>
        <p:spPr/>
        <p:txBody>
          <a:bodyPr>
            <a:normAutofit/>
          </a:bodyPr>
          <a:lstStyle/>
          <a:p>
            <a:pPr>
              <a:buNone/>
            </a:pPr>
            <a:endParaRPr lang="fa-IR" dirty="0" smtClean="0"/>
          </a:p>
          <a:p>
            <a:pPr>
              <a:buNone/>
            </a:pPr>
            <a:r>
              <a:rPr lang="fa-IR" dirty="0" smtClean="0"/>
              <a:t>	علی </a:t>
            </a:r>
            <a:r>
              <a:rPr lang="fa-IR" dirty="0" err="1" smtClean="0"/>
              <a:t>الاصول</a:t>
            </a:r>
            <a:r>
              <a:rPr lang="fa-IR" dirty="0" smtClean="0"/>
              <a:t> وضعیت حقوقی عضو شریک در اساسنامه ذکر می گردد اما به طور کلی:</a:t>
            </a:r>
          </a:p>
          <a:p>
            <a:pPr marL="514350" indent="-514350">
              <a:buAutoNum type="arabicPeriod"/>
            </a:pPr>
            <a:r>
              <a:rPr lang="fa-IR" dirty="0" smtClean="0"/>
              <a:t>حق شرکت در جلسات کلیه ارگان های تصمیم گیرنده را دارد.</a:t>
            </a:r>
          </a:p>
          <a:p>
            <a:pPr marL="514350" indent="-514350">
              <a:buAutoNum type="arabicPeriod"/>
            </a:pPr>
            <a:r>
              <a:rPr lang="fa-IR" dirty="0" smtClean="0"/>
              <a:t>حق قراردادن برخی </a:t>
            </a:r>
            <a:r>
              <a:rPr lang="fa-IR" dirty="0"/>
              <a:t>س</a:t>
            </a:r>
            <a:r>
              <a:rPr lang="fa-IR" dirty="0" smtClean="0"/>
              <a:t>والات و قراردادن پیشنهاد در دستور کار را دارد.</a:t>
            </a:r>
          </a:p>
          <a:p>
            <a:pPr marL="514350" indent="-514350">
              <a:buAutoNum type="arabicPeriod"/>
            </a:pPr>
            <a:r>
              <a:rPr lang="fa-IR" dirty="0" smtClean="0"/>
              <a:t>حق دریافت مدارک و صورتجلسات سازمان را دارد.</a:t>
            </a:r>
          </a:p>
          <a:p>
            <a:pPr marL="514350" indent="-514350">
              <a:buAutoNum type="arabicPeriod"/>
            </a:pPr>
            <a:r>
              <a:rPr lang="fa-IR" dirty="0" smtClean="0"/>
              <a:t>حق رای در کمیسیون های مادون را دارد، اما در مجمع عمومی یا کنفرانس عمومی سازمان حق رای ندارد.</a:t>
            </a: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ارگانهای تصمیم گیرنده و مدیریت</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شکل گیری این ارگان ها 2 ویژگی دارد:</a:t>
            </a:r>
          </a:p>
          <a:p>
            <a:pPr marL="514350" indent="-514350">
              <a:buAutoNum type="arabicPeriod"/>
            </a:pPr>
            <a:r>
              <a:rPr lang="fa-IR" dirty="0" smtClean="0"/>
              <a:t>ویژگی بین دولتی بودن سازمان ها که خود تحمیل کننده تشکیلات جمعی است.</a:t>
            </a:r>
          </a:p>
          <a:p>
            <a:pPr marL="514350" indent="-514350">
              <a:buAutoNum type="arabicPeriod"/>
            </a:pPr>
            <a:r>
              <a:rPr lang="fa-IR" dirty="0" smtClean="0"/>
              <a:t>به علت کثرت کار و فعالیت سازمان ها، ارگان های داخلی زیادی وجود دارد که باعث عدم تمرکز اداری در یک سازمان می گردد.</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فرق بین ارگان های تصمیم گیرنده و اداری</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از طریق اختلاف در تشکیلات ارگان های تصمیم گیرنده و اداری</a:t>
            </a:r>
          </a:p>
          <a:p>
            <a:pPr marL="514350" indent="-514350">
              <a:buAutoNum type="arabicPeriod"/>
            </a:pPr>
            <a:r>
              <a:rPr lang="fa-IR" dirty="0" smtClean="0"/>
              <a:t>از طریق ممنوعیتی که ارگان های تصمیم گیرنده برای ارگان های اداری وضع می نمایند.</a:t>
            </a:r>
          </a:p>
          <a:p>
            <a:pPr marL="514350" indent="-514350">
              <a:buAutoNum type="arabicPeriod"/>
            </a:pPr>
            <a:r>
              <a:rPr lang="fa-IR" dirty="0" smtClean="0"/>
              <a:t>از طریق اطاعت دائمی ارگانهای اداری از ارگان های تصمیم گیرنده.</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قسمت اول: تاریخچه</a:t>
            </a:r>
            <a:endParaRPr lang="fa-IR" dirty="0"/>
          </a:p>
        </p:txBody>
      </p:sp>
      <p:sp>
        <p:nvSpPr>
          <p:cNvPr id="3" name="Content Placeholder 2"/>
          <p:cNvSpPr>
            <a:spLocks noGrp="1"/>
          </p:cNvSpPr>
          <p:nvPr>
            <p:ph sz="quarter" idx="1"/>
          </p:nvPr>
        </p:nvSpPr>
        <p:spPr/>
        <p:txBody>
          <a:bodyPr/>
          <a:lstStyle/>
          <a:p>
            <a:pPr>
              <a:buNone/>
            </a:pPr>
            <a:r>
              <a:rPr lang="fa-IR" dirty="0" smtClean="0"/>
              <a:t>	</a:t>
            </a:r>
          </a:p>
          <a:p>
            <a:pPr>
              <a:buNone/>
            </a:pPr>
            <a:r>
              <a:rPr lang="fa-IR" dirty="0" smtClean="0"/>
              <a:t>	سازمان بین المللی نهادی است حقوقی که برای تحقق هدف یا اهداف خاصی با قدرت تصمیم گیری به وجود می آید.</a:t>
            </a:r>
          </a:p>
          <a:p>
            <a:pPr>
              <a:buNone/>
            </a:pPr>
            <a:r>
              <a:rPr lang="fa-IR" dirty="0" smtClean="0"/>
              <a:t>	نخستین نهادها پس از انعقاد معاهده صلح </a:t>
            </a:r>
            <a:r>
              <a:rPr lang="fa-IR" dirty="0" err="1" smtClean="0"/>
              <a:t>وستفالی</a:t>
            </a:r>
            <a:r>
              <a:rPr lang="fa-IR" dirty="0" smtClean="0"/>
              <a:t> یعنی بعد از قرن 16 به وجود آمد.</a:t>
            </a:r>
          </a:p>
          <a:p>
            <a:pPr>
              <a:buNone/>
            </a:pPr>
            <a:r>
              <a:rPr lang="fa-IR" dirty="0" smtClean="0"/>
              <a:t>	در گردهمایی  14 تا 16 سپتامبر 1815 اتحادیه ای به نام اتحاد مقدس به ابتکار تزار روسیه الکساندر اول با هدف آرامش و امنیت اروپا از سه کشور روسیه، پروس و اتریش به وجود آمد.</a:t>
            </a:r>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انطباق ارگان ها با فعالیت کار سازمان ها</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کثرت کار سازمان ها باعث شده است تا ارگان ها و شوراهای بسیاری در این سازمان ها ایجاد گردد، ارجاع برخی امور به سازمان های تکنیکی باعث از حساسیت انداختن جو سیاسی می شود که گاهی اوقات بر روی تصمیمات مجامع عادی سنگینی می کند.</a:t>
            </a:r>
            <a:endParaRPr lang="fa-I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قواعد عملی تشکیلاتی سازمان های بین المللی</a:t>
            </a:r>
            <a:endParaRPr lang="fa-IR" dirty="0"/>
          </a:p>
        </p:txBody>
      </p:sp>
      <p:sp>
        <p:nvSpPr>
          <p:cNvPr id="3" name="Content Placeholder 2"/>
          <p:cNvSpPr>
            <a:spLocks noGrp="1"/>
          </p:cNvSpPr>
          <p:nvPr>
            <p:ph sz="quarter" idx="1"/>
          </p:nvPr>
        </p:nvSpPr>
        <p:spPr/>
        <p:txBody>
          <a:bodyPr/>
          <a:lstStyle/>
          <a:p>
            <a:pPr marL="514350" indent="-514350">
              <a:buAutoNum type="arabicPeriod"/>
            </a:pPr>
            <a:endParaRPr lang="fa-IR" dirty="0" smtClean="0"/>
          </a:p>
          <a:p>
            <a:pPr marL="514350" indent="-514350">
              <a:buAutoNum type="arabicPeriod"/>
            </a:pPr>
            <a:r>
              <a:rPr lang="fa-IR" dirty="0" smtClean="0"/>
              <a:t>ارگان های مرکزی</a:t>
            </a:r>
          </a:p>
          <a:p>
            <a:pPr marL="514350" indent="-514350">
              <a:buAutoNum type="arabicPeriod"/>
            </a:pPr>
            <a:r>
              <a:rPr lang="fa-IR" dirty="0" smtClean="0"/>
              <a:t>ارگان های اداری</a:t>
            </a:r>
          </a:p>
          <a:p>
            <a:pPr marL="514350" indent="-514350">
              <a:buAutoNum type="arabicPeriod"/>
            </a:pPr>
            <a:r>
              <a:rPr lang="fa-IR" dirty="0" smtClean="0"/>
              <a:t>ارگان های منطقه ای و محلی</a:t>
            </a:r>
            <a:endParaRPr lang="fa-I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ارگان های مرکزی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مجمع عمومی سازمان ها و کنفرانس ها از طریق گردهمایی دوره ای تشکیل میایند، در این مجامع همه اعضا از حقوق مساوی برخوردارند.</a:t>
            </a:r>
            <a:endParaRPr lang="fa-I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ارگان های اداری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جهت نظم بخشیدن به سازمان های بین المللی تشکیل </a:t>
            </a:r>
            <a:r>
              <a:rPr lang="fa-IR" dirty="0" err="1" smtClean="0"/>
              <a:t>میابند</a:t>
            </a:r>
            <a:r>
              <a:rPr lang="fa-IR" dirty="0" smtClean="0"/>
              <a:t>، سرپرست یا دبیر کل و یا مدیر عمومی سازمان  عالی ترین مقام اداری سازمان است و مسئول وحدت بخشیدن به سازمان می باشد.</a:t>
            </a: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ارگان های منطقه ای و محلی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در کنار عدم تمرکز فعالیت های اداری، عدم تمرکز جغرافیایی نیز می تواند وجود داشته باشد که در سطح منطقه ای فعالیت نموده و باعث تخصصی شدن و دقت در فرآیند کار می شود.</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پایان فصل اول</a:t>
            </a:r>
            <a:endParaRPr lang="fa-IR" dirty="0"/>
          </a:p>
        </p:txBody>
      </p:sp>
      <p:sp>
        <p:nvSpPr>
          <p:cNvPr id="3" name="Content Placeholder 2"/>
          <p:cNvSpPr>
            <a:spLocks noGrp="1"/>
          </p:cNvSpPr>
          <p:nvPr>
            <p:ph sz="quarter" idx="1"/>
          </p:nvPr>
        </p:nvSpPr>
        <p:spPr/>
        <p:txBody>
          <a:bodyPr>
            <a:normAutofit fontScale="77500" lnSpcReduction="20000"/>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pPr algn="l">
              <a:buNone/>
            </a:pPr>
            <a:r>
              <a:rPr lang="fa-IR" dirty="0" smtClean="0"/>
              <a:t>محمدجعفر نعناکار</a:t>
            </a:r>
          </a:p>
          <a:p>
            <a:pPr algn="l">
              <a:buNone/>
            </a:pPr>
            <a:r>
              <a:rPr lang="fa-IR" dirty="0" smtClean="0"/>
              <a:t>دانشجوی کارشناسی ارشد حقوق بین الملل</a:t>
            </a:r>
          </a:p>
          <a:p>
            <a:pPr algn="l">
              <a:buNone/>
            </a:pPr>
            <a:r>
              <a:rPr lang="fa-IR" dirty="0" smtClean="0"/>
              <a:t>دانشکده علوم انسانی</a:t>
            </a:r>
          </a:p>
          <a:p>
            <a:pPr algn="l">
              <a:buNone/>
            </a:pPr>
            <a:r>
              <a:rPr lang="fa-IR" dirty="0" smtClean="0"/>
              <a:t>دانشگاه آزاد اسلامی واحد تهران شمال</a:t>
            </a:r>
          </a:p>
          <a:p>
            <a:pPr algn="l">
              <a:buNone/>
            </a:pPr>
            <a:r>
              <a:rPr lang="fa-IR" dirty="0" smtClean="0"/>
              <a:t>سال تحصیلی 91 – 90</a:t>
            </a:r>
          </a:p>
          <a:p>
            <a:pPr algn="l">
              <a:buNone/>
            </a:pPr>
            <a:r>
              <a:rPr lang="en-US" dirty="0" smtClean="0"/>
              <a:t>m.jafar@nanakar.com</a:t>
            </a:r>
          </a:p>
          <a:p>
            <a:pPr algn="l">
              <a:buNone/>
            </a:pPr>
            <a:endParaRPr lang="fa-I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قسمت اول: تاریخچه</a:t>
            </a:r>
            <a:endParaRPr lang="fa-IR" dirty="0"/>
          </a:p>
        </p:txBody>
      </p:sp>
      <p:sp>
        <p:nvSpPr>
          <p:cNvPr id="3" name="Content Placeholder 2"/>
          <p:cNvSpPr>
            <a:spLocks noGrp="1"/>
          </p:cNvSpPr>
          <p:nvPr>
            <p:ph sz="quarter" idx="1"/>
          </p:nvPr>
        </p:nvSpPr>
        <p:spPr/>
        <p:txBody>
          <a:bodyPr>
            <a:normAutofit/>
          </a:bodyPr>
          <a:lstStyle/>
          <a:p>
            <a:pPr>
              <a:buNone/>
            </a:pPr>
            <a:endParaRPr lang="fa-IR" dirty="0" smtClean="0"/>
          </a:p>
          <a:p>
            <a:pPr>
              <a:buNone/>
            </a:pPr>
            <a:r>
              <a:rPr lang="fa-IR" dirty="0" smtClean="0"/>
              <a:t>	پس از انحلال اتحاد مقدس در سال 1825 کشورهای اروپایی در کنفرانس های جداگانه به مسائل م</a:t>
            </a:r>
            <a:r>
              <a:rPr lang="fa-IR" dirty="0"/>
              <a:t>و</a:t>
            </a:r>
            <a:r>
              <a:rPr lang="fa-IR" dirty="0" smtClean="0"/>
              <a:t>رد علاقه خود می پرداختند از جمله:</a:t>
            </a:r>
          </a:p>
          <a:p>
            <a:r>
              <a:rPr lang="fa-IR" dirty="0" smtClean="0"/>
              <a:t>1827- فرانسه، انگلستان، روسیه: حمایت از انقلابیون یونان علیه عثمانی</a:t>
            </a:r>
          </a:p>
          <a:p>
            <a:r>
              <a:rPr lang="fa-IR" dirty="0" smtClean="0"/>
              <a:t>1830- استقلال یونان پذیرفته شد</a:t>
            </a:r>
          </a:p>
          <a:p>
            <a:r>
              <a:rPr lang="fa-IR" dirty="0" smtClean="0"/>
              <a:t>1832- برای یونان پادشاه برگزیده و حمایت مالی شد</a:t>
            </a:r>
          </a:p>
          <a:p>
            <a:r>
              <a:rPr lang="fa-IR" dirty="0" smtClean="0"/>
              <a:t>1856- با حضور ترکیه در اتفاق اروپایی موافقت و استقلال صربستان و </a:t>
            </a:r>
            <a:r>
              <a:rPr lang="fa-IR" dirty="0" err="1" smtClean="0"/>
              <a:t>مولداوی</a:t>
            </a:r>
            <a:r>
              <a:rPr lang="fa-IR" dirty="0" smtClean="0"/>
              <a:t> تضمین شد.</a:t>
            </a:r>
          </a:p>
          <a:p>
            <a:pPr>
              <a:buNone/>
            </a:pP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قسمت اول: تاریخچه</a:t>
            </a:r>
            <a:endParaRPr lang="fa-IR" dirty="0"/>
          </a:p>
        </p:txBody>
      </p:sp>
      <p:sp>
        <p:nvSpPr>
          <p:cNvPr id="3" name="Content Placeholder 2"/>
          <p:cNvSpPr>
            <a:spLocks noGrp="1"/>
          </p:cNvSpPr>
          <p:nvPr>
            <p:ph sz="quarter" idx="1"/>
          </p:nvPr>
        </p:nvSpPr>
        <p:spPr/>
        <p:txBody>
          <a:bodyPr/>
          <a:lstStyle/>
          <a:p>
            <a:endParaRPr lang="fa-IR" dirty="0" smtClean="0"/>
          </a:p>
          <a:p>
            <a:r>
              <a:rPr lang="fa-IR" dirty="0" smtClean="0"/>
              <a:t>1878- استقلال </a:t>
            </a:r>
            <a:r>
              <a:rPr lang="fa-IR" dirty="0" err="1" smtClean="0"/>
              <a:t>منتگرو</a:t>
            </a:r>
            <a:r>
              <a:rPr lang="fa-IR" dirty="0"/>
              <a:t>،</a:t>
            </a:r>
            <a:r>
              <a:rPr lang="fa-IR" dirty="0" smtClean="0"/>
              <a:t> صربستان، رومانی، خودمختاری بلغارستان به رسمیت شناخته شد و تصمیم گرفته شد شبه جزیره کرت به صورت بین المللی اداره شود.</a:t>
            </a:r>
          </a:p>
          <a:p>
            <a:r>
              <a:rPr lang="fa-IR" dirty="0" smtClean="0"/>
              <a:t>1913- موجودیت آلبانی به رسمیت شناخته شد.</a:t>
            </a:r>
          </a:p>
          <a:p>
            <a:r>
              <a:rPr lang="fa-IR" dirty="0" smtClean="0"/>
              <a:t>و اینکه در جریان این کنفرانس ها برخی مشکلات اروپا حل و حتی برای کشورها قانون اساسی تدوین گردید.</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تشکیل سازمان های بین المللی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به اعتقاد پروفسور </a:t>
            </a:r>
            <a:r>
              <a:rPr lang="fa-IR" dirty="0" err="1" smtClean="0"/>
              <a:t>دیاز</a:t>
            </a:r>
            <a:r>
              <a:rPr lang="fa-IR" dirty="0" smtClean="0"/>
              <a:t> </a:t>
            </a:r>
            <a:r>
              <a:rPr lang="fa-IR" dirty="0" err="1" smtClean="0"/>
              <a:t>گنزالس</a:t>
            </a:r>
            <a:r>
              <a:rPr lang="fa-IR" dirty="0" smtClean="0"/>
              <a:t> برای تشکیل سازمان های بین المللی سه عنصر مورد نیاز است:</a:t>
            </a:r>
          </a:p>
          <a:p>
            <a:pPr marL="514350" indent="-514350">
              <a:buFont typeface="+mj-lt"/>
              <a:buAutoNum type="arabicPeriod"/>
            </a:pPr>
            <a:r>
              <a:rPr lang="fa-IR" dirty="0" smtClean="0"/>
              <a:t>عنصر مبنایی : معاهده و سند تاسیس</a:t>
            </a:r>
          </a:p>
          <a:p>
            <a:pPr marL="514350" indent="-514350">
              <a:buFont typeface="+mj-lt"/>
              <a:buAutoNum type="arabicPeriod"/>
            </a:pPr>
            <a:r>
              <a:rPr lang="fa-IR" dirty="0" smtClean="0"/>
              <a:t>ساختار نهادین : سازماندهی  سازمان</a:t>
            </a:r>
          </a:p>
          <a:p>
            <a:pPr marL="514350" indent="-514350">
              <a:buFont typeface="+mj-lt"/>
              <a:buAutoNum type="arabicPeriod"/>
            </a:pPr>
            <a:r>
              <a:rPr lang="fa-IR" dirty="0" smtClean="0"/>
              <a:t>عنصر ابزاری : اشتغالات و اختیارات</a:t>
            </a:r>
            <a:endParaRPr lang="fa-I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تشکیل سازمان های بین المللی</a:t>
            </a:r>
            <a:endParaRPr lang="fa-IR" dirty="0"/>
          </a:p>
        </p:txBody>
      </p:sp>
      <p:sp>
        <p:nvSpPr>
          <p:cNvPr id="3" name="Content Placeholder 2"/>
          <p:cNvSpPr>
            <a:spLocks noGrp="1"/>
          </p:cNvSpPr>
          <p:nvPr>
            <p:ph sz="quarter" idx="1"/>
          </p:nvPr>
        </p:nvSpPr>
        <p:spPr/>
        <p:txBody>
          <a:bodyPr/>
          <a:lstStyle/>
          <a:p>
            <a:pPr>
              <a:buNone/>
            </a:pPr>
            <a:endParaRPr lang="fa-IR" dirty="0" smtClean="0"/>
          </a:p>
          <a:p>
            <a:pPr>
              <a:buNone/>
            </a:pPr>
            <a:r>
              <a:rPr lang="fa-IR" dirty="0" smtClean="0"/>
              <a:t>	بر اساس ماده 2 پیش نویس مقدماتی کمیسیون حقوق بین الملل در مورد مسئولیت سازمان های بین المللی می توان گفت:</a:t>
            </a:r>
          </a:p>
          <a:p>
            <a:pPr>
              <a:buNone/>
            </a:pPr>
            <a:r>
              <a:rPr lang="fa-IR" dirty="0" smtClean="0"/>
              <a:t>	علاوه بر دولت ها سایر نهادها نیز می توانند عضو سازمان بین المللی باشند لذا </a:t>
            </a:r>
            <a:br>
              <a:rPr lang="fa-IR" dirty="0" smtClean="0"/>
            </a:br>
            <a:r>
              <a:rPr lang="fa-IR" dirty="0" smtClean="0"/>
              <a:t>بین </a:t>
            </a:r>
            <a:r>
              <a:rPr lang="fa-IR" dirty="0" err="1" smtClean="0"/>
              <a:t>الدولی</a:t>
            </a:r>
            <a:r>
              <a:rPr lang="fa-IR" dirty="0" smtClean="0"/>
              <a:t> بودن سازمان عنصر اساسی مفهوم سازمان بین المللی قلمداد </a:t>
            </a:r>
            <a:br>
              <a:rPr lang="fa-IR" dirty="0" smtClean="0"/>
            </a:br>
            <a:r>
              <a:rPr lang="fa-IR" dirty="0" smtClean="0"/>
              <a:t>نمی گردد.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اولین سازمان ها</a:t>
            </a:r>
            <a:endParaRPr lang="fa-IR" dirty="0"/>
          </a:p>
        </p:txBody>
      </p:sp>
      <p:sp>
        <p:nvSpPr>
          <p:cNvPr id="3" name="Content Placeholder 2"/>
          <p:cNvSpPr>
            <a:spLocks noGrp="1"/>
          </p:cNvSpPr>
          <p:nvPr>
            <p:ph sz="quarter" idx="1"/>
          </p:nvPr>
        </p:nvSpPr>
        <p:spPr/>
        <p:txBody>
          <a:bodyPr>
            <a:normAutofit lnSpcReduction="10000"/>
          </a:bodyPr>
          <a:lstStyle/>
          <a:p>
            <a:pPr>
              <a:buNone/>
            </a:pPr>
            <a:endParaRPr lang="fa-IR" dirty="0" smtClean="0"/>
          </a:p>
          <a:p>
            <a:pPr>
              <a:buNone/>
            </a:pPr>
            <a:r>
              <a:rPr lang="fa-IR" dirty="0" smtClean="0"/>
              <a:t>	اولین سازمان ها در قالب کمیسیون های رودخانه ای و اتحادیه های عمومی </a:t>
            </a:r>
            <a:br>
              <a:rPr lang="fa-IR" dirty="0" smtClean="0"/>
            </a:br>
            <a:r>
              <a:rPr lang="fa-IR" dirty="0" smtClean="0"/>
              <a:t>بین المللی ایجاد گردید:</a:t>
            </a:r>
          </a:p>
          <a:p>
            <a:pPr marL="514350" indent="-514350">
              <a:buFont typeface="+mj-lt"/>
              <a:buAutoNum type="arabicPeriod"/>
            </a:pPr>
            <a:r>
              <a:rPr lang="fa-IR" dirty="0" smtClean="0"/>
              <a:t>کمیسیون </a:t>
            </a:r>
            <a:r>
              <a:rPr lang="fa-IR" dirty="0" err="1" smtClean="0"/>
              <a:t>راین</a:t>
            </a:r>
            <a:r>
              <a:rPr lang="fa-IR" dirty="0"/>
              <a:t> </a:t>
            </a:r>
            <a:r>
              <a:rPr lang="fa-IR" dirty="0" smtClean="0"/>
              <a:t>(1815) </a:t>
            </a:r>
          </a:p>
          <a:p>
            <a:pPr marL="514350" indent="-514350">
              <a:buFont typeface="+mj-lt"/>
              <a:buAutoNum type="arabicPeriod"/>
            </a:pPr>
            <a:r>
              <a:rPr lang="fa-IR" dirty="0" smtClean="0"/>
              <a:t>کمیسیون دانوب (1856)</a:t>
            </a:r>
          </a:p>
          <a:p>
            <a:pPr marL="514350" indent="-514350">
              <a:buFont typeface="+mj-lt"/>
              <a:buAutoNum type="arabicPeriod"/>
            </a:pPr>
            <a:r>
              <a:rPr lang="fa-IR" dirty="0" smtClean="0"/>
              <a:t>اتحادیه تلگراف بین المللی (1865)</a:t>
            </a:r>
          </a:p>
          <a:p>
            <a:pPr marL="514350" indent="-514350">
              <a:buFont typeface="+mj-lt"/>
              <a:buAutoNum type="arabicPeriod"/>
            </a:pPr>
            <a:r>
              <a:rPr lang="fa-IR" dirty="0" smtClean="0"/>
              <a:t>اتحادیه </a:t>
            </a:r>
            <a:r>
              <a:rPr lang="fa-IR" dirty="0" err="1" smtClean="0"/>
              <a:t>مراسلات</a:t>
            </a:r>
            <a:r>
              <a:rPr lang="fa-IR" dirty="0" smtClean="0"/>
              <a:t> (1874)</a:t>
            </a:r>
          </a:p>
          <a:p>
            <a:pPr marL="514350" indent="-514350">
              <a:buFont typeface="+mj-lt"/>
              <a:buAutoNum type="arabicPeriod"/>
            </a:pPr>
            <a:r>
              <a:rPr lang="fa-IR" dirty="0" smtClean="0"/>
              <a:t>اتحادیه بین المللی حمل و نقل با راه آهن (1890)</a:t>
            </a:r>
          </a:p>
          <a:p>
            <a:pPr marL="514350" indent="-514350">
              <a:buFont typeface="+mj-lt"/>
              <a:buAutoNum type="arabicPeriod"/>
            </a:pPr>
            <a:r>
              <a:rPr lang="fa-IR" dirty="0" smtClean="0"/>
              <a:t>دفتر بین المللی بهداشت عمومی (1903)</a:t>
            </a:r>
          </a:p>
          <a:p>
            <a:pPr marL="514350" indent="-514350">
              <a:buFont typeface="+mj-lt"/>
              <a:buAutoNum type="arabicPeriod"/>
            </a:pPr>
            <a:r>
              <a:rPr lang="fa-IR" dirty="0" smtClean="0"/>
              <a:t>اتحادیه بین المللی تلگراف رادیویی (1906)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ویژگی های اتحادیه ها</a:t>
            </a:r>
            <a:endParaRPr lang="fa-IR" dirty="0"/>
          </a:p>
        </p:txBody>
      </p:sp>
      <p:sp>
        <p:nvSpPr>
          <p:cNvPr id="3" name="Content Placeholder 2"/>
          <p:cNvSpPr>
            <a:spLocks noGrp="1"/>
          </p:cNvSpPr>
          <p:nvPr>
            <p:ph sz="quarter" idx="1"/>
          </p:nvPr>
        </p:nvSpPr>
        <p:spPr/>
        <p:txBody>
          <a:bodyPr/>
          <a:lstStyle/>
          <a:p>
            <a:pPr marL="514350" indent="-514350">
              <a:buFont typeface="+mj-lt"/>
              <a:buAutoNum type="arabicPeriod"/>
            </a:pPr>
            <a:endParaRPr lang="fa-IR" dirty="0" smtClean="0"/>
          </a:p>
          <a:p>
            <a:pPr marL="514350" indent="-514350">
              <a:buFont typeface="+mj-lt"/>
              <a:buAutoNum type="arabicPeriod"/>
            </a:pPr>
            <a:r>
              <a:rPr lang="fa-IR" dirty="0" smtClean="0"/>
              <a:t>لزوم اتفاق آراء</a:t>
            </a:r>
          </a:p>
          <a:p>
            <a:pPr marL="514350" indent="-514350">
              <a:buFont typeface="+mj-lt"/>
              <a:buAutoNum type="arabicPeriod"/>
            </a:pPr>
            <a:r>
              <a:rPr lang="fa-IR" dirty="0" smtClean="0"/>
              <a:t>تدوین آیین نامه در کنار اساسنامه نهاد</a:t>
            </a:r>
          </a:p>
          <a:p>
            <a:pPr marL="514350" indent="-514350">
              <a:buFont typeface="+mj-lt"/>
              <a:buAutoNum type="arabicPeriod"/>
            </a:pPr>
            <a:r>
              <a:rPr lang="fa-IR" dirty="0" smtClean="0"/>
              <a:t>پذیرش کشورها و نهادهای غیر عضو به عنوان ناظر</a:t>
            </a:r>
          </a:p>
          <a:p>
            <a:pPr marL="514350" indent="-514350">
              <a:buFont typeface="+mj-lt"/>
              <a:buAutoNum type="arabicPeriod"/>
            </a:pPr>
            <a:r>
              <a:rPr lang="fa-IR" dirty="0" smtClean="0"/>
              <a:t>تعیین حق عضویت متناسب با شرایط هر کشور</a:t>
            </a:r>
            <a:endParaRPr lang="fa-I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229</TotalTime>
  <Words>1540</Words>
  <Application>Microsoft Office PowerPoint</Application>
  <PresentationFormat>On-screen Show (4:3)</PresentationFormat>
  <Paragraphs>240</Paragraphs>
  <Slides>35</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Wingdings 2</vt:lpstr>
      <vt:lpstr>Times New Roman</vt:lpstr>
      <vt:lpstr>Arial</vt:lpstr>
      <vt:lpstr>B Zar</vt:lpstr>
      <vt:lpstr>B Titr</vt:lpstr>
      <vt:lpstr>Calibri</vt:lpstr>
      <vt:lpstr>Wingdings</vt:lpstr>
      <vt:lpstr>Georgia</vt:lpstr>
      <vt:lpstr>Civic</vt:lpstr>
      <vt:lpstr>حقوق سازمان های بین المللی</vt:lpstr>
      <vt:lpstr>فصل اول</vt:lpstr>
      <vt:lpstr>قسمت اول: تاریخچه</vt:lpstr>
      <vt:lpstr>قسمت اول: تاریخچه</vt:lpstr>
      <vt:lpstr>قسمت اول: تاریخچه</vt:lpstr>
      <vt:lpstr>تشکیل سازمان های بین المللی</vt:lpstr>
      <vt:lpstr>تشکیل سازمان های بین المللی</vt:lpstr>
      <vt:lpstr>اولین سازمان ها</vt:lpstr>
      <vt:lpstr>ویژگی های اتحادیه ها</vt:lpstr>
      <vt:lpstr>سازمان های بین المللی خصوصی</vt:lpstr>
      <vt:lpstr>برخی از سازمان های خصوصی</vt:lpstr>
      <vt:lpstr>قسمت دوم : انواع سازمان های بین المللی</vt:lpstr>
      <vt:lpstr>شخصیت سازمان های غیر حکومتی</vt:lpstr>
      <vt:lpstr>قسمت سوم تعریف و چگونگی تولد سازمان های بین المللی</vt:lpstr>
      <vt:lpstr>چگونگی ایجاد و تولد یک سازمان</vt:lpstr>
      <vt:lpstr>چگونگی تهیه اساسنامه</vt:lpstr>
      <vt:lpstr>روند ایجاد سازمان بین المللی</vt:lpstr>
      <vt:lpstr>قسمت چهارم : ترکیب یک سازمان بین المللی</vt:lpstr>
      <vt:lpstr>اعضاء فعال یا عضو کامل</vt:lpstr>
      <vt:lpstr>PowerPoint Presentation</vt:lpstr>
      <vt:lpstr>شرایط پذیرش در یک سازمان</vt:lpstr>
      <vt:lpstr>خروج یک سازمان بین المللی</vt:lpstr>
      <vt:lpstr>اخراج از یک سازمان بین المللی</vt:lpstr>
      <vt:lpstr>نمایندگی ها</vt:lpstr>
      <vt:lpstr>خصوصیات اعضاء شریک</vt:lpstr>
      <vt:lpstr>تشریفات پذیرش</vt:lpstr>
      <vt:lpstr>وضعیت حقوقی عضو شریک</vt:lpstr>
      <vt:lpstr>ارگانهای تصمیم گیرنده و مدیریت</vt:lpstr>
      <vt:lpstr>فرق بین ارگان های تصمیم گیرنده و اداری</vt:lpstr>
      <vt:lpstr>انطباق ارگان ها با فعالیت کار سازمان ها</vt:lpstr>
      <vt:lpstr>قواعد عملی تشکیلاتی سازمان های بین المللی</vt:lpstr>
      <vt:lpstr>ارگان های مرکزی</vt:lpstr>
      <vt:lpstr>ارگان های اداری</vt:lpstr>
      <vt:lpstr>ارگان های منطقه ای و محلی</vt:lpstr>
      <vt:lpstr>پایان فصل اول</vt:lpstr>
    </vt:vector>
  </TitlesOfParts>
  <Company>Nanakar.com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حقوق سازمان های بین المللی droitdes</dc:title>
  <dc:creator>محمدجعفر نعناکار</dc:creator>
  <cp:lastModifiedBy>Negar Eskandari</cp:lastModifiedBy>
  <cp:revision>41</cp:revision>
  <dcterms:created xsi:type="dcterms:W3CDTF">2011-10-27T11:55:00Z</dcterms:created>
  <dcterms:modified xsi:type="dcterms:W3CDTF">2025-12-07T09:06:12Z</dcterms:modified>
</cp:coreProperties>
</file>