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257" r:id="rId3"/>
    <p:sldId id="256" r:id="rId4"/>
    <p:sldId id="284" r:id="rId5"/>
    <p:sldId id="291" r:id="rId6"/>
    <p:sldId id="285" r:id="rId7"/>
    <p:sldId id="288" r:id="rId8"/>
    <p:sldId id="259" r:id="rId9"/>
    <p:sldId id="286" r:id="rId10"/>
    <p:sldId id="282" r:id="rId11"/>
    <p:sldId id="283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89" r:id="rId25"/>
    <p:sldId id="290" r:id="rId26"/>
    <p:sldId id="277" r:id="rId27"/>
    <p:sldId id="278" r:id="rId28"/>
  </p:sldIdLst>
  <p:sldSz cx="9144000" cy="6858000" type="screen4x3"/>
  <p:notesSz cx="6662738" cy="9832975"/>
  <p:defaultTextStyle>
    <a:defPPr>
      <a:defRPr lang="de-DE"/>
    </a:defPPr>
    <a:lvl1pPr algn="r" rtl="1" fontAlgn="base">
      <a:lnSpc>
        <a:spcPct val="5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1pPr>
    <a:lvl2pPr marL="457200" algn="r" rtl="1" fontAlgn="base">
      <a:lnSpc>
        <a:spcPct val="5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2pPr>
    <a:lvl3pPr marL="914400" algn="r" rtl="1" fontAlgn="base">
      <a:lnSpc>
        <a:spcPct val="5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3pPr>
    <a:lvl4pPr marL="1371600" algn="r" rtl="1" fontAlgn="base">
      <a:lnSpc>
        <a:spcPct val="5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4pPr>
    <a:lvl5pPr marL="1828800" algn="r" rtl="1" fontAlgn="base">
      <a:lnSpc>
        <a:spcPct val="5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Nazanin" panose="00000400000000000000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37B03"/>
    <a:srgbClr val="66FF33"/>
    <a:srgbClr val="FF7C80"/>
    <a:srgbClr val="FF9900"/>
    <a:srgbClr val="FFFF00"/>
    <a:srgbClr val="FFCC00"/>
    <a:srgbClr val="6600CC"/>
    <a:srgbClr val="66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2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770" y="-78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l" defTabSz="906463" rtl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de-DE" altLang="fa-I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defTabSz="906463" rtl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de-DE" altLang="fa-I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8876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l" defTabSz="906463" rtl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de-DE" altLang="fa-I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2438"/>
            <a:ext cx="28876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463" rtl="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4ED4FEF0-509F-4D56-9893-D7A80B221510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239016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l" defTabSz="906463" rtl="0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fa-I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defTabSz="906463" rtl="0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fa-I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a-IR" smtClean="0"/>
              <a:t>Klicken Sie, um die Formate des Vorlagentextes zu bearbeiten</a:t>
            </a:r>
          </a:p>
          <a:p>
            <a:pPr lvl="1"/>
            <a:r>
              <a:rPr lang="de-DE" altLang="fa-IR" smtClean="0"/>
              <a:t>Zweite Ebene</a:t>
            </a:r>
          </a:p>
          <a:p>
            <a:pPr lvl="2"/>
            <a:r>
              <a:rPr lang="de-DE" altLang="fa-IR" smtClean="0"/>
              <a:t>Dritte Ebene</a:t>
            </a:r>
          </a:p>
          <a:p>
            <a:pPr lvl="3"/>
            <a:r>
              <a:rPr lang="de-DE" altLang="fa-IR" smtClean="0"/>
              <a:t>Vierte Ebene</a:t>
            </a:r>
          </a:p>
          <a:p>
            <a:pPr lvl="4"/>
            <a:r>
              <a:rPr lang="de-DE" altLang="fa-IR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8876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l" defTabSz="906463" rtl="0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fa-I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2438"/>
            <a:ext cx="28876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463" rtl="0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A677F1FA-2D7D-40B0-A1CE-7884ED819840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3844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7B0EB-AD1E-4EE0-B72A-3583A0953DF0}" type="slidenum">
              <a:rPr lang="de-DE" altLang="fa-IR"/>
              <a:pPr/>
              <a:t>6</a:t>
            </a:fld>
            <a:endParaRPr lang="de-DE" altLang="fa-I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3424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5B76A3CB-F08A-4D75-91BB-12D3DA06DA63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38335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6BB26B2F-EA87-4C53-B18B-5F17FA5EAF5F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14779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0"/>
            <a:ext cx="2212975" cy="5954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0"/>
            <a:ext cx="6488113" cy="5954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04DCB236-44C3-49A5-8980-946FED4F9E45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32640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C92AB714-3BBB-48B7-9441-CD524EEB97BD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21561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AA42E6DD-0099-4880-8035-E325089F3848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112901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773113"/>
            <a:ext cx="43497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773113"/>
            <a:ext cx="4351338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966EFDD2-04DE-4D48-A613-EB783355A402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227639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8956A70B-86CB-409E-8270-59E8F3B87559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128632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0538F2FE-BA83-490E-86DA-63D62B765810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7496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985516E8-1399-4769-83D3-78BEE8FB9684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33042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6966FAE7-881B-4677-805F-963613C2E219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108036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fa-IR"/>
              <a:t>Page </a:t>
            </a:r>
            <a:fld id="{43539D9A-F254-4AB5-94B5-B56DE28E60A1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17231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0"/>
            <a:ext cx="8853488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fa-IR" smtClean="0"/>
              <a:t>Click to edit Header text styles</a:t>
            </a:r>
            <a:endParaRPr lang="de-DE" altLang="fa-I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773113"/>
            <a:ext cx="88534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fa-IR" smtClean="0"/>
              <a:t>Click to edit Master text styles</a:t>
            </a:r>
            <a:endParaRPr lang="de-DE" altLang="fa-IR" smtClean="0"/>
          </a:p>
          <a:p>
            <a:pPr lvl="1"/>
            <a:r>
              <a:rPr lang="de-CH" altLang="fa-IR" smtClean="0"/>
              <a:t>Second level</a:t>
            </a:r>
            <a:endParaRPr lang="de-DE" altLang="fa-IR" smtClean="0"/>
          </a:p>
          <a:p>
            <a:pPr lvl="2"/>
            <a:r>
              <a:rPr lang="de-CH" altLang="fa-IR" smtClean="0"/>
              <a:t>Third level</a:t>
            </a:r>
            <a:endParaRPr lang="de-DE" altLang="fa-IR" smtClean="0"/>
          </a:p>
          <a:p>
            <a:pPr lvl="3"/>
            <a:r>
              <a:rPr lang="de-CH" altLang="fa-IR" smtClean="0"/>
              <a:t>Fourth level</a:t>
            </a:r>
            <a:endParaRPr lang="de-DE" altLang="fa-IR" smtClean="0"/>
          </a:p>
          <a:p>
            <a:pPr lvl="4"/>
            <a:r>
              <a:rPr lang="de-CH" altLang="fa-IR" smtClean="0"/>
              <a:t>Fifth level</a:t>
            </a:r>
            <a:endParaRPr lang="de-DE" altLang="fa-I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" y="65341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lnSpc>
                <a:spcPct val="100000"/>
              </a:lnSpc>
              <a:spcBef>
                <a:spcPct val="0"/>
              </a:spcBef>
              <a:defRPr sz="900"/>
            </a:lvl1pPr>
          </a:lstStyle>
          <a:p>
            <a:r>
              <a:rPr lang="de-DE" altLang="fa-IR"/>
              <a:t>July 2002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53415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>
              <a:lnSpc>
                <a:spcPct val="100000"/>
              </a:lnSpc>
              <a:spcBef>
                <a:spcPct val="0"/>
              </a:spcBef>
              <a:defRPr sz="900"/>
            </a:lvl1pPr>
          </a:lstStyle>
          <a:p>
            <a:r>
              <a:rPr lang="de-CH" altLang="fa-IR"/>
              <a:t>TPS Construction Team</a:t>
            </a:r>
            <a:endParaRPr lang="de-DE" alt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8863" y="65341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lnSpc>
                <a:spcPct val="100000"/>
              </a:lnSpc>
              <a:spcBef>
                <a:spcPct val="0"/>
              </a:spcBef>
              <a:defRPr sz="900"/>
            </a:lvl1pPr>
          </a:lstStyle>
          <a:p>
            <a:r>
              <a:rPr lang="de-CH" altLang="fa-IR"/>
              <a:t>Page </a:t>
            </a:r>
            <a:fld id="{75825C4A-7370-4F8D-9773-7228F99E1396}" type="slidenum">
              <a:rPr lang="de-DE" altLang="fa-IR"/>
              <a:pPr/>
              <a:t>‹#›</a:t>
            </a:fld>
            <a:endParaRPr lang="de-DE" altLang="fa-IR"/>
          </a:p>
        </p:txBody>
      </p:sp>
      <p:pic>
        <p:nvPicPr>
          <p:cNvPr id="1031" name="Picture 7" descr="Leicasignet_fb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6142038"/>
            <a:ext cx="9001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61925" y="701675"/>
            <a:ext cx="885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C0128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C0128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image" Target="../media/image18.jpeg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721"/>
            <a:ext cx="4828702" cy="6830279"/>
          </a:xfrm>
        </p:spPr>
      </p:pic>
    </p:spTree>
    <p:extLst>
      <p:ext uri="{BB962C8B-B14F-4D97-AF65-F5344CB8AC3E}">
        <p14:creationId xmlns:p14="http://schemas.microsoft.com/office/powerpoint/2010/main" val="364755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سخت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228600" y="457200"/>
            <a:ext cx="5257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صفحه نمايش با ويژگي خاص خود</a:t>
            </a:r>
            <a:r>
              <a:rPr lang="en-US" altLang="fa-IR" sz="2800" b="1" dirty="0">
                <a:cs typeface="EntezareZohoor 1 **" panose="00000700000000000000" pitchFamily="2" charset="-78"/>
              </a:rPr>
              <a:t> </a:t>
            </a: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52400" y="1143000"/>
            <a:ext cx="88534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190500" indent="-1905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63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54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45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9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61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33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ar-SA" altLang="fa-IR" sz="1800">
                <a:latin typeface="Times New Roman" panose="02020603050405020304" pitchFamily="18" charset="0"/>
              </a:rPr>
              <a:t>يكي از اصول طراحي و معرفي سري 400 برخورداري از صفحه نمايش مناسب جهت نصب زبانهاي مختلف و استفاده در شرايط نوري متنوع مي باشد – در دماي پائين محيط مي توان گرم كن صفحه نمايش را روشن كرد تا زير شيشه صفحه بخار آب مزاحم ديد كاربر نشود</a:t>
            </a:r>
            <a:endParaRPr lang="en-US" altLang="fa-IR" sz="1800"/>
          </a:p>
        </p:txBody>
      </p:sp>
      <p:pic>
        <p:nvPicPr>
          <p:cNvPr id="43059" name="Picture 51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905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0" name="Picture 52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105025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1" name="Picture 53" descr="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2574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3" name="Picture 55" descr="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26289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4" name="Picture 56" descr="Untitled-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5052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3871913" y="2971800"/>
            <a:ext cx="50434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190500" indent="-1905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63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54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45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9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61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33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ar-SA" altLang="fa-IR" sz="1800">
                <a:latin typeface="Times New Roman" panose="02020603050405020304" pitchFamily="18" charset="0"/>
              </a:rPr>
              <a:t>صفحه نمايش قابليت تغيير زبان را نيز دارد و با همكاري انجام گرفته شده بين شركت لايكا و شركت ژئوبايت اين دستگاه با منوي فارسي قابل ارائه است . در ترجمه عناوين منوها از كلمات و جملات آشنا در حرفه نقشه برداري استفاده شده است</a:t>
            </a:r>
            <a:r>
              <a:rPr lang="en-US" altLang="fa-IR" sz="1800">
                <a:latin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8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3" name="Picture 21" descr="schraeg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470275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سخت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 flipV="1">
            <a:off x="76200" y="22860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152400" y="304800"/>
            <a:ext cx="487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800" b="1" dirty="0">
                <a:cs typeface="EntezareZohoor 1 **" panose="00000700000000000000" pitchFamily="2" charset="-78"/>
              </a:rPr>
              <a:t>ویژگیهای طولیاب الکترونیکی دستگاه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3657600" y="1066800"/>
            <a:ext cx="51196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57200" indent="-4572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4572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66850" indent="-419100" algn="l" rtl="0">
              <a:spcBef>
                <a:spcPct val="20000"/>
              </a:spcBef>
              <a:buClr>
                <a:srgbClr val="FC0128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47850" indent="-381000" algn="l" rtl="0">
              <a:spcBef>
                <a:spcPct val="20000"/>
              </a:spcBef>
              <a:buClr>
                <a:srgbClr val="FC0128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342900" algn="l" rtl="0">
              <a:spcBef>
                <a:spcPct val="20000"/>
              </a:spcBef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altLang="fa-IR" sz="1200" dirty="0">
                <a:solidFill>
                  <a:schemeClr val="hlink"/>
                </a:solidFill>
                <a:latin typeface="Wingdings" panose="05000000000000000000" pitchFamily="2" charset="2"/>
                <a:cs typeface="Yagut" panose="00000400000000000000" pitchFamily="2" charset="-78"/>
              </a:rPr>
              <a:t>v</a:t>
            </a:r>
            <a:r>
              <a:rPr lang="ar-SA" altLang="fa-IR" sz="1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ar-SA" altLang="fa-IR" sz="1200" b="1" dirty="0">
                <a:solidFill>
                  <a:schemeClr val="hlink"/>
                </a:solidFill>
                <a:cs typeface="Yagut" panose="00000400000000000000" pitchFamily="2" charset="-78"/>
              </a:rPr>
              <a:t>طولياب مادون قرمز ( </a:t>
            </a:r>
            <a:r>
              <a:rPr lang="en-US" altLang="fa-IR" sz="1200" b="1" dirty="0">
                <a:solidFill>
                  <a:schemeClr val="hlink"/>
                </a:solidFill>
                <a:cs typeface="Yagut" panose="00000400000000000000" pitchFamily="2" charset="-78"/>
              </a:rPr>
              <a:t>IR</a:t>
            </a:r>
            <a:r>
              <a:rPr lang="ar-SA" altLang="fa-IR" sz="1200" b="1" dirty="0">
                <a:solidFill>
                  <a:schemeClr val="hlink"/>
                </a:solidFill>
                <a:cs typeface="Yagut" panose="00000400000000000000" pitchFamily="2" charset="-78"/>
              </a:rPr>
              <a:t> )‌با هم محور با محور ديدگاني</a:t>
            </a:r>
            <a:r>
              <a:rPr lang="ar-SA" altLang="fa-IR" sz="1200" dirty="0">
                <a:solidFill>
                  <a:schemeClr val="hlink"/>
                </a:solidFill>
                <a:cs typeface="Yagut" panose="00000400000000000000" pitchFamily="2" charset="-78"/>
              </a:rPr>
              <a:t> </a:t>
            </a:r>
            <a:endParaRPr lang="ar-SA" altLang="fa-IR" sz="1200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200" dirty="0">
                <a:cs typeface="Times New Roman" panose="02020603050405020304" pitchFamily="18" charset="0"/>
              </a:rPr>
              <a:t>  </a:t>
            </a: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   </a:t>
            </a:r>
            <a:r>
              <a:rPr lang="ar-SA" altLang="fa-IR" sz="1200" dirty="0">
                <a:cs typeface="Yagut" panose="00000400000000000000" pitchFamily="2" charset="-78"/>
              </a:rPr>
              <a:t>دقت طوليابي </a:t>
            </a:r>
            <a:r>
              <a:rPr lang="en-US" altLang="fa-IR" sz="1200" dirty="0">
                <a:cs typeface="Yagut" panose="00000400000000000000" pitchFamily="2" charset="-78"/>
              </a:rPr>
              <a:t>2mm+2ppm</a:t>
            </a:r>
            <a:endParaRPr lang="fa-IR" altLang="fa-IR" sz="1200" dirty="0"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   </a:t>
            </a:r>
            <a:r>
              <a:rPr lang="ar-SA" altLang="fa-IR" sz="1200" dirty="0">
                <a:cs typeface="Yagut" panose="00000400000000000000" pitchFamily="2" charset="-78"/>
              </a:rPr>
              <a:t>سرعت اندازه گيري كمتر از 05/0 ثانيه در حالت </a:t>
            </a:r>
            <a:r>
              <a:rPr lang="en-US" altLang="fa-IR" sz="1200" dirty="0">
                <a:cs typeface="Yagut" panose="00000400000000000000" pitchFamily="2" charset="-78"/>
              </a:rPr>
              <a:t>fast</a:t>
            </a:r>
            <a:r>
              <a:rPr lang="ar-SA" altLang="fa-IR" sz="1200" dirty="0">
                <a:cs typeface="Yagut" panose="00000400000000000000" pitchFamily="2" charset="-78"/>
              </a:rPr>
              <a:t> </a:t>
            </a:r>
            <a:endParaRPr lang="ar-SA" altLang="fa-IR" sz="1200" dirty="0"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200" dirty="0">
                <a:cs typeface="Times New Roman" panose="02020603050405020304" pitchFamily="18" charset="0"/>
              </a:rPr>
              <a:t>  </a:t>
            </a: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   </a:t>
            </a:r>
            <a:r>
              <a:rPr lang="ar-SA" altLang="fa-IR" sz="1200" dirty="0">
                <a:cs typeface="Yagut" panose="00000400000000000000" pitchFamily="2" charset="-78"/>
              </a:rPr>
              <a:t>برد اندازه گيري تا 3500 متر با تك منشور و 7000 متر با 3 منشور</a:t>
            </a:r>
            <a:endParaRPr lang="en-US" altLang="fa-IR" sz="1200" dirty="0"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altLang="fa-IR" sz="1200" b="1" dirty="0">
                <a:solidFill>
                  <a:schemeClr val="hlink"/>
                </a:solidFill>
                <a:latin typeface="Wingdings" panose="05000000000000000000" pitchFamily="2" charset="2"/>
                <a:cs typeface="Yagut" panose="00000400000000000000" pitchFamily="2" charset="-78"/>
              </a:rPr>
              <a:t>v</a:t>
            </a:r>
            <a:r>
              <a:rPr lang="ar-SA" altLang="fa-IR" sz="1200" b="1" dirty="0">
                <a:solidFill>
                  <a:schemeClr val="hlink"/>
                </a:solidFill>
                <a:latin typeface="Wingdings" panose="05000000000000000000" pitchFamily="2" charset="2"/>
                <a:cs typeface="Yagut" panose="00000400000000000000" pitchFamily="2" charset="-78"/>
              </a:rPr>
              <a:t> </a:t>
            </a:r>
            <a:r>
              <a:rPr lang="ar-SA" altLang="fa-IR" sz="1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r>
              <a:rPr lang="ar-SA" altLang="fa-IR" sz="1200" b="1" dirty="0">
                <a:solidFill>
                  <a:schemeClr val="hlink"/>
                </a:solidFill>
                <a:cs typeface="Yagut" panose="00000400000000000000" pitchFamily="2" charset="-78"/>
              </a:rPr>
              <a:t>طولياب ليزري ( </a:t>
            </a:r>
            <a:r>
              <a:rPr lang="en-US" altLang="fa-IR" sz="1200" b="1" dirty="0">
                <a:solidFill>
                  <a:schemeClr val="hlink"/>
                </a:solidFill>
                <a:cs typeface="Yagut" panose="00000400000000000000" pitchFamily="2" charset="-78"/>
              </a:rPr>
              <a:t>RL</a:t>
            </a:r>
            <a:r>
              <a:rPr lang="ar-SA" altLang="fa-IR" sz="1200" b="1" dirty="0">
                <a:solidFill>
                  <a:schemeClr val="hlink"/>
                </a:solidFill>
                <a:cs typeface="Yagut" panose="00000400000000000000" pitchFamily="2" charset="-78"/>
              </a:rPr>
              <a:t>)   بدون نياز به رفلكتور هم محور با محور ديدگاني </a:t>
            </a:r>
            <a:endParaRPr lang="ar-SA" altLang="fa-IR" sz="1200" b="1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ar-SA" altLang="fa-IR" sz="1200" dirty="0">
                <a:cs typeface="Yagut" panose="00000400000000000000" pitchFamily="2" charset="-78"/>
              </a:rPr>
              <a:t>دقت طوليابي </a:t>
            </a:r>
            <a:r>
              <a:rPr lang="en-US" altLang="fa-IR" sz="1200" dirty="0">
                <a:cs typeface="Yagut" panose="00000400000000000000" pitchFamily="2" charset="-78"/>
              </a:rPr>
              <a:t>3mm+2ppm</a:t>
            </a:r>
            <a:endParaRPr lang="en-US" altLang="fa-IR" sz="1200" dirty="0"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 </a:t>
            </a:r>
            <a:r>
              <a:rPr lang="ar-SA" altLang="fa-IR" sz="1200" dirty="0">
                <a:cs typeface="Yagut" panose="00000400000000000000" pitchFamily="2" charset="-78"/>
              </a:rPr>
              <a:t>سرعت اندازه گيري 1 ثانيه در حالت </a:t>
            </a:r>
            <a:r>
              <a:rPr lang="en-US" altLang="fa-IR" sz="1200" dirty="0">
                <a:cs typeface="Yagut" panose="00000400000000000000" pitchFamily="2" charset="-78"/>
              </a:rPr>
              <a:t>Tracking</a:t>
            </a:r>
            <a:r>
              <a:rPr lang="ar-SA" altLang="fa-IR" sz="1200" dirty="0">
                <a:cs typeface="Yagut" panose="00000400000000000000" pitchFamily="2" charset="-78"/>
              </a:rPr>
              <a:t> </a:t>
            </a:r>
            <a:endParaRPr lang="ar-SA" altLang="fa-IR" sz="1200" dirty="0"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fa-I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ar-SA" altLang="fa-IR" sz="1200" dirty="0">
                <a:cs typeface="Yagut" panose="00000400000000000000" pitchFamily="2" charset="-78"/>
              </a:rPr>
              <a:t>برد فاصله يابي 80 متر براي سري معمولي و 170 متر براي سري </a:t>
            </a:r>
            <a:r>
              <a:rPr lang="en-US" altLang="fa-IR" sz="1200" dirty="0">
                <a:cs typeface="Yagut" panose="00000400000000000000" pitchFamily="2" charset="-78"/>
              </a:rPr>
              <a:t>power</a:t>
            </a:r>
            <a:r>
              <a:rPr lang="ar-SA" altLang="fa-IR" sz="1200" dirty="0">
                <a:cs typeface="Yagut" panose="00000400000000000000" pitchFamily="2" charset="-78"/>
              </a:rPr>
              <a:t> </a:t>
            </a:r>
            <a:endParaRPr lang="ar-SA" altLang="fa-IR" sz="1200" dirty="0"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200" dirty="0">
                <a:latin typeface="Times New Roman" panose="02020603050405020304" pitchFamily="18" charset="0"/>
                <a:cs typeface="Yagut" panose="00000400000000000000" pitchFamily="2" charset="-78"/>
              </a:rPr>
              <a:t>   برد فاصله يابي با استفاده از تك منسور تا 5400 متر </a:t>
            </a:r>
            <a:endParaRPr lang="en-US" altLang="fa-IR" sz="1200" dirty="0">
              <a:latin typeface="Times New Roman" panose="02020603050405020304" pitchFamily="18" charset="0"/>
              <a:cs typeface="Yagut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7" name="Picture 19" descr="TPS400_Schmut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988" y="762000"/>
            <a:ext cx="36560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سخت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7467600" y="5943600"/>
            <a:ext cx="0" cy="11430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28600" y="533400"/>
            <a:ext cx="487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 ساير ويژگيهاي فني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76200" y="1676400"/>
            <a:ext cx="52878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57200" indent="-4572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4572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66850" indent="-419100" algn="l" rtl="0">
              <a:spcBef>
                <a:spcPct val="20000"/>
              </a:spcBef>
              <a:buClr>
                <a:srgbClr val="FC0128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47850" indent="-381000" algn="l" rtl="0">
              <a:spcBef>
                <a:spcPct val="20000"/>
              </a:spcBef>
              <a:buClr>
                <a:srgbClr val="FC0128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342900" algn="l" rtl="0">
              <a:spcBef>
                <a:spcPct val="20000"/>
              </a:spcBef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/>
              <a:t>- كمپانساتور دو محوره دقيق با عملكرد منحصر به خود </a:t>
            </a: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/>
              <a:t>- شاقول ليزري دقيق با روشنايي قابل تغيير در شرايط نوري متفاوت </a:t>
            </a: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/>
              <a:t>- پيچهاي حركتي افقي و قائم بي نهايت و بدون قفل لمب </a:t>
            </a: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/>
              <a:t>- كليد </a:t>
            </a:r>
            <a:r>
              <a:rPr lang="en-US" altLang="fa-IR" sz="1600" dirty="0"/>
              <a:t>Tracker</a:t>
            </a:r>
            <a:r>
              <a:rPr lang="ar-SA" altLang="fa-IR" sz="1600" dirty="0"/>
              <a:t>  (‌ماشه )‌ قابل تعريف براي انجام برداشت </a:t>
            </a:r>
            <a:r>
              <a:rPr lang="fa-IR" altLang="fa-IR" sz="1600" dirty="0"/>
              <a:t>یا </a:t>
            </a:r>
            <a:r>
              <a:rPr lang="ar-SA" altLang="fa-IR" sz="1600" dirty="0"/>
              <a:t>‌برداشت و ثبت.</a:t>
            </a: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/>
              <a:t>- استفاده از باطري </a:t>
            </a:r>
            <a:r>
              <a:rPr lang="en-US" altLang="fa-IR" sz="1600" dirty="0" err="1"/>
              <a:t>Camcoder</a:t>
            </a:r>
            <a:r>
              <a:rPr lang="ar-SA" altLang="fa-IR" sz="1600" dirty="0"/>
              <a:t>  مشابه استاندارد باطري هاي دوربين هاي فيلم برداري</a:t>
            </a:r>
          </a:p>
          <a:p>
            <a:pPr algn="r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>
                <a:latin typeface="Times New Roman" panose="02020603050405020304" pitchFamily="18" charset="0"/>
              </a:rPr>
              <a:t>- استاندارد محيطي </a:t>
            </a:r>
            <a:r>
              <a:rPr lang="en-US" altLang="fa-IR" sz="1600" dirty="0"/>
              <a:t>IP54</a:t>
            </a:r>
            <a:r>
              <a:rPr lang="ar-SA" altLang="fa-IR" sz="1600" dirty="0"/>
              <a:t> </a:t>
            </a:r>
            <a:r>
              <a:rPr lang="ar-SA" altLang="fa-IR" sz="1600" dirty="0">
                <a:latin typeface="Times New Roman" panose="02020603050405020304" pitchFamily="18" charset="0"/>
              </a:rPr>
              <a:t>  مقام در برابر بارش باران و گرد و غبار محيطي </a:t>
            </a:r>
            <a:endParaRPr lang="en-US" altLang="fa-IR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7620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5088"/>
            <a:ext cx="6653213" cy="773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r>
              <a:rPr lang="en-US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 </a:t>
            </a:r>
          </a:p>
        </p:txBody>
      </p:sp>
      <p:sp>
        <p:nvSpPr>
          <p:cNvPr id="2356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Surveying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334000" y="609600"/>
            <a:ext cx="5334000" cy="2590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ctr"/>
          <a:lstStyle>
            <a:lvl1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fa-IR"/>
          </a:p>
        </p:txBody>
      </p:sp>
      <p:sp>
        <p:nvSpPr>
          <p:cNvPr id="2356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4478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66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 dirty="0"/>
              <a:t>Stake Out</a:t>
            </a:r>
          </a:p>
        </p:txBody>
      </p:sp>
      <p:sp>
        <p:nvSpPr>
          <p:cNvPr id="23567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1336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68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Free Station</a:t>
            </a:r>
          </a:p>
        </p:txBody>
      </p:sp>
      <p:sp>
        <p:nvSpPr>
          <p:cNvPr id="23570" name="AutoShape 1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28194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71" name="Text Box 1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Tie Distance</a:t>
            </a:r>
          </a:p>
        </p:txBody>
      </p:sp>
      <p:sp>
        <p:nvSpPr>
          <p:cNvPr id="23572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5052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73" name="Text Box 2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Remote Height</a:t>
            </a:r>
          </a:p>
        </p:txBody>
      </p:sp>
      <p:sp>
        <p:nvSpPr>
          <p:cNvPr id="23574" name="AutoShape 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41910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75" name="Text Box 2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Reference Line</a:t>
            </a:r>
          </a:p>
        </p:txBody>
      </p:sp>
      <p:sp>
        <p:nvSpPr>
          <p:cNvPr id="23576" name="AutoShape 2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48768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77" name="Text Box 2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Area</a:t>
            </a:r>
          </a:p>
        </p:txBody>
      </p:sp>
      <p:sp>
        <p:nvSpPr>
          <p:cNvPr id="23578" name="AutoShape 2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5562600"/>
            <a:ext cx="2438400" cy="6096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79" name="Text Box 2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/>
              <a:t>Functions</a:t>
            </a:r>
          </a:p>
        </p:txBody>
      </p:sp>
      <p:pic>
        <p:nvPicPr>
          <p:cNvPr id="23592" name="Picture 40" descr="TPS400_0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990600"/>
            <a:ext cx="4762500" cy="4800600"/>
          </a:xfrm>
          <a:prstGeom prst="rect">
            <a:avLst/>
          </a:prstGeom>
          <a:noFill/>
        </p:spPr>
      </p:pic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2590800" y="914400"/>
            <a:ext cx="15240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 dirty="0">
                <a:cs typeface="Zar" panose="00000400000000000000" pitchFamily="2" charset="-78"/>
              </a:rPr>
              <a:t>برداشت </a:t>
            </a:r>
            <a:endParaRPr lang="en-US" altLang="fa-IR" sz="2400" dirty="0">
              <a:cs typeface="Zar" panose="00000400000000000000" pitchFamily="2" charset="-78"/>
            </a:endParaRP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2667000" y="1630363"/>
            <a:ext cx="15240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پیاده کردن </a:t>
            </a:r>
            <a:endParaRPr lang="en-US" altLang="fa-IR" sz="2400">
              <a:cs typeface="Zar" panose="00000400000000000000" pitchFamily="2" charset="-78"/>
            </a:endParaRP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2590800" y="2362200"/>
            <a:ext cx="15240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ترفیع </a:t>
            </a:r>
            <a:endParaRPr lang="en-US" altLang="fa-IR" sz="2400">
              <a:cs typeface="Zar" panose="00000400000000000000" pitchFamily="2" charset="-78"/>
            </a:endParaRP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2590800" y="3001963"/>
            <a:ext cx="15240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خط اتصال </a:t>
            </a:r>
            <a:endParaRPr lang="en-US" altLang="fa-IR" sz="2400">
              <a:cs typeface="Zar" panose="00000400000000000000" pitchFamily="2" charset="-78"/>
            </a:endParaRP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2590800" y="3733800"/>
            <a:ext cx="15240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نقطه دوردست  </a:t>
            </a:r>
            <a:endParaRPr lang="en-US" altLang="fa-IR" sz="2400">
              <a:cs typeface="Zar" panose="00000400000000000000" pitchFamily="2" charset="-78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2590800" y="4419600"/>
            <a:ext cx="15240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خط مرجع </a:t>
            </a:r>
            <a:endParaRPr lang="en-US" altLang="fa-IR" sz="2400">
              <a:cs typeface="Zar" panose="00000400000000000000" pitchFamily="2" charset="-78"/>
            </a:endParaRP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2590800" y="5059363"/>
            <a:ext cx="15240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مساحت </a:t>
            </a:r>
            <a:endParaRPr lang="en-US" altLang="fa-IR" sz="2400">
              <a:cs typeface="Zar" panose="00000400000000000000" pitchFamily="2" charset="-78"/>
            </a:endParaRP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2590800" y="5715000"/>
            <a:ext cx="15240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fa-IR" altLang="fa-IR" sz="2400">
                <a:cs typeface="Zar" panose="00000400000000000000" pitchFamily="2" charset="-78"/>
              </a:rPr>
              <a:t>توابع </a:t>
            </a:r>
            <a:endParaRPr lang="en-US" altLang="fa-IR" sz="2400">
              <a:cs typeface="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3" grpId="0" autoUpdateAnimBg="0"/>
      <p:bldP spid="23594" grpId="0" autoUpdateAnimBg="0"/>
      <p:bldP spid="23595" grpId="0" autoUpdateAnimBg="0"/>
      <p:bldP spid="23596" grpId="0" autoUpdateAnimBg="0"/>
      <p:bldP spid="23597" grpId="0" autoUpdateAnimBg="0"/>
      <p:bldP spid="23598" grpId="0" autoUpdateAnimBg="0"/>
      <p:bldP spid="23599" grpId="0" autoUpdateAnimBg="0"/>
      <p:bldP spid="236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034842"/>
            <a:ext cx="3070226" cy="21304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00400" y="4572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برداشت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52400" y="1143000"/>
            <a:ext cx="8853488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/>
          <a:lstStyle>
            <a:lvl1pPr marL="190500" indent="-19050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 algn="l" rtl="0">
              <a:spcBef>
                <a:spcPct val="20000"/>
              </a:spcBef>
              <a:buClr>
                <a:srgbClr val="FC0128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63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54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4550" indent="-228600" algn="l" rtl="0">
              <a:spcBef>
                <a:spcPct val="20000"/>
              </a:spcBef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9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61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33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>
              <a:lnSpc>
                <a:spcPct val="2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ar-SA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   منطق طراحي برنامه ها و قرارگرفتن توابع در منوها  بر اساس سادگي كار با دستگاه بوده است بعنوان مثال پس از  ورود به برنامه برداشت به ترتيب مرحله تعريف پروژه ، تعريف ايستگاه استقرار ، تعريف نقطه توجيه انجام شده و عمليات برداشت آغاز مي شود . گذار اين روند به سادگي گذر از مراحل نصب يك برنامه در محيط ويندوز مي باشد و نيازي به آموزش يا به خاطر سپردن مراحل ندارد </a:t>
            </a:r>
            <a:r>
              <a:rPr lang="ar-SA" altLang="fa-IR" sz="1600" dirty="0" smtClean="0">
                <a:latin typeface="Times New Roman" panose="02020603050405020304" pitchFamily="18" charset="0"/>
                <a:cs typeface="EntezareZohoor B4" panose="00000700000000000000" pitchFamily="2" charset="-78"/>
              </a:rPr>
              <a:t>.</a:t>
            </a:r>
            <a:endParaRPr lang="ar-SA" altLang="fa-IR" sz="1600" dirty="0">
              <a:latin typeface="Times New Roman" panose="02020603050405020304" pitchFamily="18" charset="0"/>
              <a:cs typeface="EntezareZohoor B4" panose="00000700000000000000" pitchFamily="2" charset="-78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04651" y="2708920"/>
            <a:ext cx="8634549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</a:pPr>
            <a:r>
              <a:rPr lang="ar-SA" altLang="fa-IR" sz="1600" dirty="0">
                <a:cs typeface="EntezareZohoor B4" panose="00000700000000000000" pitchFamily="2" charset="-78"/>
              </a:rPr>
              <a:t>همزمان با عمليات برداشت بصورت همزمان محاسبات مربوط به طول افق ، طول مايل </a:t>
            </a:r>
            <a:r>
              <a:rPr lang="ar-SA" altLang="fa-IR" sz="1600" dirty="0" smtClean="0">
                <a:cs typeface="EntezareZohoor B4" panose="00000700000000000000" pitchFamily="2" charset="-78"/>
              </a:rPr>
              <a:t>،</a:t>
            </a:r>
            <a:r>
              <a:rPr lang="en-US" altLang="fa-IR" sz="1600" dirty="0" smtClean="0">
                <a:cs typeface="EntezareZohoor B4" panose="00000700000000000000" pitchFamily="2" charset="-78"/>
              </a:rPr>
              <a:t> </a:t>
            </a:r>
            <a:r>
              <a:rPr lang="ar-SA" altLang="fa-IR" sz="1600" dirty="0" smtClean="0">
                <a:cs typeface="EntezareZohoor B4" panose="00000700000000000000" pitchFamily="2" charset="-78"/>
              </a:rPr>
              <a:t>اختلاف </a:t>
            </a:r>
            <a:r>
              <a:rPr lang="ar-SA" altLang="fa-IR" sz="1600" dirty="0">
                <a:cs typeface="EntezareZohoor B4" panose="00000700000000000000" pitchFamily="2" charset="-78"/>
              </a:rPr>
              <a:t>ارتفاع و ... انجام شده و روي صفحه نمايش داده مي شود .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</a:pPr>
            <a:r>
              <a:rPr lang="ar-SA" altLang="fa-IR" sz="1600" dirty="0">
                <a:cs typeface="EntezareZohoor B4" panose="00000700000000000000" pitchFamily="2" charset="-78"/>
              </a:rPr>
              <a:t>- در  سري </a:t>
            </a:r>
            <a:r>
              <a:rPr lang="en-US" altLang="fa-IR" sz="1600" dirty="0">
                <a:cs typeface="EntezareZohoor B4" panose="00000700000000000000" pitchFamily="2" charset="-78"/>
              </a:rPr>
              <a:t>TPS400</a:t>
            </a:r>
            <a:r>
              <a:rPr lang="ar-SA" altLang="fa-IR" sz="1600" dirty="0">
                <a:cs typeface="EntezareZohoor B4" panose="00000700000000000000" pitchFamily="2" charset="-78"/>
              </a:rPr>
              <a:t>  مي توان 000ر10 نقطه برداشت را در 16 پروژه (‌</a:t>
            </a:r>
            <a:r>
              <a:rPr lang="en-US" altLang="fa-IR" sz="1600" dirty="0">
                <a:cs typeface="EntezareZohoor B4" panose="00000700000000000000" pitchFamily="2" charset="-78"/>
              </a:rPr>
              <a:t>JOB</a:t>
            </a:r>
            <a:r>
              <a:rPr lang="ar-SA" altLang="fa-IR" sz="1600" dirty="0">
                <a:cs typeface="EntezareZohoor B4" panose="00000700000000000000" pitchFamily="2" charset="-78"/>
              </a:rPr>
              <a:t> )‌ جداگانه ذخيره كرد .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</a:pPr>
            <a:r>
              <a:rPr lang="ar-SA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- براي هر نقطه مي توان كد نقطه را وارد كرده و يا از ليست كدها انتخاب كرد</a:t>
            </a:r>
            <a:endParaRPr lang="en-US" altLang="fa-IR" sz="1600" dirty="0">
              <a:latin typeface="Times New Roman" panose="02020603050405020304" pitchFamily="18" charset="0"/>
              <a:cs typeface="EntezareZohoor B4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 autoUpdateAnimBg="0"/>
      <p:bldP spid="25613" grpId="0" autoUpdateAnimBg="0"/>
      <p:bldP spid="256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05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pic>
        <p:nvPicPr>
          <p:cNvPr id="26642" name="Picture 2066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269" y="4221088"/>
            <a:ext cx="3352800" cy="1928813"/>
          </a:xfrm>
          <a:prstGeom prst="rect">
            <a:avLst/>
          </a:prstGeom>
          <a:noFill/>
        </p:spPr>
      </p:pic>
      <p:sp>
        <p:nvSpPr>
          <p:cNvPr id="26643" name="Rectangle 2067"/>
          <p:cNvSpPr>
            <a:spLocks noChangeArrowheads="1"/>
          </p:cNvSpPr>
          <p:nvPr/>
        </p:nvSpPr>
        <p:spPr bwMode="auto">
          <a:xfrm>
            <a:off x="3200400" y="4572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پیاده کردن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26644" name="Rectangle 2068"/>
          <p:cNvSpPr>
            <a:spLocks noChangeArrowheads="1"/>
          </p:cNvSpPr>
          <p:nvPr/>
        </p:nvSpPr>
        <p:spPr bwMode="auto">
          <a:xfrm>
            <a:off x="457200" y="1295400"/>
            <a:ext cx="8305800" cy="278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v</a:t>
            </a:r>
            <a:r>
              <a:rPr lang="ar-SA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     مي توان نقاط و مختصات مربوطه را در حافظه دستگاه ذخيره كرده و با برنامه </a:t>
            </a:r>
            <a:r>
              <a:rPr lang="en-US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Stack out</a:t>
            </a:r>
            <a:r>
              <a:rPr lang="ar-SA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به سه روش 1- قطبي 2- كارتزين 3- ارتوگونال پياده كرد .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en-US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v</a:t>
            </a:r>
            <a:r>
              <a:rPr lang="ar-SA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     نقاط را مي توان از حافظه فراخواني كرده و يا مختصات را بصورت دستي وارد توتال كرد .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r>
              <a:rPr lang="ar-SA" altLang="fa-IR" sz="16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و يا حتي با وارد كردن ژيزمان و فاصله نقاط مورد نياز را پياده كرد . فلش هاي روي صفحه نمايش جهت حركت براي رسيدن به موقعيت مورد نظر را تسهيل مي كند . </a:t>
            </a:r>
            <a:endParaRPr lang="en-US" altLang="fa-IR" sz="1600" dirty="0">
              <a:latin typeface="Times New Roman" panose="02020603050405020304" pitchFamily="18" charset="0"/>
              <a:cs typeface="EntezareZohoor B4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 autoUpdateAnimBg="0"/>
      <p:bldP spid="266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72475" cy="4610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04800" y="1295400"/>
            <a:ext cx="8382000" cy="4800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fa-IR">
              <a:solidFill>
                <a:srgbClr val="FF00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915400" cy="2225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solidFill>
                  <a:srgbClr val="FF0000"/>
                </a:solidFill>
                <a:cs typeface="EntezareZohoor B4" panose="00000700000000000000" pitchFamily="2" charset="-78"/>
              </a:rPr>
              <a:t>تعيين مختصات ايستگاه نامشخص با قرائت مختصات حداقل 3 نقطه معلوم .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solidFill>
                  <a:srgbClr val="FF0000"/>
                </a:solidFill>
                <a:cs typeface="EntezareZohoor B4" panose="00000700000000000000" pitchFamily="2" charset="-78"/>
              </a:rPr>
              <a:t>در تعيين مختصات مي  توان از قرائت 2 تا 5 نقطه استفاده كرد .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solidFill>
                  <a:srgbClr val="FF0000"/>
                </a:solidFill>
                <a:cs typeface="EntezareZohoor B4" panose="00000700000000000000" pitchFamily="2" charset="-78"/>
              </a:rPr>
              <a:t>امكان قرائت معمولي و بصورت كوپل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solidFill>
                  <a:srgbClr val="FF0000"/>
                </a:solidFill>
                <a:cs typeface="EntezareZohoor B4" panose="00000700000000000000" pitchFamily="2" charset="-78"/>
              </a:rPr>
              <a:t>مي توان تركيبي از طول و زاويه را قرائت نموده و محاسبه مختصات مجهول را انجام داد .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solidFill>
                  <a:srgbClr val="FF0000"/>
                </a:solidFill>
                <a:cs typeface="EntezareZohoor B4" panose="00000700000000000000" pitchFamily="2" charset="-78"/>
              </a:rPr>
              <a:t>نمايش و ذخيره درجه آزادي و انحراف معيار قرائت ها</a:t>
            </a:r>
            <a:r>
              <a:rPr lang="en-US" altLang="fa-IR" sz="2000" dirty="0">
                <a:solidFill>
                  <a:srgbClr val="FF0000"/>
                </a:solidFill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352800" y="5334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ترفیع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55" grpId="0" autoUpdateAnimBg="0"/>
      <p:bldP spid="2766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39710"/>
            <a:ext cx="3617987" cy="34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9569" y="1354606"/>
            <a:ext cx="8458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ar-SA" altLang="fa-IR" dirty="0">
                <a:cs typeface="EntezareZohoor B4" panose="00000700000000000000" pitchFamily="2" charset="-78"/>
              </a:rPr>
              <a:t>محاسبه شيب ، فاصله افق و اختلاف ارتفاع بين دو نقطه خارج از ايستگاه 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ar-SA" altLang="fa-IR" dirty="0">
                <a:cs typeface="EntezareZohoor B4" panose="00000700000000000000" pitchFamily="2" charset="-78"/>
              </a:rPr>
              <a:t>از دو روش شعاعي و پليگوني مي توان براي قرائت فواصل و زواياي بين نقاط استفاده كرد . 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ar-SA" altLang="fa-IR" dirty="0">
                <a:cs typeface="EntezareZohoor B4" panose="00000700000000000000" pitchFamily="2" charset="-78"/>
              </a:rPr>
              <a:t>نقاط را مي توان اندازه گيري كرده و يا از حافظه فراخواني كرد </a:t>
            </a:r>
            <a:r>
              <a:rPr lang="ar-SA" altLang="fa-IR" dirty="0" smtClean="0">
                <a:cs typeface="EntezareZohoor B4" panose="00000700000000000000" pitchFamily="2" charset="-78"/>
              </a:rPr>
              <a:t>.</a:t>
            </a:r>
            <a:endParaRPr lang="ar-SA" altLang="fa-IR" dirty="0">
              <a:cs typeface="EntezareZohoor B4" panose="00000700000000000000" pitchFamily="2" charset="-78"/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ar-SA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ذخيره مشاهدات و نتايج</a:t>
            </a:r>
            <a:r>
              <a:rPr lang="en-US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 flipV="1">
            <a:off x="1295400" y="2819400"/>
            <a:ext cx="18288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2514600" y="35814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1295400" y="2819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2438400" y="3810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 flipV="1">
            <a:off x="1295400" y="2895600"/>
            <a:ext cx="11430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 rot="2265653">
            <a:off x="1981200" y="31242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429000" y="5334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خط اتصال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9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610100" y="1306513"/>
            <a:ext cx="4495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تعيين ارتفاع نقاط دور از دسترس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endParaRPr lang="ar-SA" altLang="fa-IR" sz="2000" dirty="0">
              <a:latin typeface="Arial" panose="020B0604020202020204" pitchFamily="34" charset="0"/>
              <a:cs typeface="EntezareZohoor B4" panose="00000700000000000000" pitchFamily="2" charset="-78"/>
            </a:endParaRP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اندازه گيري نامحدود براي ارتفاع نقاط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endParaRPr lang="ar-SA" altLang="fa-IR" sz="2000" dirty="0">
              <a:latin typeface="Arial" panose="020B0604020202020204" pitchFamily="34" charset="0"/>
              <a:cs typeface="EntezareZohoor B4" panose="00000700000000000000" pitchFamily="2" charset="-78"/>
            </a:endParaRP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محاسبه ارتفاع مطلق و نسبي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endParaRPr lang="ar-SA" altLang="fa-IR" sz="2000" dirty="0">
              <a:latin typeface="Arial" panose="020B0604020202020204" pitchFamily="34" charset="0"/>
              <a:cs typeface="EntezareZohoor B4" panose="00000700000000000000" pitchFamily="2" charset="-78"/>
            </a:endParaRP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en-US" altLang="fa-IR" sz="2000" dirty="0">
                <a:cs typeface="EntezareZohoor B4" panose="00000700000000000000" pitchFamily="2" charset="-78"/>
              </a:rPr>
              <a:t>- </a:t>
            </a:r>
            <a:r>
              <a:rPr lang="ar-SA" altLang="fa-IR" sz="2000" dirty="0">
                <a:cs typeface="EntezareZohoor B4" panose="00000700000000000000" pitchFamily="2" charset="-78"/>
              </a:rPr>
              <a:t>ذخيره نتايج</a:t>
            </a:r>
            <a:r>
              <a:rPr lang="en-US" altLang="fa-IR" sz="2000" dirty="0">
                <a:cs typeface="EntezareZohoor B4" panose="00000700000000000000" pitchFamily="2" charset="-78"/>
              </a:rPr>
              <a:t> 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953000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429000" y="5334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نقطه دوردست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utoUpdateAnimBg="0"/>
      <p:bldP spid="2971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114800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915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      - تعريف خط مرجع و تعيين فاصله نقاط از خط مرجع و كيلومتر از تصوير نقطه روي خط مرجع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      - امكان پياده كردن نقاط نسبت به خط مرجع تعريف شده با فاصله و كيلومتراژ معين .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      - خط مرجع قابل تعريف با قرائت دو نقطه يا فراخواني دو نقطه از حافظه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      - مي توان خط مرجع را با افست و زاويه  معين جابجا كرد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       -</a:t>
            </a:r>
            <a:r>
              <a:rPr lang="ar-SA" altLang="fa-IR" sz="2000" dirty="0">
                <a:cs typeface="EntezareZohoor B4" panose="00000700000000000000" pitchFamily="2" charset="-78"/>
              </a:rPr>
              <a:t> در پياده كردن نقاط فلش هاي روي صفحه نمايش به كاربر راهنمايي هاي لازم را ارائه مي دهد</a:t>
            </a:r>
            <a:endParaRPr lang="en-US" altLang="fa-IR" sz="2000" dirty="0">
              <a:latin typeface="Arial" panose="020B0604020202020204" pitchFamily="34" charset="0"/>
              <a:cs typeface="EntezareZohoor B4" panose="00000700000000000000" pitchFamily="2" charset="-78"/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5943600" y="1219200"/>
            <a:ext cx="914400" cy="15240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6096000" y="2514600"/>
            <a:ext cx="1295400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5943600" y="2514600"/>
            <a:ext cx="152400" cy="3048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381000" y="4572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خط مرجع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38" grpId="0" animBg="1"/>
      <p:bldP spid="3074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301" y="2739189"/>
            <a:ext cx="590465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ar-SA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معرف</a:t>
            </a:r>
            <a:r>
              <a:rPr lang="fa-IR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ی</a:t>
            </a:r>
            <a:r>
              <a:rPr lang="ar-SA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 توتال استيشن</a:t>
            </a:r>
            <a:r>
              <a:rPr lang="fa-IR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‌</a:t>
            </a:r>
            <a:r>
              <a:rPr lang="ar-SA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ها</a:t>
            </a:r>
            <a:r>
              <a:rPr lang="fa-IR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ی</a:t>
            </a:r>
            <a:r>
              <a:rPr lang="ar-SA" altLang="fa-I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 سر</a:t>
            </a:r>
            <a:r>
              <a:rPr lang="fa-IR" altLang="fa-I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gut" panose="00000400000000000000" pitchFamily="2" charset="-78"/>
                <a:cs typeface="EntezareZohoor D6" panose="00000700000000000000" pitchFamily="2" charset="-78"/>
              </a:rPr>
              <a:t>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8337" y="2852936"/>
            <a:ext cx="525658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fa-IR" altLang="fa-I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gut" panose="00000400000000000000" pitchFamily="2" charset="-78"/>
              <a:cs typeface="EntezareZohoor D6" panose="00000700000000000000" pitchFamily="2" charset="-78"/>
            </a:endParaRPr>
          </a:p>
          <a:p>
            <a:pPr algn="ctr">
              <a:spcBef>
                <a:spcPts val="0"/>
              </a:spcBef>
            </a:pPr>
            <a:endParaRPr lang="fa-IR" altLang="fa-IR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gut" panose="00000400000000000000" pitchFamily="2" charset="-78"/>
              <a:cs typeface="EntezareZohoor D6" panose="00000700000000000000" pitchFamily="2" charset="-78"/>
            </a:endParaRPr>
          </a:p>
          <a:p>
            <a:pPr algn="ctr">
              <a:spcBef>
                <a:spcPts val="0"/>
              </a:spcBef>
            </a:pPr>
            <a:r>
              <a:rPr lang="en-US" altLang="fa-I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EntezareZohoor D6" panose="00000700000000000000" pitchFamily="2" charset="-78"/>
              </a:rPr>
              <a:t>TPS400</a:t>
            </a:r>
            <a:endParaRPr lang="fa-IR" altLang="fa-I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EntezareZohoor D6" panose="00000700000000000000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135607"/>
            <a:ext cx="8853488" cy="773113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fa-IR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EntezareZohoor 1 **" panose="00000700000000000000" pitchFamily="2" charset="-78"/>
              </a:rPr>
              <a:t>ويژگيهاي نرم افزاري</a:t>
            </a:r>
            <a:endParaRPr lang="en-US" altLang="fa-IR">
              <a:solidFill>
                <a:schemeClr val="tx1"/>
              </a:solidFill>
              <a:latin typeface="Arial" panose="020B0604020202020204" pitchFamily="34" charset="0"/>
              <a:ea typeface="+mn-ea"/>
              <a:cs typeface="EntezareZohoor 1 **" panose="00000700000000000000" pitchFamily="2" charset="-78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1914010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محاسبه مساحت و محيط چند ضلعي بصورت همزمان با قرائت نقاط . 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نقاط را مي توان برداشت كرده و يا از حافظه فراخواني كرد .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ar-SA" altLang="fa-IR" sz="2000" dirty="0">
                <a:cs typeface="EntezareZohoor B4" panose="00000700000000000000" pitchFamily="2" charset="-78"/>
              </a:rPr>
              <a:t>قرائت نامحدود نقاط به عبارتي محاسبه مساحت چند ضلعي با تعداد اضلاع نامحدود</a:t>
            </a:r>
            <a:r>
              <a:rPr lang="en-US" altLang="fa-IR" sz="2000" dirty="0">
                <a:cs typeface="EntezareZohoor B4" panose="00000700000000000000" pitchFamily="2" charset="-78"/>
              </a:rPr>
              <a:t> </a:t>
            </a:r>
            <a:r>
              <a:rPr lang="en-US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</a:t>
            </a:r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569" y="3356992"/>
            <a:ext cx="3886200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419872" y="10954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مساحت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6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Picture 27" descr="schraeg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733675" cy="4243388"/>
          </a:xfrm>
          <a:prstGeom prst="rect">
            <a:avLst/>
          </a:prstGeom>
          <a:noFill/>
        </p:spPr>
      </p:pic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52400" y="2438400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/>
              <a:t>Laserpointer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838200"/>
            <a:ext cx="3733800" cy="773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ctr"/>
          <a:lstStyle>
            <a:lvl1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fa-IR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1382713"/>
            <a:ext cx="2667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تغيير حالت از</a:t>
            </a:r>
            <a:r>
              <a:rPr lang="en-US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IR </a:t>
            </a:r>
            <a:r>
              <a:rPr lang="fa-IR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</a:t>
            </a:r>
            <a:r>
              <a:rPr lang="ar-SA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به </a:t>
            </a:r>
            <a:r>
              <a:rPr lang="en-US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RL </a:t>
            </a:r>
            <a:r>
              <a:rPr lang="fa-IR" altLang="fa-IR" sz="2000" dirty="0">
                <a:latin typeface="Arial" panose="020B0604020202020204" pitchFamily="34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04800" y="2286000"/>
            <a:ext cx="3733800" cy="773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ctr"/>
          <a:lstStyle>
            <a:lvl1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fa-IR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-214429" y="3034506"/>
            <a:ext cx="2667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cs typeface="EntezareZohoor B4" panose="00000700000000000000" pitchFamily="2" charset="-78"/>
              </a:rPr>
              <a:t>روشن كردن نقطه ليزر</a:t>
            </a:r>
            <a:r>
              <a:rPr lang="en-US" altLang="fa-IR" sz="2000" dirty="0"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 flipV="1">
            <a:off x="0" y="0"/>
            <a:ext cx="670560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52400" y="4114800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/>
              <a:t>Level/Plummet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04800" y="3962400"/>
            <a:ext cx="3733800" cy="773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ctr"/>
          <a:lstStyle>
            <a:lvl1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fa-IR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-747829" y="4735513"/>
            <a:ext cx="3733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</a:pPr>
            <a:r>
              <a:rPr lang="ar-SA" altLang="fa-IR" sz="2000" dirty="0">
                <a:cs typeface="EntezareZohoor B4" panose="00000700000000000000" pitchFamily="2" charset="-78"/>
              </a:rPr>
              <a:t>روشن كردن تراز كروي و شاقول ليزري</a:t>
            </a:r>
            <a:r>
              <a:rPr lang="en-US" altLang="fa-IR" sz="2000" dirty="0"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391400" y="63246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V="1">
            <a:off x="7391400" y="5410200"/>
            <a:ext cx="0" cy="9144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" y="762000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/>
              <a:t>RL/IR Toggle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 autoUpdateAnimBg="0"/>
      <p:bldP spid="33796" grpId="0" autoUpdateAnimBg="0"/>
      <p:bldP spid="33804" grpId="0" autoUpdateAnimBg="0"/>
      <p:bldP spid="33808" grpId="0" animBg="1"/>
      <p:bldP spid="33809" grpId="0" animBg="1" autoUpdateAnimBg="0"/>
      <p:bldP spid="33810" grpId="0" autoUpdateAnimBg="0"/>
      <p:bldP spid="3379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006850"/>
            <a:ext cx="4495800" cy="26225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86000" y="1676400"/>
            <a:ext cx="6477000" cy="2225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ar-SA" altLang="fa-IR" dirty="0">
                <a:cs typeface="EntezareZohoor B4" panose="00000700000000000000" pitchFamily="2" charset="-78"/>
              </a:rPr>
              <a:t> تعيين ارتفاع ايستگاه استقرار با قرائت 1 تا 5 نقطه  با ارتفاع معين .</a:t>
            </a:r>
          </a:p>
          <a:p>
            <a:pPr>
              <a:lnSpc>
                <a:spcPct val="100000"/>
              </a:lnSpc>
            </a:pPr>
            <a:endParaRPr lang="ar-SA" altLang="fa-IR" dirty="0">
              <a:cs typeface="EntezareZohoor B4" panose="000007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ar-SA" altLang="fa-IR" dirty="0">
                <a:cs typeface="EntezareZohoor B4" panose="00000700000000000000" pitchFamily="2" charset="-78"/>
              </a:rPr>
              <a:t>امكان قرائت معمولي و كوپل </a:t>
            </a:r>
          </a:p>
          <a:p>
            <a:pPr>
              <a:lnSpc>
                <a:spcPct val="100000"/>
              </a:lnSpc>
            </a:pPr>
            <a:endParaRPr lang="ar-SA" altLang="fa-IR" dirty="0">
              <a:cs typeface="EntezareZohoor B4" panose="000007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ar-SA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نمايش و ثبت درجه آزادي و انحراف معيار قرائت ها</a:t>
            </a:r>
            <a:r>
              <a:rPr lang="en-US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381000" y="838200"/>
            <a:ext cx="266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برنامه انتقال ارتفاع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3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657600" cy="35734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نرم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762000"/>
            <a:ext cx="3048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 dirty="0">
                <a:cs typeface="EntezareZohoor 1 **" panose="00000700000000000000" pitchFamily="2" charset="-78"/>
              </a:rPr>
              <a:t>3D target offset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7620000" cy="4462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ar-SA" altLang="fa-IR" sz="2300" b="1" dirty="0">
                <a:cs typeface="EntezareZohoor B4" panose="00000700000000000000" pitchFamily="2" charset="-78"/>
              </a:rPr>
              <a:t>براي قرائت نقاط در نقطه غير قابل رويت مي  توان از برنامه افست استفاده كرد</a:t>
            </a:r>
            <a:r>
              <a:rPr lang="en-US" altLang="fa-IR" sz="2300" b="1" dirty="0">
                <a:cs typeface="EntezareZohoor B4" panose="00000700000000000000" pitchFamily="2" charset="-78"/>
              </a:rPr>
              <a:t> </a:t>
            </a:r>
            <a:r>
              <a:rPr lang="en-US" altLang="fa-IR" sz="2300" b="1" dirty="0" smtClean="0">
                <a:cs typeface="EntezareZohoor B4" panose="00000700000000000000" pitchFamily="2" charset="-78"/>
              </a:rPr>
              <a:t>.</a:t>
            </a:r>
            <a:endParaRPr lang="en-US" altLang="fa-IR" sz="2300" b="1" dirty="0">
              <a:cs typeface="EntezareZohoor B4" panose="00000700000000000000" pitchFamily="2" charset="-78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" y="2667000"/>
            <a:ext cx="3048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 dirty="0">
                <a:cs typeface="EntezareZohoor 1 **" panose="00000700000000000000" pitchFamily="2" charset="-78"/>
              </a:rPr>
              <a:t>Display light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04800" y="2895600"/>
            <a:ext cx="3733800" cy="773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ctr"/>
          <a:lstStyle>
            <a:lvl1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fa-IR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" y="3429000"/>
            <a:ext cx="4038600" cy="442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a-IR" altLang="fa-IR" sz="2300" b="1" dirty="0">
                <a:cs typeface="EntezareZohoor B4" panose="00000700000000000000" pitchFamily="2" charset="-78"/>
              </a:rPr>
              <a:t>صفحه نمایش را روشن میکند </a:t>
            </a:r>
            <a:r>
              <a:rPr lang="fa-IR" altLang="fa-IR" sz="2300" b="1" dirty="0"/>
              <a:t>.</a:t>
            </a:r>
            <a:endParaRPr lang="en-US" altLang="fa-IR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fa-IR"/>
              <a:t>Survey Office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61925" y="0"/>
            <a:ext cx="8853488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fa-I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EntezareZohoor D6" panose="00000700000000000000" pitchFamily="2" charset="-78"/>
              </a:rPr>
              <a:t>Survey Office</a:t>
            </a:r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03076"/>
              </p:ext>
            </p:extLst>
          </p:nvPr>
        </p:nvGraphicFramePr>
        <p:xfrm>
          <a:off x="304800" y="914400"/>
          <a:ext cx="3352800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Bitmap Image" r:id="rId3" imgW="5057143" imgH="3115110" progId="Paint.Picture">
                  <p:embed/>
                </p:oleObj>
              </mc:Choice>
              <mc:Fallback>
                <p:oleObj name="Bitmap Image" r:id="rId3" imgW="5057143" imgH="311511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25" t="3850" r="2325"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3352800" cy="1903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3657600" y="5486400"/>
            <a:ext cx="1600200" cy="4572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5257800" y="3657600"/>
            <a:ext cx="335280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304800" y="3667125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18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انتقال نقاط </a:t>
            </a:r>
            <a:r>
              <a:rPr lang="ar-SA" altLang="fa-IR" sz="18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مختصات</a:t>
            </a:r>
            <a:r>
              <a:rPr lang="ar-SA" altLang="fa-IR" sz="18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  <a:r>
              <a:rPr lang="ar-SA" altLang="fa-IR" sz="1800" dirty="0" smtClean="0">
                <a:latin typeface="Times New Roman" panose="02020603050405020304" pitchFamily="18" charset="0"/>
                <a:cs typeface="EntezareZohoor B4" panose="00000700000000000000" pitchFamily="2" charset="-78"/>
              </a:rPr>
              <a:t>دار</a:t>
            </a:r>
            <a:r>
              <a:rPr lang="prs-AF" altLang="fa-IR" sz="18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  <a:r>
              <a:rPr lang="ar-SA" altLang="fa-IR" sz="1800" dirty="0" smtClean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  <a:r>
              <a:rPr lang="ar-SA" altLang="fa-IR" sz="18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از كامپيوتر به توتال</a:t>
            </a:r>
            <a:r>
              <a:rPr lang="en-US" altLang="fa-IR" sz="18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304800" y="4276725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ايجاد نقاط با مختصات سه بعدي</a:t>
            </a:r>
            <a:r>
              <a:rPr lang="en-US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304800" y="5495925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انجام تنظيمات دستگاه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257800" y="4114800"/>
            <a:ext cx="33528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up/download to/from instrument via Windows </a:t>
            </a:r>
            <a:r>
              <a:rPr lang="en-US" altLang="fa-I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alt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drag &amp; drop technology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04800" y="3048000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انتقال مشاهدات </a:t>
            </a:r>
            <a:r>
              <a:rPr lang="ar-SA" altLang="fa-IR" dirty="0" smtClean="0">
                <a:latin typeface="Times New Roman" panose="02020603050405020304" pitchFamily="18" charset="0"/>
                <a:cs typeface="EntezareZohoor B4" panose="00000700000000000000" pitchFamily="2" charset="-78"/>
              </a:rPr>
              <a:t>از</a:t>
            </a:r>
            <a:r>
              <a:rPr lang="prs-AF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  <a:r>
              <a:rPr lang="ar-SA" altLang="fa-IR" dirty="0" smtClean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  <a:r>
              <a:rPr lang="ar-SA" altLang="fa-IR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توتال به كامپيوتر</a:t>
            </a:r>
            <a:endParaRPr lang="en-US" altLang="fa-IR" dirty="0">
              <a:cs typeface="EntezareZohoor B4" panose="00000700000000000000" pitchFamily="2" charset="-78"/>
            </a:endParaRPr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 rot="10800000">
            <a:off x="3657600" y="3048000"/>
            <a:ext cx="1524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>
            <a:off x="3657600" y="3657600"/>
            <a:ext cx="1600200" cy="4572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78" name="AutoShape 30"/>
          <p:cNvSpPr>
            <a:spLocks noChangeArrowheads="1"/>
          </p:cNvSpPr>
          <p:nvPr/>
        </p:nvSpPr>
        <p:spPr bwMode="auto">
          <a:xfrm>
            <a:off x="3657600" y="4267200"/>
            <a:ext cx="1600200" cy="4572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3657600" y="4876800"/>
            <a:ext cx="1600200" cy="4572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304800" y="4876800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ايجاد فرمت خروجي نقاط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5257800" y="3048000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800" dirty="0">
                <a:cs typeface="EntezareZohoor B4" panose="00000700000000000000" pitchFamily="2" charset="-78"/>
              </a:rPr>
              <a:t>مشاهدات</a:t>
            </a:r>
            <a:endParaRPr lang="en-US" altLang="fa-IR" sz="2800" dirty="0">
              <a:cs typeface="EntezareZohoor B4" panose="00000700000000000000" pitchFamily="2" charset="-78"/>
            </a:endParaRPr>
          </a:p>
        </p:txBody>
      </p:sp>
      <p:pic>
        <p:nvPicPr>
          <p:cNvPr id="53284" name="Picture 36" descr="2 nebeneinand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081213" cy="208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Accessories</a:t>
            </a:r>
          </a:p>
        </p:txBody>
      </p:sp>
      <p:pic>
        <p:nvPicPr>
          <p:cNvPr id="54329" name="Picture 57" descr="TPS400_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244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39" name="Picture 51" descr="Accessor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5638800" cy="48006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Accessories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4800" y="609600"/>
            <a:ext cx="8382000" cy="77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800" b="1" dirty="0">
                <a:cs typeface="EntezareZohoor 1 **" panose="00000700000000000000" pitchFamily="2" charset="-78"/>
              </a:rPr>
              <a:t>انواع لوازم جانبي استاندارد و انتخابي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28600" y="1524000"/>
            <a:ext cx="27432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28600" y="1524000"/>
            <a:ext cx="2743200" cy="4737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بدنه دستگاه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تريبراگ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جعبه حمل دستگاه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كتابچه راهنما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كابل انتقال اطلاعات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نرم افزار </a:t>
            </a:r>
            <a:r>
              <a:rPr lang="en-US" altLang="fa-IR" sz="1600"/>
              <a:t>LSO</a:t>
            </a:r>
            <a:r>
              <a:rPr lang="ar-SA" altLang="fa-IR" sz="1600"/>
              <a:t>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ست ميني منشور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باطري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شارژر و لوازم جانبي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متر مخصوص ارتفاع دستگاه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ست ابزار تنظيم دستگاه </a:t>
            </a:r>
            <a:endParaRPr lang="en-US" altLang="fa-IR" sz="1600"/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محافظ لنز و كاور دستگاه </a:t>
            </a:r>
          </a:p>
          <a:p>
            <a:pPr algn="r" rtl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ar-SA" altLang="fa-IR" sz="1600"/>
              <a:t>صفحه ميني تارگت </a:t>
            </a:r>
            <a:endParaRPr lang="en-US" altLang="fa-IR" sz="1600"/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4684713" y="2894013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722018" y="2894013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 dirty="0"/>
              <a:t>1</a:t>
            </a:r>
            <a:endParaRPr lang="en-US" altLang="fa-IR" sz="1400" dirty="0"/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4648200" y="38306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648200" y="3832225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 dirty="0"/>
              <a:t>2</a:t>
            </a:r>
            <a:endParaRPr lang="en-US" altLang="fa-IR" sz="1400" dirty="0"/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6096000" y="25352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6096000" y="2536825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3</a:t>
            </a:r>
            <a:endParaRPr lang="en-US" altLang="fa-IR" sz="1400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7620000" y="42116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7620000" y="4213225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9</a:t>
            </a:r>
            <a:endParaRPr lang="en-US" altLang="fa-IR" sz="1400"/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3311434" y="3390900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322319" y="3365500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 dirty="0"/>
              <a:t>4</a:t>
            </a:r>
            <a:endParaRPr lang="en-US" altLang="fa-IR" sz="1400" dirty="0"/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4038600" y="55070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038600" y="5508625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5</a:t>
            </a:r>
            <a:endParaRPr lang="en-US" altLang="fa-IR" sz="1400"/>
          </a:p>
        </p:txBody>
      </p:sp>
      <p:sp>
        <p:nvSpPr>
          <p:cNvPr id="37923" name="Oval 35"/>
          <p:cNvSpPr>
            <a:spLocks noChangeArrowheads="1"/>
          </p:cNvSpPr>
          <p:nvPr/>
        </p:nvSpPr>
        <p:spPr bwMode="auto">
          <a:xfrm>
            <a:off x="8153400" y="52784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8153400" y="5280025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6</a:t>
            </a:r>
            <a:endParaRPr lang="en-US" altLang="fa-IR" sz="1400"/>
          </a:p>
        </p:txBody>
      </p:sp>
      <p:sp>
        <p:nvSpPr>
          <p:cNvPr id="37925" name="Oval 37"/>
          <p:cNvSpPr>
            <a:spLocks noChangeArrowheads="1"/>
          </p:cNvSpPr>
          <p:nvPr/>
        </p:nvSpPr>
        <p:spPr bwMode="auto">
          <a:xfrm>
            <a:off x="5105400" y="45164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5105400" y="4518025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7</a:t>
            </a:r>
            <a:endParaRPr lang="en-US" altLang="fa-IR" sz="1400"/>
          </a:p>
        </p:txBody>
      </p: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7049271" y="4224928"/>
            <a:ext cx="368663" cy="4066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7078571" y="4229826"/>
            <a:ext cx="2206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 dirty="0"/>
              <a:t>8</a:t>
            </a:r>
            <a:endParaRPr lang="en-US" altLang="fa-IR" sz="1400" dirty="0"/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6084168" y="4929733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6032500" y="4901385"/>
            <a:ext cx="588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10</a:t>
            </a:r>
            <a:endParaRPr lang="en-US" altLang="fa-IR" sz="1400"/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5257800" y="56594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5181600" y="5661025"/>
            <a:ext cx="588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11</a:t>
            </a:r>
            <a:endParaRPr lang="en-US" altLang="fa-IR" sz="1400"/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3607934" y="4746399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3510256" y="4731295"/>
            <a:ext cx="588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12</a:t>
            </a:r>
            <a:endParaRPr lang="en-US" altLang="fa-IR" sz="1400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6934200" y="5430838"/>
            <a:ext cx="368300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6858000" y="5432425"/>
            <a:ext cx="588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b="1"/>
              <a:t>13</a:t>
            </a:r>
            <a:endParaRPr lang="en-US" altLang="fa-I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ساير لوازم قابل نصب روي دستگاه</a:t>
            </a:r>
            <a:r>
              <a:rPr lang="en-US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895600" y="3962400"/>
            <a:ext cx="5715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cs typeface="EntezareZohoor B4" panose="00000700000000000000" pitchFamily="2" charset="-78"/>
              </a:rPr>
              <a:t>كيبورد طرف دوم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قابل نصب ساده با قيمت مناسب و در كمترين زمان</a:t>
            </a:r>
            <a:r>
              <a:rPr lang="en-US" altLang="fa-IR" sz="2400" b="1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895600" y="1371600"/>
            <a:ext cx="5715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cs typeface="EntezareZohoor B4" panose="00000700000000000000" pitchFamily="2" charset="-78"/>
              </a:rPr>
              <a:t>نور راهنماي </a:t>
            </a:r>
            <a:r>
              <a:rPr lang="en-US" altLang="fa-IR" sz="2400" b="1" dirty="0">
                <a:cs typeface="EntezareZohoor B4" panose="00000700000000000000" pitchFamily="2" charset="-78"/>
              </a:rPr>
              <a:t>EGL</a:t>
            </a:r>
            <a:r>
              <a:rPr lang="ar-SA" altLang="fa-IR" sz="2400" b="1" dirty="0">
                <a:cs typeface="EntezareZohoor B4" panose="00000700000000000000" pitchFamily="2" charset="-78"/>
              </a:rPr>
              <a:t> </a:t>
            </a:r>
            <a:endParaRPr lang="ar-SA" altLang="fa-IR" sz="2400" dirty="0">
              <a:cs typeface="EntezareZohoor B4" panose="00000700000000000000" pitchFamily="2" charset="-7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cs typeface="EntezareZohoor B4" panose="00000700000000000000" pitchFamily="2" charset="-78"/>
              </a:rPr>
              <a:t>مناسب براي پروژه هاي پياده كردن نقاط </a:t>
            </a:r>
            <a:endParaRPr lang="ar-SA" altLang="fa-IR" sz="2400" dirty="0">
              <a:cs typeface="EntezareZohoor B4" panose="00000700000000000000" pitchFamily="2" charset="-7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cs typeface="EntezareZohoor B4" panose="00000700000000000000" pitchFamily="2" charset="-78"/>
              </a:rPr>
              <a:t>برد قابل رويت 150 متر </a:t>
            </a:r>
            <a:endParaRPr lang="ar-SA" altLang="fa-IR" sz="2400" dirty="0">
              <a:cs typeface="EntezareZohoor B4" panose="00000700000000000000" pitchFamily="2" charset="-7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قابل بروز رساني مدل</a:t>
            </a:r>
            <a:r>
              <a:rPr lang="en-US" altLang="fa-IR" sz="2400" b="1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  <a:r>
              <a:rPr lang="en-US" altLang="fa-IR" sz="2400" b="1" dirty="0">
                <a:cs typeface="EntezareZohoor B4" panose="00000700000000000000" pitchFamily="2" charset="-78"/>
              </a:rPr>
              <a:t>EGL 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152400" y="838200"/>
            <a:ext cx="8458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800" b="1" dirty="0">
                <a:cs typeface="EntezareZohoor 1 **" panose="00000700000000000000" pitchFamily="2" charset="-78"/>
              </a:rPr>
              <a:t>این موارد قابل افزایش به دستگاههای موجود نیز میباشد.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pic>
        <p:nvPicPr>
          <p:cNvPr id="38934" name="Picture 22" descr="IMG_01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286000" cy="1828800"/>
          </a:xfrm>
          <a:prstGeom prst="rect">
            <a:avLst/>
          </a:prstGeom>
          <a:noFill/>
        </p:spPr>
      </p:pic>
      <p:pic>
        <p:nvPicPr>
          <p:cNvPr id="38935" name="Picture 23" descr="TPS400_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07704" y="4664224"/>
            <a:ext cx="571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ar-SA" altLang="fa-IR" sz="2400">
                <a:solidFill>
                  <a:srgbClr val="080808"/>
                </a:solidFill>
                <a:cs typeface="EntezareZohoor B4" panose="00000700000000000000" pitchFamily="2" charset="-78"/>
              </a:rPr>
              <a:t>لوازم جانبي</a:t>
            </a:r>
            <a:r>
              <a:rPr lang="en-US" altLang="fa-IR" sz="240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14344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7704" y="3978424"/>
            <a:ext cx="571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نرم افزار تخليه اطلاعات </a:t>
            </a:r>
            <a:r>
              <a:rPr lang="en-US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Survey Office </a:t>
            </a:r>
            <a:endParaRPr lang="fa-IR" altLang="fa-IR" sz="2400" dirty="0">
              <a:solidFill>
                <a:srgbClr val="080808"/>
              </a:solidFill>
              <a:cs typeface="EntezareZohoor B4" panose="00000700000000000000" pitchFamily="2" charset="-78"/>
            </a:endParaRPr>
          </a:p>
        </p:txBody>
      </p:sp>
      <p:sp>
        <p:nvSpPr>
          <p:cNvPr id="14343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7704" y="3292624"/>
            <a:ext cx="571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ويژگي</a:t>
            </a:r>
            <a:r>
              <a:rPr lang="en-US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  <a:r>
              <a:rPr lang="ar-SA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هاي </a:t>
            </a:r>
            <a:r>
              <a:rPr lang="ar-SA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نرم افزاري</a:t>
            </a:r>
            <a:r>
              <a:rPr lang="en-US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14342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07704" y="2606824"/>
            <a:ext cx="571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ويژگي</a:t>
            </a:r>
            <a:r>
              <a:rPr lang="en-US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  <a:r>
              <a:rPr lang="ar-SA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هاي </a:t>
            </a:r>
            <a:r>
              <a:rPr lang="ar-SA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سخت افزاري</a:t>
            </a:r>
            <a:r>
              <a:rPr lang="en-US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14340" name="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07704" y="1844824"/>
            <a:ext cx="571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ويژگي</a:t>
            </a:r>
            <a:r>
              <a:rPr lang="en-US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  <a:r>
              <a:rPr lang="ar-SA" altLang="fa-IR" sz="2400" dirty="0" smtClean="0">
                <a:solidFill>
                  <a:srgbClr val="080808"/>
                </a:solidFill>
                <a:cs typeface="EntezareZohoor B4" panose="00000700000000000000" pitchFamily="2" charset="-78"/>
              </a:rPr>
              <a:t>هاي </a:t>
            </a:r>
            <a:r>
              <a:rPr lang="ar-SA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سري </a:t>
            </a:r>
            <a:r>
              <a:rPr lang="en-US" altLang="fa-IR" sz="2400" dirty="0">
                <a:solidFill>
                  <a:srgbClr val="080808"/>
                </a:solidFill>
                <a:cs typeface="EntezareZohoor B4" panose="00000700000000000000" pitchFamily="2" charset="-78"/>
              </a:rPr>
              <a:t> </a:t>
            </a:r>
            <a:r>
              <a:rPr lang="en-US" altLang="fa-IR" sz="2400" dirty="0">
                <a:solidFill>
                  <a:srgbClr val="080808"/>
                </a:solidFill>
                <a:latin typeface="Times New Roman" panose="02020603050405020304" pitchFamily="18" charset="0"/>
                <a:cs typeface="EntezareZohoor B4" panose="00000700000000000000" pitchFamily="2" charset="-78"/>
              </a:rPr>
              <a:t>TPS400</a:t>
            </a:r>
            <a:endParaRPr lang="fa-IR" altLang="fa-IR" sz="2400" dirty="0">
              <a:solidFill>
                <a:srgbClr val="080808"/>
              </a:solidFill>
              <a:latin typeface="Times New Roman" panose="02020603050405020304" pitchFamily="18" charset="0"/>
              <a:cs typeface="EntezareZohoor B4" panose="00000700000000000000" pitchFamily="2" charset="-7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548680"/>
            <a:ext cx="1634704" cy="609600"/>
          </a:xfrm>
          <a:noFill/>
          <a:ln>
            <a:noFill/>
          </a:ln>
        </p:spPr>
        <p:txBody>
          <a:bodyPr/>
          <a:lstStyle/>
          <a:p>
            <a:pPr algn="r" rtl="1"/>
            <a:r>
              <a:rPr lang="fa-IR" alt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عناوین </a:t>
            </a:r>
            <a:r>
              <a:rPr lang="en-US" alt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 autoUpdateAnimBg="0"/>
      <p:bldP spid="14344" grpId="0" animBg="1" autoUpdateAnimBg="0"/>
      <p:bldP spid="14343" grpId="0" animBg="1" autoUpdateAnimBg="0"/>
      <p:bldP spid="14342" grpId="0" animBg="1" autoUpdateAnimBg="0"/>
      <p:bldP spid="1434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620688"/>
            <a:ext cx="3438500" cy="7731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alt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   </a:t>
            </a:r>
            <a:r>
              <a:rPr lang="ar-SA" altLang="fa-I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</a:t>
            </a:r>
            <a:r>
              <a:rPr lang="fa-IR" altLang="fa-I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‌</a:t>
            </a:r>
            <a:r>
              <a:rPr lang="ar-SA" altLang="fa-I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هاي </a:t>
            </a:r>
            <a:r>
              <a:rPr lang="ar-SA" alt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سري</a:t>
            </a:r>
            <a:r>
              <a:rPr lang="en-US" alt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 TPS400 </a:t>
            </a:r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86" y="1988840"/>
            <a:ext cx="8014928" cy="32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80630" y="1052736"/>
            <a:ext cx="5486400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 dirty="0">
                <a:cs typeface="EntezareZohoor 1 **" panose="00000700000000000000" pitchFamily="2" charset="-78"/>
              </a:rPr>
              <a:t>TPS 400 </a:t>
            </a:r>
            <a:r>
              <a:rPr lang="fa-IR" altLang="fa-IR" sz="2800" b="1" dirty="0">
                <a:cs typeface="EntezareZohoor 1 **" panose="00000700000000000000" pitchFamily="2" charset="-78"/>
              </a:rPr>
              <a:t>سری</a:t>
            </a:r>
            <a:endParaRPr lang="en-US" altLang="fa-IR" sz="2400" dirty="0">
              <a:cs typeface="EntezareZohoor 1 **" panose="00000700000000000000" pitchFamily="2" charset="-78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80" y="232288"/>
            <a:ext cx="2518106" cy="3397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491880" y="2044348"/>
            <a:ext cx="527112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60000" algn="just" rtl="1">
              <a:lnSpc>
                <a:spcPct val="100000"/>
              </a:lnSpc>
              <a:spcBef>
                <a:spcPts val="600"/>
              </a:spcBef>
            </a:pP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سري جديد براي اجراي عمليات نقشه برداري ساختماني وكاربردهاي نقشه برداري </a:t>
            </a:r>
            <a:r>
              <a:rPr lang="ar-SA" altLang="fa-IR" sz="2000" dirty="0" smtClean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عمومي </a:t>
            </a: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طراحي شده است .</a:t>
            </a:r>
            <a:endParaRPr lang="fa-IR" altLang="fa-IR" sz="2000" dirty="0">
              <a:solidFill>
                <a:srgbClr val="080808"/>
              </a:solidFill>
              <a:latin typeface="Arial" panose="020B0604020202020204" pitchFamily="34" charset="0"/>
              <a:cs typeface="EntezareZohoor B4" panose="00000700000000000000" pitchFamily="2" charset="-78"/>
            </a:endParaRPr>
          </a:p>
          <a:p>
            <a:pPr marL="360000" algn="just" rtl="1">
              <a:lnSpc>
                <a:spcPct val="100000"/>
              </a:lnSpc>
              <a:spcBef>
                <a:spcPts val="600"/>
              </a:spcBef>
            </a:pP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مبناي طراحي اين سري تشابه ساختار اصلي با سري هاي</a:t>
            </a:r>
            <a:r>
              <a:rPr lang="en-US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 TPS300,700</a:t>
            </a: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 </a:t>
            </a:r>
            <a:r>
              <a:rPr lang="fa-IR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 </a:t>
            </a: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مي باشد</a:t>
            </a:r>
            <a:r>
              <a:rPr lang="en-US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 .</a:t>
            </a:r>
            <a:r>
              <a:rPr lang="fa-IR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 </a:t>
            </a:r>
          </a:p>
          <a:p>
            <a:pPr marL="360000" algn="just" rtl="1">
              <a:lnSpc>
                <a:spcPct val="100000"/>
              </a:lnSpc>
              <a:spcBef>
                <a:spcPts val="600"/>
              </a:spcBef>
            </a:pP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كيبورد جديد و محيط نرم افزاري كاملا"‌ جديد با امكان يادگيري ساده و كاربرد كامل </a:t>
            </a:r>
            <a:endParaRPr lang="fa-IR" altLang="fa-IR" sz="2000" dirty="0">
              <a:solidFill>
                <a:srgbClr val="080808"/>
              </a:solidFill>
              <a:latin typeface="Arial" panose="020B0604020202020204" pitchFamily="34" charset="0"/>
              <a:cs typeface="EntezareZohoor B4" panose="00000700000000000000" pitchFamily="2" charset="-78"/>
            </a:endParaRPr>
          </a:p>
          <a:p>
            <a:pPr marL="360000" algn="just" rtl="1">
              <a:lnSpc>
                <a:spcPct val="100000"/>
              </a:lnSpc>
              <a:spcBef>
                <a:spcPts val="600"/>
              </a:spcBef>
            </a:pP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جريان كاري و منوهاي ساده و محيطي همانند ساير ابزارهاي الكترونيكي </a:t>
            </a:r>
            <a:endParaRPr lang="fa-IR" altLang="fa-IR" sz="2000" dirty="0">
              <a:solidFill>
                <a:srgbClr val="080808"/>
              </a:solidFill>
              <a:latin typeface="Arial" panose="020B0604020202020204" pitchFamily="34" charset="0"/>
              <a:cs typeface="EntezareZohoor B4" panose="00000700000000000000" pitchFamily="2" charset="-78"/>
            </a:endParaRPr>
          </a:p>
          <a:p>
            <a:pPr marL="360000" algn="just" rtl="1">
              <a:lnSpc>
                <a:spcPct val="100000"/>
              </a:lnSpc>
              <a:spcBef>
                <a:spcPts val="600"/>
              </a:spcBef>
            </a:pP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صفحه نمايش بزرگ و با </a:t>
            </a:r>
            <a:r>
              <a:rPr lang="en-US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Resolution</a:t>
            </a:r>
            <a:r>
              <a:rPr lang="ar-SA" altLang="fa-IR" sz="2000" dirty="0">
                <a:solidFill>
                  <a:srgbClr val="080808"/>
                </a:solidFill>
                <a:latin typeface="Arial" panose="020B0604020202020204" pitchFamily="34" charset="0"/>
                <a:cs typeface="EntezareZohoor B4" panose="00000700000000000000" pitchFamily="2" charset="-78"/>
              </a:rPr>
              <a:t>  بالا 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25355" y="4763"/>
            <a:ext cx="8853488" cy="773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</a:t>
            </a:r>
            <a:r>
              <a:rPr lang="fa-IR" alt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‌</a:t>
            </a:r>
            <a:r>
              <a:rPr lang="ar-SA" alt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هاي </a:t>
            </a:r>
            <a:r>
              <a:rPr lang="ar-SA" alt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سري</a:t>
            </a:r>
            <a:r>
              <a:rPr lang="en-US" altLang="fa-I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 TPS400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0" y="3311886"/>
            <a:ext cx="2518106" cy="3357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56" name="Picture 76" descr="Se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714500"/>
            <a:ext cx="2300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1925" y="0"/>
            <a:ext cx="8853488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>
              <a:spcBef>
                <a:spcPct val="0"/>
              </a:spcBef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fa-I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2400" y="5988050"/>
            <a:ext cx="1905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en-US" altLang="fa-IR" sz="2400" b="1"/>
              <a:t>TC(R) 407</a:t>
            </a:r>
          </a:p>
          <a:p>
            <a:pPr algn="l" rtl="0">
              <a:lnSpc>
                <a:spcPct val="100000"/>
              </a:lnSpc>
            </a:pPr>
            <a:r>
              <a:rPr lang="en-US" altLang="fa-IR" sz="1800" b="1"/>
              <a:t>  (7 seconds)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1981200" y="1524000"/>
            <a:ext cx="18288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400" b="1"/>
              <a:t>طولیاب معمولی</a:t>
            </a:r>
            <a:endParaRPr lang="en-US" altLang="fa-IR" sz="2400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152400" y="1524000"/>
            <a:ext cx="1828800" cy="1066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400" b="1" dirty="0"/>
              <a:t>دقت زاویه ای</a:t>
            </a:r>
            <a:endParaRPr lang="en-US" altLang="fa-IR" sz="2400" b="1" dirty="0"/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152400" y="762000"/>
            <a:ext cx="548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800" b="1" dirty="0" smtClean="0">
                <a:cs typeface="EntezareZohoor 1 **" panose="00000700000000000000" pitchFamily="2" charset="-78"/>
              </a:rPr>
              <a:t>مدل</a:t>
            </a:r>
            <a:r>
              <a:rPr lang="prs-AF" altLang="fa-IR" sz="2800" b="1" dirty="0" smtClean="0">
                <a:cs typeface="EntezareZohoor 1 **" panose="00000700000000000000" pitchFamily="2" charset="-78"/>
              </a:rPr>
              <a:t> </a:t>
            </a:r>
            <a:r>
              <a:rPr lang="fa-IR" altLang="fa-IR" sz="2800" b="1" dirty="0" smtClean="0">
                <a:cs typeface="EntezareZohoor 1 **" panose="00000700000000000000" pitchFamily="2" charset="-78"/>
              </a:rPr>
              <a:t>های </a:t>
            </a:r>
            <a:r>
              <a:rPr lang="fa-IR" altLang="fa-IR" sz="2800" b="1" dirty="0">
                <a:cs typeface="EntezareZohoor 1 **" panose="00000700000000000000" pitchFamily="2" charset="-78"/>
              </a:rPr>
              <a:t>موجود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3810000" y="1484784"/>
            <a:ext cx="2706688" cy="10668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400" b="1" dirty="0"/>
              <a:t>طولیاب لیزری</a:t>
            </a:r>
          </a:p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2400" b="1" dirty="0">
                <a:latin typeface="Times New Roman" panose="02020603050405020304" pitchFamily="18" charset="0"/>
                <a:cs typeface="Yagut" panose="00000400000000000000" pitchFamily="2" charset="-78"/>
              </a:rPr>
              <a:t>برد </a:t>
            </a:r>
            <a:r>
              <a:rPr lang="fa-IR" altLang="fa-IR" sz="2400" b="1" dirty="0">
                <a:latin typeface="Times New Roman" panose="02020603050405020304" pitchFamily="18" charset="0"/>
                <a:cs typeface="Yagut" panose="00000400000000000000" pitchFamily="2" charset="-78"/>
              </a:rPr>
              <a:t>170</a:t>
            </a:r>
            <a:r>
              <a:rPr lang="ar-SA" altLang="fa-IR" sz="2400" b="1" dirty="0">
                <a:latin typeface="Times New Roman" panose="02020603050405020304" pitchFamily="18" charset="0"/>
                <a:cs typeface="Yagut" panose="00000400000000000000" pitchFamily="2" charset="-78"/>
              </a:rPr>
              <a:t> متر</a:t>
            </a:r>
            <a:r>
              <a:rPr lang="en-US" altLang="fa-IR" sz="2400" b="1" dirty="0"/>
              <a:t> </a:t>
            </a: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1981200" y="2590800"/>
            <a:ext cx="3657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1981200" y="2590800"/>
            <a:ext cx="18288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/>
              <a:t>TC403</a:t>
            </a:r>
            <a:endParaRPr lang="en-US" altLang="fa-IR" sz="2400"/>
          </a:p>
        </p:txBody>
      </p:sp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152400" y="2590800"/>
            <a:ext cx="1828800" cy="1066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4000" b="1" dirty="0"/>
              <a:t>3 “</a:t>
            </a:r>
          </a:p>
        </p:txBody>
      </p:sp>
      <p:sp>
        <p:nvSpPr>
          <p:cNvPr id="46145" name="Rectangle 65"/>
          <p:cNvSpPr>
            <a:spLocks noChangeArrowheads="1"/>
          </p:cNvSpPr>
          <p:nvPr/>
        </p:nvSpPr>
        <p:spPr bwMode="auto">
          <a:xfrm>
            <a:off x="3810001" y="2557463"/>
            <a:ext cx="2706688" cy="10668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/>
              <a:t>TCR403</a:t>
            </a:r>
            <a:endParaRPr lang="en-US" altLang="fa-IR" sz="2400"/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1981200" y="3657600"/>
            <a:ext cx="3657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1981200" y="3657600"/>
            <a:ext cx="18288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/>
              <a:t>TC405</a:t>
            </a:r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152400" y="3657600"/>
            <a:ext cx="1828800" cy="1066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4000" b="1"/>
              <a:t>5 “</a:t>
            </a:r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3810000" y="3657600"/>
            <a:ext cx="2706688" cy="10668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/>
              <a:t>TCR405</a:t>
            </a:r>
            <a:endParaRPr lang="en-US" altLang="fa-IR" sz="2400"/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1981200" y="4724400"/>
            <a:ext cx="3657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1981200" y="4724400"/>
            <a:ext cx="1828800" cy="1066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/>
              <a:t>TC407</a:t>
            </a:r>
            <a:endParaRPr lang="en-US" altLang="fa-IR" sz="2400"/>
          </a:p>
        </p:txBody>
      </p:sp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152400" y="4724400"/>
            <a:ext cx="1828800" cy="1066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4000" b="1"/>
              <a:t>7 “</a:t>
            </a:r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3810000" y="4724400"/>
            <a:ext cx="2706688" cy="10668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400" b="1"/>
              <a:t>TCR407</a:t>
            </a:r>
            <a:endParaRPr lang="en-US" altLang="fa-IR" sz="2400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 flipV="1">
            <a:off x="1981200" y="15240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152400" y="2590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228600" y="65088"/>
            <a:ext cx="8853488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ar-SA" altLang="fa-I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EntezareZohoor D6" panose="00000700000000000000" pitchFamily="2" charset="-78"/>
              </a:rPr>
              <a:t>ويژگيهاي سري</a:t>
            </a:r>
            <a:r>
              <a:rPr lang="en-US" altLang="fa-I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EntezareZohoor D6" panose="00000700000000000000" pitchFamily="2" charset="-78"/>
              </a:rPr>
              <a:t> TPS400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سخت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pic>
        <p:nvPicPr>
          <p:cNvPr id="52234" name="Picture 10" descr="TPS400_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974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7" name="Picture 51" descr="front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314801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سخت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413500" y="1066800"/>
            <a:ext cx="2184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دستگيره قابل جداشدن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5791200" y="5105400"/>
            <a:ext cx="1066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934200" y="2743200"/>
            <a:ext cx="2041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rtl="0"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حركت بطئي بي نهايت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6096000" y="3657600"/>
            <a:ext cx="609600" cy="457200"/>
          </a:xfrm>
          <a:custGeom>
            <a:avLst/>
            <a:gdLst>
              <a:gd name="T0" fmla="*/ 623 w 624"/>
              <a:gd name="T1" fmla="*/ 0 h 465"/>
              <a:gd name="T2" fmla="*/ 277 w 624"/>
              <a:gd name="T3" fmla="*/ 0 h 465"/>
              <a:gd name="T4" fmla="*/ 0 w 624"/>
              <a:gd name="T5" fmla="*/ 464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465">
                <a:moveTo>
                  <a:pt x="623" y="0"/>
                </a:moveTo>
                <a:lnTo>
                  <a:pt x="277" y="0"/>
                </a:lnTo>
                <a:lnTo>
                  <a:pt x="0" y="464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52400" y="2882900"/>
            <a:ext cx="26479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rtl="0"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كليد روشن و خاموش كنار</a:t>
            </a:r>
            <a:r>
              <a:rPr lang="fa-IR" altLang="fa-IR">
                <a:latin typeface="Times New Roman" panose="02020603050405020304" pitchFamily="18" charset="0"/>
                <a:cs typeface="Yagut" panose="00000400000000000000" pitchFamily="2" charset="-78"/>
              </a:rPr>
              <a:t>ی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6248400" y="2971800"/>
            <a:ext cx="685800" cy="228600"/>
          </a:xfrm>
          <a:custGeom>
            <a:avLst/>
            <a:gdLst>
              <a:gd name="T0" fmla="*/ 442 w 443"/>
              <a:gd name="T1" fmla="*/ 0 h 151"/>
              <a:gd name="T2" fmla="*/ 196 w 443"/>
              <a:gd name="T3" fmla="*/ 0 h 151"/>
              <a:gd name="T4" fmla="*/ 0 w 443"/>
              <a:gd name="T5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3" h="151">
                <a:moveTo>
                  <a:pt x="442" y="0"/>
                </a:moveTo>
                <a:lnTo>
                  <a:pt x="196" y="0"/>
                </a:lnTo>
                <a:lnTo>
                  <a:pt x="0" y="15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04800" y="3581400"/>
            <a:ext cx="17907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كليد ماشه برای تسریع برداشت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248400" y="1968500"/>
            <a:ext cx="26955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طولياب در دو مدل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en-US" altLang="fa-IR">
                <a:cs typeface="Times New Roman" panose="02020603050405020304" pitchFamily="18" charset="0"/>
              </a:rPr>
              <a:t>IR , RL 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057400" y="3200400"/>
            <a:ext cx="1447800" cy="76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705600" y="3429000"/>
            <a:ext cx="2019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rtl="0"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باطري هاي استاندارد</a:t>
            </a:r>
            <a:endParaRPr lang="en-US" altLang="fa-IR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133600" y="3962400"/>
            <a:ext cx="129540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04800" y="4495800"/>
            <a:ext cx="2133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صفحه نمايش بزرگ با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fa-IR" altLang="fa-IR">
                <a:cs typeface="Times New Roman" panose="02020603050405020304" pitchFamily="18" charset="0"/>
              </a:rPr>
              <a:t>رزولوشن</a:t>
            </a:r>
            <a:r>
              <a:rPr lang="en-US" altLang="fa-IR">
                <a:cs typeface="Times New Roman" panose="02020603050405020304" pitchFamily="18" charset="0"/>
              </a:rPr>
              <a:t> 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بالا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2590800" y="4968875"/>
            <a:ext cx="1441450" cy="669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553200" y="4114800"/>
            <a:ext cx="18303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كليدهاي حركتي</a:t>
            </a:r>
            <a:endParaRPr lang="en-US" altLang="fa-IR">
              <a:latin typeface="Times New Roman" panose="02020603050405020304" pitchFamily="18" charset="0"/>
              <a:cs typeface="Yagut" panose="00000400000000000000" pitchFamily="2" charset="-78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65113" y="5638800"/>
            <a:ext cx="33924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كليدهاي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en-US" altLang="fa-IR">
                <a:cs typeface="Times New Roman" panose="02020603050405020304" pitchFamily="18" charset="0"/>
              </a:rPr>
              <a:t>F1 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تا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en-US" altLang="fa-IR">
                <a:cs typeface="Times New Roman" panose="02020603050405020304" pitchFamily="18" charset="0"/>
              </a:rPr>
              <a:t>F4 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با عملكرد متغير</a:t>
            </a:r>
            <a:r>
              <a:rPr lang="en-US" altLang="fa-IR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76200" y="1905000"/>
            <a:ext cx="266541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cs typeface="Yagut" panose="00000400000000000000" pitchFamily="2" charset="-78"/>
              </a:rPr>
              <a:t>حافظه داخلي با قابليت ذخيره 000ر10 برداشت </a:t>
            </a:r>
            <a:endParaRPr lang="en-US" altLang="fa-IR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6705600" y="4940300"/>
            <a:ext cx="2209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>
                <a:latin typeface="Times New Roman" panose="02020603050405020304" pitchFamily="18" charset="0"/>
                <a:cs typeface="Yagut" panose="00000400000000000000" pitchFamily="2" charset="-78"/>
              </a:rPr>
              <a:t>كمپانساتور دو محوره</a:t>
            </a:r>
            <a:endParaRPr lang="en-US" altLang="fa-IR">
              <a:latin typeface="Times New Roman" panose="02020603050405020304" pitchFamily="18" charset="0"/>
              <a:cs typeface="Yagut" panose="00000400000000000000" pitchFamily="2" charset="-78"/>
            </a:endParaRPr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2438400" y="4572000"/>
            <a:ext cx="16002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92" name="Freeform 36"/>
          <p:cNvSpPr>
            <a:spLocks/>
          </p:cNvSpPr>
          <p:nvPr/>
        </p:nvSpPr>
        <p:spPr bwMode="auto">
          <a:xfrm>
            <a:off x="5562600" y="4343400"/>
            <a:ext cx="1160463" cy="228600"/>
          </a:xfrm>
          <a:custGeom>
            <a:avLst/>
            <a:gdLst>
              <a:gd name="T0" fmla="*/ 442 w 443"/>
              <a:gd name="T1" fmla="*/ 0 h 151"/>
              <a:gd name="T2" fmla="*/ 196 w 443"/>
              <a:gd name="T3" fmla="*/ 0 h 151"/>
              <a:gd name="T4" fmla="*/ 0 w 443"/>
              <a:gd name="T5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3" h="151">
                <a:moveTo>
                  <a:pt x="442" y="0"/>
                </a:moveTo>
                <a:lnTo>
                  <a:pt x="196" y="0"/>
                </a:lnTo>
                <a:lnTo>
                  <a:pt x="0" y="15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V="1">
            <a:off x="2590800" y="50292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6172200" y="5638800"/>
            <a:ext cx="25161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 rtl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SA" altLang="fa-IR" sz="2000">
                <a:cs typeface="Yagut" panose="00000400000000000000" pitchFamily="2" charset="-78"/>
              </a:rPr>
              <a:t>پورت ارتباط با كامپيوتر</a:t>
            </a:r>
            <a:r>
              <a:rPr lang="en-US" altLang="fa-IR" sz="2000"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H="1" flipV="1">
            <a:off x="5638800" y="5257800"/>
            <a:ext cx="8382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2590800" y="2286000"/>
            <a:ext cx="1219200" cy="422275"/>
          </a:xfrm>
          <a:custGeom>
            <a:avLst/>
            <a:gdLst>
              <a:gd name="T0" fmla="*/ 0 w 525"/>
              <a:gd name="T1" fmla="*/ 0 h 281"/>
              <a:gd name="T2" fmla="*/ 282 w 525"/>
              <a:gd name="T3" fmla="*/ 0 h 281"/>
              <a:gd name="T4" fmla="*/ 524 w 525"/>
              <a:gd name="T5" fmla="*/ 28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5" h="281">
                <a:moveTo>
                  <a:pt x="0" y="0"/>
                </a:moveTo>
                <a:lnTo>
                  <a:pt x="282" y="0"/>
                </a:lnTo>
                <a:lnTo>
                  <a:pt x="524" y="28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5638800" y="1295400"/>
            <a:ext cx="762000" cy="228600"/>
          </a:xfrm>
          <a:custGeom>
            <a:avLst/>
            <a:gdLst>
              <a:gd name="T0" fmla="*/ 442 w 443"/>
              <a:gd name="T1" fmla="*/ 0 h 151"/>
              <a:gd name="T2" fmla="*/ 196 w 443"/>
              <a:gd name="T3" fmla="*/ 0 h 151"/>
              <a:gd name="T4" fmla="*/ 0 w 443"/>
              <a:gd name="T5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3" h="151">
                <a:moveTo>
                  <a:pt x="442" y="0"/>
                </a:moveTo>
                <a:lnTo>
                  <a:pt x="196" y="0"/>
                </a:lnTo>
                <a:lnTo>
                  <a:pt x="0" y="15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381000" y="4572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fa-IR" altLang="fa-IR" sz="2800" b="1" dirty="0">
                <a:cs typeface="EntezareZohoor 1 **" panose="00000700000000000000" pitchFamily="2" charset="-78"/>
              </a:rPr>
              <a:t>نمای کلی </a:t>
            </a:r>
            <a:endParaRPr lang="en-US" altLang="fa-IR" sz="2800" b="1" dirty="0">
              <a:cs typeface="EntezareZohoor 1 **" panose="00000700000000000000" pitchFamily="2" charset="-78"/>
            </a:endParaRPr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 flipH="1">
            <a:off x="5181600" y="21336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3276600" y="63690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00000"/>
              </a:lnSpc>
              <a:spcBef>
                <a:spcPct val="0"/>
              </a:spcBef>
            </a:pPr>
            <a:r>
              <a:rPr lang="ar-SA" altLang="fa-IR" sz="1600">
                <a:latin typeface="Times New Roman" panose="02020603050405020304" pitchFamily="18" charset="0"/>
                <a:cs typeface="Yagut" panose="00000400000000000000" pitchFamily="2" charset="-78"/>
              </a:rPr>
              <a:t>امكان استفاده بصورت دو طرف كيبورد</a:t>
            </a:r>
            <a:r>
              <a:rPr lang="en-US" altLang="fa-IR" sz="1600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 flipV="1">
            <a:off x="4648200" y="4876800"/>
            <a:ext cx="76200" cy="1447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724400" y="4800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7" name="Picture 45" descr="Displ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738813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altLang="fa-IR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eZohoor D6" panose="00000700000000000000" pitchFamily="2" charset="-78"/>
              </a:rPr>
              <a:t>ويژگيهاي سخت افزاري</a:t>
            </a:r>
            <a:endParaRPr lang="en-US" altLang="fa-IR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ntezareZohoor D6" panose="00000700000000000000" pitchFamily="2" charset="-78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990600" y="5638800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كليدهاي توابع با كاربردهاي مختلف درمنوهاي مختلف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6388826" y="3156592"/>
            <a:ext cx="25146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lnSpc>
                <a:spcPct val="75000"/>
              </a:lnSpc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كليدهاي  حركتي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6573079" y="1828800"/>
            <a:ext cx="25146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كليدهاي ثابت براي دسترسي سريع به منوها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4724400" y="2057400"/>
            <a:ext cx="1219200" cy="106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5410200" y="5638800"/>
            <a:ext cx="1905000" cy="9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كليد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Esc  </a:t>
            </a: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جهت برگشت به منوهاي قبلي</a:t>
            </a:r>
            <a:r>
              <a:rPr lang="en-US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 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228600" y="120387"/>
            <a:ext cx="5257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lnSpc>
                <a:spcPct val="100000"/>
              </a:lnSpc>
              <a:spcBef>
                <a:spcPct val="0"/>
              </a:spcBef>
            </a:pPr>
            <a:r>
              <a:rPr lang="en-US" altLang="fa-IR" sz="2800" b="1" dirty="0">
                <a:cs typeface="EntezareZohoor 1 **" panose="00000700000000000000" pitchFamily="2" charset="-78"/>
              </a:rPr>
              <a:t>MMI - Man Machine Interface</a:t>
            </a:r>
          </a:p>
        </p:txBody>
      </p:sp>
      <p:sp>
        <p:nvSpPr>
          <p:cNvPr id="49183" name="Freeform 31"/>
          <p:cNvSpPr>
            <a:spLocks/>
          </p:cNvSpPr>
          <p:nvPr/>
        </p:nvSpPr>
        <p:spPr bwMode="auto">
          <a:xfrm>
            <a:off x="5715000" y="3352800"/>
            <a:ext cx="914400" cy="228600"/>
          </a:xfrm>
          <a:custGeom>
            <a:avLst/>
            <a:gdLst>
              <a:gd name="T0" fmla="*/ 442 w 443"/>
              <a:gd name="T1" fmla="*/ 0 h 151"/>
              <a:gd name="T2" fmla="*/ 196 w 443"/>
              <a:gd name="T3" fmla="*/ 0 h 151"/>
              <a:gd name="T4" fmla="*/ 0 w 443"/>
              <a:gd name="T5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3" h="151">
                <a:moveTo>
                  <a:pt x="442" y="0"/>
                </a:moveTo>
                <a:lnTo>
                  <a:pt x="196" y="0"/>
                </a:lnTo>
                <a:lnTo>
                  <a:pt x="0" y="15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H="1" flipV="1">
            <a:off x="1371600" y="5029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3657600" y="5105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V="1">
            <a:off x="2286000" y="510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flipV="1">
            <a:off x="3124200" y="510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 flipV="1">
            <a:off x="5638800" y="46482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H="1" flipV="1">
            <a:off x="5029200" y="50292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 flipH="1">
            <a:off x="6019800" y="2286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 flipH="1" flipV="1">
            <a:off x="6019800" y="2133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6958013" y="4827906"/>
            <a:ext cx="15113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كليد</a:t>
            </a:r>
            <a:r>
              <a:rPr lang="en-US" altLang="fa-IR" sz="2300" b="1" dirty="0">
                <a:latin typeface="Times New Roman" panose="02020603050405020304" pitchFamily="18" charset="0"/>
                <a:cs typeface="Yagut" panose="00000400000000000000" pitchFamily="2" charset="-78"/>
              </a:rPr>
              <a:t> </a:t>
            </a:r>
            <a:r>
              <a:rPr lang="en-US" altLang="fa-IR" sz="2300" b="1" dirty="0">
                <a:cs typeface="Times New Roman" panose="02020603050405020304" pitchFamily="18" charset="0"/>
              </a:rPr>
              <a:t>Enter </a:t>
            </a:r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4572000" y="8382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ar-SA" altLang="fa-IR" sz="2400" dirty="0">
                <a:latin typeface="Times New Roman" panose="02020603050405020304" pitchFamily="18" charset="0"/>
                <a:cs typeface="EntezareZohoor B4" panose="00000700000000000000" pitchFamily="2" charset="-78"/>
              </a:rPr>
              <a:t>نماي كلي از محيط ارتباط دستگاه و كاربر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1" grpId="0" animBg="1" autoUpdateAnimBg="0"/>
      <p:bldP spid="49201" grpId="0" autoUpdateAnimBg="0"/>
    </p:bldLst>
  </p:timing>
</p:sld>
</file>

<file path=ppt/theme/theme1.xml><?xml version="1.0" encoding="utf-8"?>
<a:theme xmlns:a="http://schemas.openxmlformats.org/drawingml/2006/main" name="ppt_quer">
  <a:themeElements>
    <a:clrScheme name="Custom 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pt_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r" defTabSz="914400" rtl="1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fa-I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Nazanin" panose="00000400000000000000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r" defTabSz="914400" rtl="1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fa-I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Nazanin" panose="00000400000000000000" pitchFamily="2" charset="-78"/>
          </a:defRPr>
        </a:defPPr>
      </a:lstStyle>
    </a:lnDef>
  </a:objectDefaults>
  <a:extraClrSchemeLst>
    <a:extraClrScheme>
      <a:clrScheme name="ppt_qu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qu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qu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qu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qu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qu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qu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qu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8A00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D:\PRG\Vorlagen\LGS\ppt_quer.pot</Template>
  <TotalTime>2368</TotalTime>
  <Words>1130</Words>
  <Application>Microsoft Office PowerPoint</Application>
  <PresentationFormat>On-screen Show (4:3)</PresentationFormat>
  <Paragraphs>211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EntezareZohoor 1 **</vt:lpstr>
      <vt:lpstr>EntezareZohoor B4</vt:lpstr>
      <vt:lpstr>EntezareZohoor D6</vt:lpstr>
      <vt:lpstr>Nazanin</vt:lpstr>
      <vt:lpstr>Times New Roman</vt:lpstr>
      <vt:lpstr>Wingdings</vt:lpstr>
      <vt:lpstr>Yagut</vt:lpstr>
      <vt:lpstr>Zar</vt:lpstr>
      <vt:lpstr>ppt_quer</vt:lpstr>
      <vt:lpstr>Bitmap Image</vt:lpstr>
      <vt:lpstr>PowerPoint Presentation</vt:lpstr>
      <vt:lpstr>PowerPoint Presentation</vt:lpstr>
      <vt:lpstr>عناوین  </vt:lpstr>
      <vt:lpstr>   ويژگي‌هاي سري TPS400 </vt:lpstr>
      <vt:lpstr>ويژگي‌هاي سري TPS400</vt:lpstr>
      <vt:lpstr>PowerPoint Presentation</vt:lpstr>
      <vt:lpstr>ويژگيهاي سخت افزاري</vt:lpstr>
      <vt:lpstr>ويژگيهاي سخت افزاري</vt:lpstr>
      <vt:lpstr>ويژگيهاي سخت افزاري</vt:lpstr>
      <vt:lpstr>ويژگيهاي سخت افزاري</vt:lpstr>
      <vt:lpstr>ويژگيهاي سخت افزاري</vt:lpstr>
      <vt:lpstr>ويژگيهاي سخت افزاري</vt:lpstr>
      <vt:lpstr>ويژگيهاي نرم افزاري 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ويژگيهاي نرم افزاري</vt:lpstr>
      <vt:lpstr>Survey Office</vt:lpstr>
      <vt:lpstr>Accessories</vt:lpstr>
      <vt:lpstr>Accessories</vt:lpstr>
      <vt:lpstr>ساير لوازم قابل نصب روي دستگاه </vt:lpstr>
    </vt:vector>
  </TitlesOfParts>
  <Company>Leica-Geosystems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 TPS 400</dc:title>
  <dc:creator>Christian Schäfer</dc:creator>
  <cp:lastModifiedBy>Negar Eskandari</cp:lastModifiedBy>
  <cp:revision>172</cp:revision>
  <cp:lastPrinted>2002-07-08T05:51:43Z</cp:lastPrinted>
  <dcterms:created xsi:type="dcterms:W3CDTF">2002-07-03T09:52:55Z</dcterms:created>
  <dcterms:modified xsi:type="dcterms:W3CDTF">2025-07-15T05:40:49Z</dcterms:modified>
</cp:coreProperties>
</file>