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0"/>
  </p:notesMasterIdLst>
  <p:handoutMasterIdLst>
    <p:handoutMasterId r:id="rId21"/>
  </p:handoutMasterIdLst>
  <p:sldIdLst>
    <p:sldId id="290" r:id="rId2"/>
    <p:sldId id="287" r:id="rId3"/>
    <p:sldId id="289" r:id="rId4"/>
    <p:sldId id="257" r:id="rId5"/>
    <p:sldId id="276" r:id="rId6"/>
    <p:sldId id="258" r:id="rId7"/>
    <p:sldId id="277" r:id="rId8"/>
    <p:sldId id="280" r:id="rId9"/>
    <p:sldId id="259" r:id="rId10"/>
    <p:sldId id="281" r:id="rId11"/>
    <p:sldId id="286" r:id="rId12"/>
    <p:sldId id="279" r:id="rId13"/>
    <p:sldId id="260" r:id="rId14"/>
    <p:sldId id="283" r:id="rId15"/>
    <p:sldId id="282" r:id="rId16"/>
    <p:sldId id="284" r:id="rId17"/>
    <p:sldId id="278" r:id="rId18"/>
    <p:sldId id="261" r:id="rId19"/>
  </p:sldIdLst>
  <p:sldSz cx="9144000" cy="6858000" type="screen4x3"/>
  <p:notesSz cx="7086600" cy="102219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p:cViewPr varScale="1">
        <p:scale>
          <a:sx n="72" d="100"/>
          <a:sy n="72" d="100"/>
        </p:scale>
        <p:origin x="66" y="516"/>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511096"/>
          </a:xfrm>
          <a:prstGeom prst="rect">
            <a:avLst/>
          </a:prstGeom>
        </p:spPr>
        <p:txBody>
          <a:bodyPr vert="horz" lIns="98902" tIns="49451" rIns="98902" bIns="49451" rtlCol="0"/>
          <a:lstStyle>
            <a:lvl1pPr algn="l">
              <a:defRPr sz="1300"/>
            </a:lvl1pPr>
          </a:lstStyle>
          <a:p>
            <a:r>
              <a:rPr lang="fa-IR" smtClean="0"/>
              <a:t>یا علی</a:t>
            </a:r>
            <a:endParaRPr lang="en-US"/>
          </a:p>
        </p:txBody>
      </p:sp>
      <p:sp>
        <p:nvSpPr>
          <p:cNvPr id="3" name="Date Placeholder 2"/>
          <p:cNvSpPr>
            <a:spLocks noGrp="1"/>
          </p:cNvSpPr>
          <p:nvPr>
            <p:ph type="dt" sz="quarter" idx="1"/>
          </p:nvPr>
        </p:nvSpPr>
        <p:spPr>
          <a:xfrm>
            <a:off x="4014100" y="0"/>
            <a:ext cx="3070860" cy="511096"/>
          </a:xfrm>
          <a:prstGeom prst="rect">
            <a:avLst/>
          </a:prstGeom>
        </p:spPr>
        <p:txBody>
          <a:bodyPr vert="horz" lIns="98902" tIns="49451" rIns="98902" bIns="49451" rtlCol="0"/>
          <a:lstStyle>
            <a:lvl1pPr algn="r">
              <a:defRPr sz="1300"/>
            </a:lvl1pPr>
          </a:lstStyle>
          <a:p>
            <a:fld id="{C8092C12-1DA9-4A7F-9346-77786A2B2D21}" type="datetimeFigureOut">
              <a:rPr lang="en-US" smtClean="0"/>
              <a:pPr/>
              <a:t>12/21/2025</a:t>
            </a:fld>
            <a:endParaRPr lang="en-US"/>
          </a:p>
        </p:txBody>
      </p:sp>
      <p:sp>
        <p:nvSpPr>
          <p:cNvPr id="4" name="Footer Placeholder 3"/>
          <p:cNvSpPr>
            <a:spLocks noGrp="1"/>
          </p:cNvSpPr>
          <p:nvPr>
            <p:ph type="ftr" sz="quarter" idx="2"/>
          </p:nvPr>
        </p:nvSpPr>
        <p:spPr>
          <a:xfrm>
            <a:off x="0" y="9709043"/>
            <a:ext cx="3070860" cy="511096"/>
          </a:xfrm>
          <a:prstGeom prst="rect">
            <a:avLst/>
          </a:prstGeom>
        </p:spPr>
        <p:txBody>
          <a:bodyPr vert="horz" lIns="98902" tIns="49451" rIns="98902" bIns="49451" rtlCol="0" anchor="b"/>
          <a:lstStyle>
            <a:lvl1pPr algn="l">
              <a:defRPr sz="1300"/>
            </a:lvl1pPr>
          </a:lstStyle>
          <a:p>
            <a:endParaRPr lang="en-US"/>
          </a:p>
        </p:txBody>
      </p:sp>
      <p:sp>
        <p:nvSpPr>
          <p:cNvPr id="5" name="Slide Number Placeholder 4"/>
          <p:cNvSpPr>
            <a:spLocks noGrp="1"/>
          </p:cNvSpPr>
          <p:nvPr>
            <p:ph type="sldNum" sz="quarter" idx="3"/>
          </p:nvPr>
        </p:nvSpPr>
        <p:spPr>
          <a:xfrm>
            <a:off x="4014100" y="9709043"/>
            <a:ext cx="3070860" cy="511096"/>
          </a:xfrm>
          <a:prstGeom prst="rect">
            <a:avLst/>
          </a:prstGeom>
        </p:spPr>
        <p:txBody>
          <a:bodyPr vert="horz" lIns="98902" tIns="49451" rIns="98902" bIns="49451" rtlCol="0" anchor="b"/>
          <a:lstStyle>
            <a:lvl1pPr algn="r">
              <a:defRPr sz="1300"/>
            </a:lvl1pPr>
          </a:lstStyle>
          <a:p>
            <a:fld id="{8DDDC5BB-94F1-4DAB-B769-489114A3F14E}" type="slidenum">
              <a:rPr lang="en-US" smtClean="0"/>
              <a:pPr/>
              <a:t>‹#›</a:t>
            </a:fld>
            <a:endParaRPr lang="en-US"/>
          </a:p>
        </p:txBody>
      </p:sp>
    </p:spTree>
    <p:extLst>
      <p:ext uri="{BB962C8B-B14F-4D97-AF65-F5344CB8AC3E}">
        <p14:creationId xmlns:p14="http://schemas.microsoft.com/office/powerpoint/2010/main" val="385589534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511096"/>
          </a:xfrm>
          <a:prstGeom prst="rect">
            <a:avLst/>
          </a:prstGeom>
        </p:spPr>
        <p:txBody>
          <a:bodyPr vert="horz" lIns="98902" tIns="49451" rIns="98902" bIns="49451" rtlCol="0"/>
          <a:lstStyle>
            <a:lvl1pPr algn="l">
              <a:defRPr sz="1300"/>
            </a:lvl1pPr>
          </a:lstStyle>
          <a:p>
            <a:r>
              <a:rPr lang="fa-IR" smtClean="0"/>
              <a:t>یا علی</a:t>
            </a:r>
            <a:endParaRPr lang="en-US"/>
          </a:p>
        </p:txBody>
      </p:sp>
      <p:sp>
        <p:nvSpPr>
          <p:cNvPr id="3" name="Date Placeholder 2"/>
          <p:cNvSpPr>
            <a:spLocks noGrp="1"/>
          </p:cNvSpPr>
          <p:nvPr>
            <p:ph type="dt" idx="1"/>
          </p:nvPr>
        </p:nvSpPr>
        <p:spPr>
          <a:xfrm>
            <a:off x="4014100" y="0"/>
            <a:ext cx="3070860" cy="511096"/>
          </a:xfrm>
          <a:prstGeom prst="rect">
            <a:avLst/>
          </a:prstGeom>
        </p:spPr>
        <p:txBody>
          <a:bodyPr vert="horz" lIns="98902" tIns="49451" rIns="98902" bIns="49451" rtlCol="0"/>
          <a:lstStyle>
            <a:lvl1pPr algn="r">
              <a:defRPr sz="1300"/>
            </a:lvl1pPr>
          </a:lstStyle>
          <a:p>
            <a:fld id="{DCE7F0D5-C876-4109-B8C2-9D5D24D40562}" type="datetimeFigureOut">
              <a:rPr lang="en-US" smtClean="0"/>
              <a:pPr/>
              <a:t>12/21/2025</a:t>
            </a:fld>
            <a:endParaRPr lang="en-US"/>
          </a:p>
        </p:txBody>
      </p:sp>
      <p:sp>
        <p:nvSpPr>
          <p:cNvPr id="4" name="Slide Image Placeholder 3"/>
          <p:cNvSpPr>
            <a:spLocks noGrp="1" noRot="1" noChangeAspect="1"/>
          </p:cNvSpPr>
          <p:nvPr>
            <p:ph type="sldImg" idx="2"/>
          </p:nvPr>
        </p:nvSpPr>
        <p:spPr>
          <a:xfrm>
            <a:off x="987425" y="766763"/>
            <a:ext cx="5111750" cy="3833812"/>
          </a:xfrm>
          <a:prstGeom prst="rect">
            <a:avLst/>
          </a:prstGeom>
          <a:noFill/>
          <a:ln w="12700">
            <a:solidFill>
              <a:prstClr val="black"/>
            </a:solidFill>
          </a:ln>
        </p:spPr>
        <p:txBody>
          <a:bodyPr vert="horz" lIns="98902" tIns="49451" rIns="98902" bIns="49451" rtlCol="0" anchor="ctr"/>
          <a:lstStyle/>
          <a:p>
            <a:endParaRPr lang="en-US"/>
          </a:p>
        </p:txBody>
      </p:sp>
      <p:sp>
        <p:nvSpPr>
          <p:cNvPr id="5" name="Notes Placeholder 4"/>
          <p:cNvSpPr>
            <a:spLocks noGrp="1"/>
          </p:cNvSpPr>
          <p:nvPr>
            <p:ph type="body" sz="quarter" idx="3"/>
          </p:nvPr>
        </p:nvSpPr>
        <p:spPr>
          <a:xfrm>
            <a:off x="708660" y="4855409"/>
            <a:ext cx="5669280" cy="4599861"/>
          </a:xfrm>
          <a:prstGeom prst="rect">
            <a:avLst/>
          </a:prstGeom>
        </p:spPr>
        <p:txBody>
          <a:bodyPr vert="horz" lIns="98902" tIns="49451" rIns="98902" bIns="4945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09043"/>
            <a:ext cx="3070860" cy="511096"/>
          </a:xfrm>
          <a:prstGeom prst="rect">
            <a:avLst/>
          </a:prstGeom>
        </p:spPr>
        <p:txBody>
          <a:bodyPr vert="horz" lIns="98902" tIns="49451" rIns="98902" bIns="49451" rtlCol="0" anchor="b"/>
          <a:lstStyle>
            <a:lvl1pPr algn="l">
              <a:defRPr sz="1300"/>
            </a:lvl1pPr>
          </a:lstStyle>
          <a:p>
            <a:endParaRPr lang="en-US"/>
          </a:p>
        </p:txBody>
      </p:sp>
      <p:sp>
        <p:nvSpPr>
          <p:cNvPr id="7" name="Slide Number Placeholder 6"/>
          <p:cNvSpPr>
            <a:spLocks noGrp="1"/>
          </p:cNvSpPr>
          <p:nvPr>
            <p:ph type="sldNum" sz="quarter" idx="5"/>
          </p:nvPr>
        </p:nvSpPr>
        <p:spPr>
          <a:xfrm>
            <a:off x="4014100" y="9709043"/>
            <a:ext cx="3070860" cy="511096"/>
          </a:xfrm>
          <a:prstGeom prst="rect">
            <a:avLst/>
          </a:prstGeom>
        </p:spPr>
        <p:txBody>
          <a:bodyPr vert="horz" lIns="98902" tIns="49451" rIns="98902" bIns="49451" rtlCol="0" anchor="b"/>
          <a:lstStyle>
            <a:lvl1pPr algn="r">
              <a:defRPr sz="1300"/>
            </a:lvl1pPr>
          </a:lstStyle>
          <a:p>
            <a:fld id="{378AA6E6-A925-40C0-8EC0-2475C53932A2}" type="slidenum">
              <a:rPr lang="en-US" smtClean="0"/>
              <a:pPr/>
              <a:t>‹#›</a:t>
            </a:fld>
            <a:endParaRPr lang="en-US"/>
          </a:p>
        </p:txBody>
      </p:sp>
    </p:spTree>
    <p:extLst>
      <p:ext uri="{BB962C8B-B14F-4D97-AF65-F5344CB8AC3E}">
        <p14:creationId xmlns:p14="http://schemas.microsoft.com/office/powerpoint/2010/main" val="253218654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346277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097323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927058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895468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697A588-CA95-4FB6-80E3-C79C48AA3734}" type="datetime1">
              <a:rPr lang="en-US" smtClean="0"/>
              <a:t>12/21/2025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fa-IR" smtClean="0"/>
              <a:t>شبکه آموزشی پژوهشی ایران – مادسیج</a:t>
            </a: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146229F4-713D-48DB-A092-1B1061B6631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2E61CF-1EF4-4C7C-B7DA-5403C896A712}" type="datetime1">
              <a:rPr lang="en-US" smtClean="0"/>
              <a:t>12/21/2025</a:t>
            </a:fld>
            <a:endParaRPr lang="en-US"/>
          </a:p>
        </p:txBody>
      </p:sp>
      <p:sp>
        <p:nvSpPr>
          <p:cNvPr id="5" name="Footer Placeholder 4"/>
          <p:cNvSpPr>
            <a:spLocks noGrp="1"/>
          </p:cNvSpPr>
          <p:nvPr>
            <p:ph type="ftr" sz="quarter" idx="11"/>
          </p:nvPr>
        </p:nvSpPr>
        <p:spPr/>
        <p:txBody>
          <a:bodyPr/>
          <a:lstStyle/>
          <a:p>
            <a:r>
              <a:rPr lang="fa-IR" smtClean="0"/>
              <a:t>شبکه آموزشی پژوهشی ایران – مادسیج</a:t>
            </a:r>
            <a:endParaRPr lang="en-US"/>
          </a:p>
        </p:txBody>
      </p:sp>
      <p:sp>
        <p:nvSpPr>
          <p:cNvPr id="6" name="Slide Number Placeholder 5"/>
          <p:cNvSpPr>
            <a:spLocks noGrp="1"/>
          </p:cNvSpPr>
          <p:nvPr>
            <p:ph type="sldNum" sz="quarter" idx="12"/>
          </p:nvPr>
        </p:nvSpPr>
        <p:spPr/>
        <p:txBody>
          <a:bodyPr/>
          <a:lstStyle/>
          <a:p>
            <a:fld id="{146229F4-713D-48DB-A092-1B1061B6631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FC2F302-E6CD-4229-A3CD-C390A650CEFD}" type="datetime1">
              <a:rPr lang="en-US" smtClean="0"/>
              <a:t>12/21/2025</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fa-IR" smtClean="0"/>
              <a:t>شبکه آموزشی پژوهشی ایران – مادسیج</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146229F4-713D-48DB-A092-1B1061B6631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4225596-3E5F-40EA-BABF-7EB398607E97}" type="datetime1">
              <a:rPr lang="en-US" smtClean="0"/>
              <a:t>12/21/2025</a:t>
            </a:fld>
            <a:endParaRPr lang="en-US"/>
          </a:p>
        </p:txBody>
      </p:sp>
      <p:sp>
        <p:nvSpPr>
          <p:cNvPr id="5" name="Footer Placeholder 4"/>
          <p:cNvSpPr>
            <a:spLocks noGrp="1"/>
          </p:cNvSpPr>
          <p:nvPr>
            <p:ph type="ftr" sz="quarter" idx="11"/>
          </p:nvPr>
        </p:nvSpPr>
        <p:spPr/>
        <p:txBody>
          <a:bodyPr/>
          <a:lstStyle/>
          <a:p>
            <a:r>
              <a:rPr lang="fa-IR" smtClean="0"/>
              <a:t>شبکه آموزشی پژوهشی ایران – مادسیج</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46229F4-713D-48DB-A092-1B1061B6631A}"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DF9C319-C2F7-403B-8B9C-593DA3E4855E}" type="datetime1">
              <a:rPr lang="en-US" smtClean="0"/>
              <a:t>12/21/2025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146229F4-713D-48DB-A092-1B1061B6631A}" type="slidenum">
              <a:rPr lang="en-US" smtClean="0"/>
              <a:pPr/>
              <a:t>‹#›</a:t>
            </a:fld>
            <a:endParaRPr lang="en-US"/>
          </a:p>
        </p:txBody>
      </p:sp>
      <p:sp>
        <p:nvSpPr>
          <p:cNvPr id="14" name="Footer Placeholder 13"/>
          <p:cNvSpPr>
            <a:spLocks noGrp="1"/>
          </p:cNvSpPr>
          <p:nvPr>
            <p:ph type="ftr" sz="quarter" idx="12"/>
          </p:nvPr>
        </p:nvSpPr>
        <p:spPr/>
        <p:txBody>
          <a:bodyPr/>
          <a:lstStyle/>
          <a:p>
            <a:r>
              <a:rPr lang="fa-IR" smtClean="0"/>
              <a:t>شبکه آموزشی پژوهشی ایران – مادسیج</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97AF223E-2876-493D-8F71-74D0671D0C7D}" type="datetime1">
              <a:rPr lang="en-US" smtClean="0"/>
              <a:t>12/21/2025</a:t>
            </a:fld>
            <a:endParaRPr lang="en-US"/>
          </a:p>
        </p:txBody>
      </p:sp>
      <p:sp>
        <p:nvSpPr>
          <p:cNvPr id="10" name="Slide Number Placeholder 9"/>
          <p:cNvSpPr>
            <a:spLocks noGrp="1"/>
          </p:cNvSpPr>
          <p:nvPr>
            <p:ph type="sldNum" sz="quarter" idx="16"/>
          </p:nvPr>
        </p:nvSpPr>
        <p:spPr/>
        <p:txBody>
          <a:bodyPr rtlCol="0"/>
          <a:lstStyle/>
          <a:p>
            <a:fld id="{146229F4-713D-48DB-A092-1B1061B6631A}" type="slidenum">
              <a:rPr lang="en-US" smtClean="0"/>
              <a:pPr/>
              <a:t>‹#›</a:t>
            </a:fld>
            <a:endParaRPr lang="en-US"/>
          </a:p>
        </p:txBody>
      </p:sp>
      <p:sp>
        <p:nvSpPr>
          <p:cNvPr id="12" name="Footer Placeholder 11"/>
          <p:cNvSpPr>
            <a:spLocks noGrp="1"/>
          </p:cNvSpPr>
          <p:nvPr>
            <p:ph type="ftr" sz="quarter" idx="17"/>
          </p:nvPr>
        </p:nvSpPr>
        <p:spPr/>
        <p:txBody>
          <a:bodyPr rtlCol="0"/>
          <a:lstStyle/>
          <a:p>
            <a:r>
              <a:rPr lang="fa-IR" smtClean="0"/>
              <a:t>شبکه آموزشی پژوهشی ایران – مادسیج</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2EEDFC4-B49D-4ED3-92C4-DDFD454CB8C4}" type="datetime1">
              <a:rPr lang="en-US" smtClean="0"/>
              <a:t>12/21/2025</a:t>
            </a:fld>
            <a:endParaRPr lang="en-US"/>
          </a:p>
        </p:txBody>
      </p:sp>
      <p:sp>
        <p:nvSpPr>
          <p:cNvPr id="12" name="Slide Number Placeholder 11"/>
          <p:cNvSpPr>
            <a:spLocks noGrp="1"/>
          </p:cNvSpPr>
          <p:nvPr>
            <p:ph type="sldNum" sz="quarter" idx="16"/>
          </p:nvPr>
        </p:nvSpPr>
        <p:spPr/>
        <p:txBody>
          <a:bodyPr rtlCol="0"/>
          <a:lstStyle/>
          <a:p>
            <a:fld id="{146229F4-713D-48DB-A092-1B1061B6631A}" type="slidenum">
              <a:rPr lang="en-US" smtClean="0"/>
              <a:pPr/>
              <a:t>‹#›</a:t>
            </a:fld>
            <a:endParaRPr lang="en-US"/>
          </a:p>
        </p:txBody>
      </p:sp>
      <p:sp>
        <p:nvSpPr>
          <p:cNvPr id="14" name="Footer Placeholder 13"/>
          <p:cNvSpPr>
            <a:spLocks noGrp="1"/>
          </p:cNvSpPr>
          <p:nvPr>
            <p:ph type="ftr" sz="quarter" idx="17"/>
          </p:nvPr>
        </p:nvSpPr>
        <p:spPr/>
        <p:txBody>
          <a:bodyPr rtlCol="0"/>
          <a:lstStyle/>
          <a:p>
            <a:r>
              <a:rPr lang="fa-IR" smtClean="0"/>
              <a:t>شبکه آموزشی پژوهشی ایران – مادسیج</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71A42A2-17A9-4925-B89C-ABAB37D3BBF9}" type="datetime1">
              <a:rPr lang="en-US" smtClean="0"/>
              <a:t>12/21/2025</a:t>
            </a:fld>
            <a:endParaRPr lang="en-US"/>
          </a:p>
        </p:txBody>
      </p:sp>
      <p:sp>
        <p:nvSpPr>
          <p:cNvPr id="4" name="Footer Placeholder 3"/>
          <p:cNvSpPr>
            <a:spLocks noGrp="1"/>
          </p:cNvSpPr>
          <p:nvPr>
            <p:ph type="ftr" sz="quarter" idx="11"/>
          </p:nvPr>
        </p:nvSpPr>
        <p:spPr/>
        <p:txBody>
          <a:bodyPr/>
          <a:lstStyle/>
          <a:p>
            <a:r>
              <a:rPr lang="fa-IR" smtClean="0"/>
              <a:t>شبکه آموزشی پژوهشی ایران – مادسیج</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146229F4-713D-48DB-A092-1B1061B6631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80474B-9268-436A-A5E8-1C0566B5A38A}" type="datetime1">
              <a:rPr lang="en-US" smtClean="0"/>
              <a:t>12/21/2025</a:t>
            </a:fld>
            <a:endParaRPr lang="en-US"/>
          </a:p>
        </p:txBody>
      </p:sp>
      <p:sp>
        <p:nvSpPr>
          <p:cNvPr id="3" name="Footer Placeholder 2"/>
          <p:cNvSpPr>
            <a:spLocks noGrp="1"/>
          </p:cNvSpPr>
          <p:nvPr>
            <p:ph type="ftr" sz="quarter" idx="11"/>
          </p:nvPr>
        </p:nvSpPr>
        <p:spPr/>
        <p:txBody>
          <a:bodyPr/>
          <a:lstStyle/>
          <a:p>
            <a:r>
              <a:rPr lang="fa-IR" smtClean="0"/>
              <a:t>شبکه آموزشی پژوهشی ایران – مادسیج</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146229F4-713D-48DB-A092-1B1061B6631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8243447-A18A-48F2-B0B8-FD21D849432B}" type="datetime1">
              <a:rPr lang="en-US" smtClean="0"/>
              <a:t>12/21/2025</a:t>
            </a:fld>
            <a:endParaRPr lang="en-US"/>
          </a:p>
        </p:txBody>
      </p:sp>
      <p:sp>
        <p:nvSpPr>
          <p:cNvPr id="6" name="Footer Placeholder 5"/>
          <p:cNvSpPr>
            <a:spLocks noGrp="1"/>
          </p:cNvSpPr>
          <p:nvPr>
            <p:ph type="ftr" sz="quarter" idx="11"/>
          </p:nvPr>
        </p:nvSpPr>
        <p:spPr/>
        <p:txBody>
          <a:bodyPr/>
          <a:lstStyle/>
          <a:p>
            <a:r>
              <a:rPr lang="fa-IR" smtClean="0"/>
              <a:t>شبکه آموزشی پژوهشی ایران – مادسیج</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146229F4-713D-48DB-A092-1B1061B6631A}"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F67C71C-3012-452C-A731-26EA3113771C}" type="datetime1">
              <a:rPr lang="en-US" smtClean="0"/>
              <a:t>12/21/2025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146229F4-713D-48DB-A092-1B1061B6631A}"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fa-IR" smtClean="0"/>
              <a:t>شبکه آموزشی پژوهشی ایران – مادسیج</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D940BB3-2E07-4B52-89D9-8D7F9022513C}" type="datetime1">
              <a:rPr lang="en-US" smtClean="0"/>
              <a:t>12/21/2025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fa-IR" smtClean="0"/>
              <a:t>شبکه آموزشی پژوهشی ایران – مادسیج</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146229F4-713D-48DB-A092-1B1061B6631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4294967295"/>
          </p:nvPr>
        </p:nvPicPr>
        <p:blipFill>
          <a:blip r:embed="rId2" cstate="print">
            <a:extLst>
              <a:ext uri="{28A0092B-C50C-407E-A947-70E740481C1C}">
                <a14:useLocalDpi xmlns:a14="http://schemas.microsoft.com/office/drawing/2010/main" val="0"/>
              </a:ext>
            </a:extLst>
          </a:blip>
          <a:stretch>
            <a:fillRect/>
          </a:stretch>
        </p:blipFill>
        <p:spPr>
          <a:xfrm>
            <a:off x="2195736" y="72008"/>
            <a:ext cx="4767994" cy="6741368"/>
          </a:xfrm>
        </p:spPr>
      </p:pic>
    </p:spTree>
    <p:extLst>
      <p:ext uri="{BB962C8B-B14F-4D97-AF65-F5344CB8AC3E}">
        <p14:creationId xmlns:p14="http://schemas.microsoft.com/office/powerpoint/2010/main" val="10344035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pPr algn="ctr"/>
            <a:r>
              <a:rPr lang="en-US" b="1" dirty="0" smtClean="0">
                <a:latin typeface="Times New Roman" pitchFamily="18" charset="0"/>
                <a:cs typeface="Times New Roman" pitchFamily="18" charset="0"/>
              </a:rPr>
              <a:t>Spectrum shaping</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p:txBody>
          <a:bodyPr>
            <a:normAutofit/>
          </a:bodyPr>
          <a:lstStyle/>
          <a:p>
            <a:pPr algn="just" rtl="1">
              <a:buFont typeface="Wingdings" pitchFamily="2" charset="2"/>
              <a:buChar char="q"/>
            </a:pPr>
            <a:r>
              <a:rPr lang="ar-SA" sz="2400" dirty="0" smtClean="0">
                <a:cs typeface="B Nazanin" pitchFamily="2" charset="-78"/>
              </a:rPr>
              <a:t>برای کاربران هوشمند داشتن یک پوشش طیف انعطاف پذیر و کنترل بر پارامترهای شکل موج مثل پهنای باند سیگنال ،سطح توان وفرکانس میانی ،</a:t>
            </a:r>
            <a:r>
              <a:rPr lang="fa-IR" sz="2400" dirty="0" smtClean="0">
                <a:cs typeface="B Nazanin" pitchFamily="2" charset="-78"/>
              </a:rPr>
              <a:t>بسیار</a:t>
            </a:r>
            <a:r>
              <a:rPr lang="ar-SA" sz="2400" dirty="0" smtClean="0">
                <a:cs typeface="B Nazanin" pitchFamily="2" charset="-78"/>
              </a:rPr>
              <a:t> </a:t>
            </a:r>
            <a:r>
              <a:rPr lang="fa-IR" sz="2400" dirty="0" smtClean="0">
                <a:cs typeface="B Nazanin" pitchFamily="2" charset="-78"/>
              </a:rPr>
              <a:t>مطلوب </a:t>
            </a:r>
            <a:r>
              <a:rPr lang="ar-SA" sz="2400" dirty="0" smtClean="0">
                <a:cs typeface="B Nazanin" pitchFamily="2" charset="-78"/>
              </a:rPr>
              <a:t>است. سیستم های  </a:t>
            </a:r>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به دلیل خاصیت منحصر به فرد سیگنالینگ  خود می توانند این انعطاف پذیری را انجام دهند. </a:t>
            </a:r>
            <a:endParaRPr lang="fa-IR" sz="2400" dirty="0" smtClean="0">
              <a:cs typeface="B Nazanin" pitchFamily="2" charset="-78"/>
            </a:endParaRPr>
          </a:p>
          <a:p>
            <a:pPr algn="just" rtl="1">
              <a:buFont typeface="Wingdings" pitchFamily="2" charset="2"/>
              <a:buChar char="q"/>
            </a:pPr>
            <a:r>
              <a:rPr lang="ar-SA" sz="2400" dirty="0" smtClean="0">
                <a:cs typeface="B Nazanin" pitchFamily="2" charset="-78"/>
              </a:rPr>
              <a:t>با </a:t>
            </a:r>
            <a:r>
              <a:rPr lang="fa-IR" sz="2400" dirty="0" smtClean="0">
                <a:cs typeface="B Nazanin" pitchFamily="2" charset="-78"/>
              </a:rPr>
              <a:t>ناتوان ساختن </a:t>
            </a:r>
            <a:r>
              <a:rPr lang="ar-SA" sz="2400" dirty="0" smtClean="0">
                <a:cs typeface="B Nazanin" pitchFamily="2" charset="-78"/>
              </a:rPr>
              <a:t>تنظیم زیر حامل ها، سیگنال  </a:t>
            </a:r>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میتواند برای پوشش طیف دلخواه و مناسب ومورد نیاز شکل دهی طیف را تطابق بدهد وشکل دهی را انجام دهد.</a:t>
            </a:r>
            <a:endParaRPr lang="fa-IR" sz="2400" dirty="0" smtClean="0">
              <a:cs typeface="B Nazanin" pitchFamily="2" charset="-78"/>
            </a:endParaRPr>
          </a:p>
          <a:p>
            <a:pPr algn="just" rtl="1">
              <a:buFont typeface="Wingdings" pitchFamily="2" charset="2"/>
              <a:buChar char="q"/>
            </a:pPr>
            <a:r>
              <a:rPr lang="ar-SA" sz="2400" dirty="0" smtClean="0"/>
              <a:t>مثالی از حس کردن طیف و طرز عملکرد شکل دهی در سیستم هوشمند مبتنی بر  </a:t>
            </a:r>
            <a:r>
              <a:rPr lang="en-US" sz="2000" dirty="0">
                <a:latin typeface="Times New Roman" panose="02020603050405020304" pitchFamily="18" charset="0"/>
                <a:cs typeface="Times New Roman" panose="02020603050405020304" pitchFamily="18" charset="0"/>
              </a:rPr>
              <a:t>OFDM</a:t>
            </a:r>
            <a:r>
              <a:rPr lang="ar-SA" sz="2400" dirty="0" smtClean="0"/>
              <a:t>  در شکل </a:t>
            </a:r>
            <a:r>
              <a:rPr lang="fa-IR" sz="2400" dirty="0" smtClean="0"/>
              <a:t>زیر</a:t>
            </a:r>
            <a:r>
              <a:rPr lang="ar-SA" sz="2400" dirty="0" smtClean="0"/>
              <a:t> نشان داده شده است. </a:t>
            </a:r>
            <a:endParaRPr lang="en-US" sz="2400" dirty="0" smtClean="0"/>
          </a:p>
          <a:p>
            <a:pPr algn="just" rtl="1">
              <a:buFont typeface="Wingdings" pitchFamily="2" charset="2"/>
              <a:buChar char="q"/>
            </a:pPr>
            <a:endParaRPr lang="en-US" sz="2400" dirty="0" smtClean="0">
              <a:cs typeface="B Nazanin"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pPr algn="ctr"/>
            <a:r>
              <a:rPr lang="en-US" sz="4000" b="1" dirty="0" smtClean="0">
                <a:latin typeface="Times New Roman" pitchFamily="18" charset="0"/>
                <a:cs typeface="Times New Roman" pitchFamily="18" charset="0"/>
              </a:rPr>
              <a:t>Spectrum</a:t>
            </a:r>
            <a:r>
              <a:rPr lang="en-US" b="1" dirty="0" smtClean="0">
                <a:latin typeface="Times New Roman" pitchFamily="18" charset="0"/>
                <a:cs typeface="Times New Roman" pitchFamily="18" charset="0"/>
              </a:rPr>
              <a:t> </a:t>
            </a:r>
            <a:r>
              <a:rPr lang="en-US" sz="4000" b="1" dirty="0" smtClean="0">
                <a:latin typeface="Times New Roman" pitchFamily="18" charset="0"/>
                <a:cs typeface="Times New Roman" pitchFamily="18" charset="0"/>
              </a:rPr>
              <a:t>shaping</a:t>
            </a:r>
            <a:endParaRPr lang="en-US" dirty="0"/>
          </a:p>
        </p:txBody>
      </p:sp>
      <p:sp>
        <p:nvSpPr>
          <p:cNvPr id="3" name="Content Placeholder 2"/>
          <p:cNvSpPr>
            <a:spLocks noGrp="1"/>
          </p:cNvSpPr>
          <p:nvPr>
            <p:ph sz="quarter" idx="1"/>
          </p:nvPr>
        </p:nvSpPr>
        <p:spPr/>
        <p:txBody>
          <a:bodyPr>
            <a:normAutofit/>
          </a:bodyPr>
          <a:lstStyle/>
          <a:p>
            <a:pPr algn="r" rtl="1"/>
            <a:r>
              <a:rPr lang="ar-SA" sz="2400" dirty="0" smtClean="0">
                <a:cs typeface="B Nazanin" pitchFamily="2" charset="-78"/>
              </a:rPr>
              <a:t>دو کاربرد اولیه با استفاده از خروجی  </a:t>
            </a:r>
            <a:r>
              <a:rPr lang="en-US" sz="2000" dirty="0">
                <a:latin typeface="Times New Roman" panose="02020603050405020304" pitchFamily="18" charset="0"/>
                <a:cs typeface="Times New Roman" panose="02020603050405020304" pitchFamily="18" charset="0"/>
              </a:rPr>
              <a:t>FFT</a:t>
            </a:r>
            <a:r>
              <a:rPr lang="ar-SA" sz="2400" dirty="0" smtClean="0">
                <a:cs typeface="B Nazanin" pitchFamily="2" charset="-78"/>
              </a:rPr>
              <a:t> تشخیص داده شده اند و زیر حامل هایی که می توانستند باعث تداخل با این کاربران اولیه شوند، خاموش شده اند. سپس فرستنده از قسمت خالی طیف برای فرستادن سیگنال استفاده می کند</a:t>
            </a:r>
            <a:endParaRPr lang="en-US" sz="2400" dirty="0">
              <a:cs typeface="B Nazanin" pitchFamily="2" charset="-78"/>
            </a:endParaRPr>
          </a:p>
        </p:txBody>
      </p:sp>
      <p:pic>
        <p:nvPicPr>
          <p:cNvPr id="4" name="Picture 2"/>
          <p:cNvPicPr>
            <a:picLocks noChangeAspect="1" noChangeArrowheads="1"/>
          </p:cNvPicPr>
          <p:nvPr/>
        </p:nvPicPr>
        <p:blipFill>
          <a:blip r:embed="rId2"/>
          <a:stretch>
            <a:fillRect/>
          </a:stretch>
        </p:blipFill>
        <p:spPr bwMode="auto">
          <a:xfrm>
            <a:off x="785786" y="3071810"/>
            <a:ext cx="7572428" cy="307183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gn="ctr"/>
            <a:r>
              <a:rPr lang="en-US" sz="4000" b="1" dirty="0" smtClean="0">
                <a:latin typeface="Times New Roman" pitchFamily="18" charset="0"/>
                <a:cs typeface="Times New Roman" pitchFamily="18" charset="0"/>
              </a:rPr>
              <a:t>Adapting to the Environment</a:t>
            </a:r>
          </a:p>
        </p:txBody>
      </p:sp>
      <p:sp>
        <p:nvSpPr>
          <p:cNvPr id="7" name="Content Placeholder 6"/>
          <p:cNvSpPr>
            <a:spLocks noGrp="1"/>
          </p:cNvSpPr>
          <p:nvPr>
            <p:ph sz="quarter" idx="1"/>
          </p:nvPr>
        </p:nvSpPr>
        <p:spPr/>
        <p:txBody>
          <a:bodyPr/>
          <a:lstStyle/>
          <a:p>
            <a:pPr algn="r" rtl="1">
              <a:buFont typeface="Wingdings" pitchFamily="2" charset="2"/>
              <a:buChar char="q"/>
            </a:pPr>
            <a:r>
              <a:rPr lang="ar-SA" sz="2000" dirty="0" smtClean="0">
                <a:cs typeface="B Nazanin" pitchFamily="2" charset="-78"/>
              </a:rPr>
              <a:t>وفق دادن و قابلیت تطابق یکی از نیازمندیهای کلیدی برای رادیو هوشمند است که به وسیله </a:t>
            </a:r>
            <a:r>
              <a:rPr lang="fa-IR" sz="2000" dirty="0" smtClean="0">
                <a:cs typeface="B Nazanin" pitchFamily="2" charset="-78"/>
              </a:rPr>
              <a:t>تلفیق</a:t>
            </a:r>
            <a:r>
              <a:rPr lang="ar-SA" sz="2000" dirty="0" smtClean="0">
                <a:cs typeface="B Nazanin" pitchFamily="2" charset="-78"/>
              </a:rPr>
              <a:t> </a:t>
            </a:r>
            <a:r>
              <a:rPr lang="fa-IR" sz="2000" dirty="0" smtClean="0">
                <a:cs typeface="B Nazanin" pitchFamily="2" charset="-78"/>
              </a:rPr>
              <a:t> ک</a:t>
            </a:r>
            <a:r>
              <a:rPr lang="ar-SA" sz="2000" dirty="0" smtClean="0">
                <a:cs typeface="B Nazanin" pitchFamily="2" charset="-78"/>
              </a:rPr>
              <a:t>ردن اطلاعات گردآوری شده (آگاهی) ،با شناسایی ازامکانات و محدودیت های سیستم های</a:t>
            </a:r>
            <a:r>
              <a:rPr lang="fa-IR" sz="2000" dirty="0" smtClean="0">
                <a:cs typeface="B Nazanin" pitchFamily="2" charset="-78"/>
              </a:rPr>
              <a:t> </a:t>
            </a:r>
            <a:r>
              <a:rPr lang="ar-SA" sz="2000" dirty="0" smtClean="0">
                <a:cs typeface="B Nazanin" pitchFamily="2" charset="-78"/>
              </a:rPr>
              <a:t>جاری ، می تواند وظایف گوناگونی را انجام دهد.</a:t>
            </a:r>
            <a:r>
              <a:rPr lang="ar-SA" sz="2000" dirty="0" smtClean="0"/>
              <a:t> </a:t>
            </a:r>
            <a:endParaRPr lang="fa-IR" sz="2000" dirty="0" smtClean="0"/>
          </a:p>
          <a:p>
            <a:pPr algn="just" rtl="1">
              <a:buFont typeface="Wingdings" pitchFamily="2" charset="2"/>
              <a:buChar char="q"/>
            </a:pPr>
            <a:r>
              <a:rPr lang="ar-SA" sz="2000" dirty="0" smtClean="0">
                <a:cs typeface="B Nazanin" pitchFamily="2" charset="-78"/>
              </a:rPr>
              <a:t>رادیو هوشمند می تواند شکل موج خودش را برای فعالیت با دیگر وسایل ارتباطی مو</a:t>
            </a:r>
            <a:r>
              <a:rPr lang="fa-IR" sz="2000" dirty="0" smtClean="0">
                <a:cs typeface="B Nazanin" pitchFamily="2" charset="-78"/>
              </a:rPr>
              <a:t>رد نظر</a:t>
            </a:r>
            <a:r>
              <a:rPr lang="ar-SA" sz="2000" dirty="0" smtClean="0">
                <a:cs typeface="B Nazanin" pitchFamily="2" charset="-78"/>
              </a:rPr>
              <a:t> تطابق دهد.همچنین بیشترین کانال ارتباطی مناسب و شایسته </a:t>
            </a:r>
            <a:r>
              <a:rPr lang="fa-IR" sz="2000" dirty="0" smtClean="0">
                <a:cs typeface="B Nazanin" pitchFamily="2" charset="-78"/>
              </a:rPr>
              <a:t>را </a:t>
            </a:r>
            <a:r>
              <a:rPr lang="ar-SA" sz="2000" dirty="0" smtClean="0">
                <a:cs typeface="B Nazanin" pitchFamily="2" charset="-78"/>
              </a:rPr>
              <a:t>برای ارسال کردن انتخاب ک</a:t>
            </a:r>
            <a:r>
              <a:rPr lang="fa-IR" sz="2000" dirty="0" smtClean="0">
                <a:cs typeface="B Nazanin" pitchFamily="2" charset="-78"/>
              </a:rPr>
              <a:t>رده</a:t>
            </a:r>
            <a:r>
              <a:rPr lang="ar-SA" sz="2000" dirty="0" smtClean="0">
                <a:cs typeface="B Nazanin" pitchFamily="2" charset="-78"/>
              </a:rPr>
              <a:t> و بهترین فرکانس برای فرستادن در باند آزاد از طیف را به خود اختصاص دهد</a:t>
            </a:r>
            <a:r>
              <a:rPr lang="ar-SA" sz="2000" dirty="0" smtClean="0"/>
              <a:t>.</a:t>
            </a:r>
            <a:endParaRPr lang="fa-IR" sz="2000" dirty="0" smtClean="0"/>
          </a:p>
          <a:p>
            <a:pPr algn="just" rtl="1"/>
            <a:r>
              <a:rPr lang="en-US" sz="2000" dirty="0">
                <a:latin typeface="Times New Roman" panose="02020603050405020304" pitchFamily="18" charset="0"/>
                <a:cs typeface="Times New Roman" panose="02020603050405020304" pitchFamily="18" charset="0"/>
              </a:rPr>
              <a:t>OFDM</a:t>
            </a:r>
            <a:r>
              <a:rPr lang="en-US" sz="2000" dirty="0" smtClean="0">
                <a:cs typeface="B Nazanin" pitchFamily="2" charset="-78"/>
              </a:rPr>
              <a:t> </a:t>
            </a:r>
            <a:r>
              <a:rPr lang="ar-SA" sz="2000" dirty="0" smtClean="0">
                <a:cs typeface="B Nazanin" pitchFamily="2" charset="-78"/>
              </a:rPr>
              <a:t> یک حد بزرگی از انعطاف پذیری در این موضوع را پیشنهاد می کند بطوریکه رنج تعدادی از پارامترها برای تطابق و سازگاری کاملا وسیع هستند.</a:t>
            </a:r>
            <a:endParaRPr lang="en-US" sz="2000" dirty="0" smtClean="0">
              <a:cs typeface="B Nazanin" pitchFamily="2" charset="-78"/>
            </a:endParaRPr>
          </a:p>
          <a:p>
            <a:pPr algn="r" rtl="1">
              <a:buFont typeface="Wingdings" pitchFamily="2" charset="2"/>
              <a:buChar char="q"/>
            </a:pPr>
            <a:r>
              <a:rPr lang="ar-SA" sz="2000" dirty="0" smtClean="0">
                <a:cs typeface="B Nazanin" pitchFamily="2" charset="-78"/>
              </a:rPr>
              <a:t>یک سیستم مبتنی بر</a:t>
            </a:r>
            <a:r>
              <a:rPr lang="fa-IR" sz="2000" dirty="0" smtClean="0">
                <a:cs typeface="B Nazanin" pitchFamily="2" charset="-78"/>
              </a:rPr>
              <a:t> </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OFDM</a:t>
            </a:r>
            <a:r>
              <a:rPr lang="ar-SA" sz="2000" dirty="0" smtClean="0">
                <a:cs typeface="B Nazanin" pitchFamily="2" charset="-78"/>
              </a:rPr>
              <a:t> می تواند مرتبه مدولاسیون ، کد کردن ، توان فرستنده از هر زیر حامل را با توجه به نیاز کاربر یا شرایط کانال بصورت توافقی تغییر دهد</a:t>
            </a:r>
            <a:endParaRPr lang="fa-IR" sz="2000" dirty="0" smtClean="0">
              <a:cs typeface="B Nazanin" pitchFamily="2" charset="-78"/>
            </a:endParaRPr>
          </a:p>
          <a:p>
            <a:pPr algn="r" rtl="1">
              <a:buFont typeface="Wingdings" pitchFamily="2" charset="2"/>
              <a:buChar char="q"/>
            </a:pPr>
            <a:r>
              <a:rPr lang="ar-SA" sz="2000" dirty="0" smtClean="0">
                <a:cs typeface="B Nazanin" pitchFamily="2" charset="-78"/>
              </a:rPr>
              <a:t>این تخصیص توافقی می تواند برای دست</a:t>
            </a:r>
            <a:r>
              <a:rPr lang="fa-IR" sz="2000" dirty="0" smtClean="0">
                <a:cs typeface="B Nazanin" pitchFamily="2" charset="-78"/>
              </a:rPr>
              <a:t> </a:t>
            </a:r>
            <a:r>
              <a:rPr lang="ar-SA" sz="2000" dirty="0" smtClean="0">
                <a:cs typeface="B Nazanin" pitchFamily="2" charset="-78"/>
              </a:rPr>
              <a:t>یافتن به هدفهای مختلفی مثل افزایش عملکرد سیستم، کاهش نسبت خطا </a:t>
            </a:r>
            <a:r>
              <a:rPr lang="en-US" sz="2000" dirty="0">
                <a:latin typeface="Times New Roman" panose="02020603050405020304" pitchFamily="18" charset="0"/>
                <a:cs typeface="Times New Roman" panose="02020603050405020304" pitchFamily="18" charset="0"/>
              </a:rPr>
              <a:t>BER(Bit</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Error</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Rate</a:t>
            </a:r>
            <a:r>
              <a:rPr lang="en-US" sz="2000" dirty="0" smtClean="0">
                <a:cs typeface="B Nazanin" pitchFamily="2" charset="-78"/>
              </a:rPr>
              <a:t>)</a:t>
            </a:r>
            <a:r>
              <a:rPr lang="ar-SA" sz="2000" dirty="0" smtClean="0">
                <a:cs typeface="B Nazanin" pitchFamily="2" charset="-78"/>
              </a:rPr>
              <a:t> ،محدودیت تداخل برای کاربر اولیه ، افزایش پوشش</a:t>
            </a:r>
            <a:r>
              <a:rPr lang="fa-IR" sz="2000" dirty="0" smtClean="0">
                <a:cs typeface="B Nazanin" pitchFamily="2" charset="-78"/>
              </a:rPr>
              <a:t> باشد.</a:t>
            </a:r>
            <a:endParaRPr lang="en-US" sz="2000" dirty="0" smtClean="0">
              <a:cs typeface="B Nazanin" pitchFamily="2" charset="-78"/>
            </a:endParaRP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sz="4000" b="1" dirty="0" smtClean="0">
                <a:latin typeface="Times New Roman" pitchFamily="18" charset="0"/>
                <a:cs typeface="Times New Roman" pitchFamily="18" charset="0"/>
              </a:rPr>
              <a:t>Adapting to the Environment</a:t>
            </a:r>
            <a:endParaRPr lang="en-US" sz="4000" dirty="0"/>
          </a:p>
        </p:txBody>
      </p:sp>
      <p:sp>
        <p:nvSpPr>
          <p:cNvPr id="3" name="Content Placeholder 2"/>
          <p:cNvSpPr>
            <a:spLocks noGrp="1"/>
          </p:cNvSpPr>
          <p:nvPr>
            <p:ph sz="quarter" idx="1"/>
          </p:nvPr>
        </p:nvSpPr>
        <p:spPr/>
        <p:txBody>
          <a:bodyPr>
            <a:normAutofit/>
          </a:bodyPr>
          <a:lstStyle/>
          <a:p>
            <a:pPr algn="just" rtl="1"/>
            <a:r>
              <a:rPr lang="ar-SA" sz="2000" dirty="0" smtClean="0">
                <a:cs typeface="B Nazanin" pitchFamily="2" charset="-78"/>
              </a:rPr>
              <a:t>برای اجتناب کردن از </a:t>
            </a:r>
            <a:r>
              <a:rPr lang="en-US" sz="2000" dirty="0">
                <a:latin typeface="Times New Roman" panose="02020603050405020304" pitchFamily="18" charset="0"/>
                <a:cs typeface="Times New Roman" panose="02020603050405020304" pitchFamily="18" charset="0"/>
              </a:rPr>
              <a:t>ISI</a:t>
            </a:r>
            <a:r>
              <a:rPr lang="ar-SA" sz="2000" dirty="0" smtClean="0">
                <a:cs typeface="B Nazanin" pitchFamily="2" charset="-78"/>
              </a:rPr>
              <a:t> ،سیستم یک پیشوند چرخشی  </a:t>
            </a:r>
            <a:r>
              <a:rPr lang="en-US" sz="2000" dirty="0">
                <a:latin typeface="Times New Roman" panose="02020603050405020304" pitchFamily="18" charset="0"/>
                <a:cs typeface="Times New Roman" panose="02020603050405020304" pitchFamily="18" charset="0"/>
              </a:rPr>
              <a:t>CP(Cyclic</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Prefix</a:t>
            </a:r>
            <a:r>
              <a:rPr lang="en-US" sz="2000" dirty="0" smtClean="0">
                <a:cs typeface="B Nazanin" pitchFamily="2" charset="-78"/>
              </a:rPr>
              <a:t>)</a:t>
            </a:r>
            <a:r>
              <a:rPr lang="ar-SA" sz="2000" dirty="0" smtClean="0">
                <a:cs typeface="B Nazanin" pitchFamily="2" charset="-78"/>
              </a:rPr>
              <a:t>  به هر سیمبل می افزاید که مدت آن از ماکزیمم انتشار تاخیر کانال بیشتر است.</a:t>
            </a:r>
            <a:endParaRPr lang="fa-IR" sz="2000" dirty="0" smtClean="0">
              <a:cs typeface="B Nazanin" pitchFamily="2" charset="-78"/>
            </a:endParaRPr>
          </a:p>
          <a:p>
            <a:pPr algn="just" rtl="1"/>
            <a:r>
              <a:rPr lang="fa-IR" sz="2000" dirty="0" smtClean="0">
                <a:cs typeface="B Nazanin" pitchFamily="2" charset="-78"/>
              </a:rPr>
              <a:t>این </a:t>
            </a:r>
            <a:r>
              <a:rPr lang="ar-SA" sz="2000" dirty="0" smtClean="0">
                <a:cs typeface="B Nazanin" pitchFamily="2" charset="-78"/>
              </a:rPr>
              <a:t>پیشوند چرخشی (</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CP</a:t>
            </a:r>
            <a:r>
              <a:rPr lang="ar-SA" sz="2000" dirty="0" smtClean="0">
                <a:cs typeface="B Nazanin" pitchFamily="2" charset="-78"/>
              </a:rPr>
              <a:t> به عنوان زمان محافظ (</a:t>
            </a:r>
            <a:r>
              <a:rPr lang="en-US" sz="2000" dirty="0">
                <a:latin typeface="Times New Roman" panose="02020603050405020304" pitchFamily="18" charset="0"/>
                <a:cs typeface="Times New Roman" panose="02020603050405020304" pitchFamily="18" charset="0"/>
              </a:rPr>
              <a:t>Guard</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Interval</a:t>
            </a:r>
            <a:r>
              <a:rPr lang="ar-SA" sz="2000" dirty="0" smtClean="0">
                <a:cs typeface="B Nazanin" pitchFamily="2" charset="-78"/>
              </a:rPr>
              <a:t>)</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(GI) </a:t>
            </a:r>
            <a:r>
              <a:rPr lang="ar-SA" sz="2000" dirty="0" smtClean="0">
                <a:cs typeface="B Nazanin" pitchFamily="2" charset="-78"/>
              </a:rPr>
              <a:t>به وسیله کپی کردن کسری از طول سمبل مفید در ابتدای سمبل استفاده می گردد</a:t>
            </a:r>
            <a:endParaRPr lang="en-US" sz="2000" dirty="0">
              <a:cs typeface="B Nazanin" pitchFamily="2" charset="-78"/>
            </a:endParaRPr>
          </a:p>
        </p:txBody>
      </p:sp>
      <p:pic>
        <p:nvPicPr>
          <p:cNvPr id="4" name="Picture 3"/>
          <p:cNvPicPr/>
          <p:nvPr/>
        </p:nvPicPr>
        <p:blipFill>
          <a:blip r:embed="rId2"/>
          <a:srcRect/>
          <a:stretch>
            <a:fillRect/>
          </a:stretch>
        </p:blipFill>
        <p:spPr bwMode="auto">
          <a:xfrm>
            <a:off x="571472" y="3214686"/>
            <a:ext cx="8072494" cy="307183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en-US" sz="4000" b="1" dirty="0" smtClean="0">
                <a:latin typeface="Times New Roman" pitchFamily="18" charset="0"/>
                <a:cs typeface="Times New Roman" pitchFamily="18" charset="0"/>
              </a:rPr>
              <a:t>Adapting to the Environment</a:t>
            </a:r>
            <a:endParaRPr lang="en-US" dirty="0"/>
          </a:p>
        </p:txBody>
      </p:sp>
      <p:sp>
        <p:nvSpPr>
          <p:cNvPr id="3" name="Content Placeholder 2"/>
          <p:cNvSpPr>
            <a:spLocks noGrp="1"/>
          </p:cNvSpPr>
          <p:nvPr>
            <p:ph sz="quarter" idx="1"/>
          </p:nvPr>
        </p:nvSpPr>
        <p:spPr/>
        <p:txBody>
          <a:bodyPr>
            <a:normAutofit/>
          </a:bodyPr>
          <a:lstStyle/>
          <a:p>
            <a:pPr algn="just" rtl="1">
              <a:buFont typeface="Wingdings" pitchFamily="2" charset="2"/>
              <a:buChar char="q"/>
            </a:pPr>
            <a:r>
              <a:rPr lang="ar-SA" sz="2200" dirty="0" smtClean="0">
                <a:cs typeface="B Nazanin" pitchFamily="2" charset="-78"/>
              </a:rPr>
              <a:t>باتوجه به تخمین زدن پارامترهای کانال ، سیستم رادیو هوشمند مبتنی بر </a:t>
            </a:r>
            <a:r>
              <a:rPr lang="fa-IR" sz="2200" dirty="0" smtClean="0">
                <a:cs typeface="B Nazanin" pitchFamily="2" charset="-78"/>
              </a:rPr>
              <a:t>  </a:t>
            </a:r>
            <a:r>
              <a:rPr lang="en-US" sz="2000" dirty="0">
                <a:latin typeface="Times New Roman" panose="02020603050405020304" pitchFamily="18" charset="0"/>
                <a:cs typeface="Times New Roman" panose="02020603050405020304" pitchFamily="18" charset="0"/>
              </a:rPr>
              <a:t>OFDM</a:t>
            </a:r>
            <a:r>
              <a:rPr lang="ar-SA" sz="2200" dirty="0" smtClean="0">
                <a:cs typeface="B Nazanin" pitchFamily="2" charset="-78"/>
              </a:rPr>
              <a:t> </a:t>
            </a:r>
            <a:r>
              <a:rPr lang="fa-IR" sz="2200" dirty="0" smtClean="0">
                <a:cs typeface="B Nazanin" pitchFamily="2" charset="-78"/>
              </a:rPr>
              <a:t>    </a:t>
            </a:r>
            <a:r>
              <a:rPr lang="ar-SA" sz="2200" dirty="0" smtClean="0">
                <a:cs typeface="B Nazanin" pitchFamily="2" charset="-78"/>
              </a:rPr>
              <a:t>می تواند به صورت توافقی طول پیشوند چرخشی را برای حفظ سیگنال بدون </a:t>
            </a:r>
            <a:r>
              <a:rPr lang="en-US" sz="2200" dirty="0" smtClean="0">
                <a:cs typeface="B Nazanin" pitchFamily="2" charset="-78"/>
              </a:rPr>
              <a:t>ISI</a:t>
            </a:r>
            <a:r>
              <a:rPr lang="ar-SA" sz="2200" dirty="0" smtClean="0">
                <a:cs typeface="B Nazanin" pitchFamily="2" charset="-78"/>
              </a:rPr>
              <a:t> و داشتن ماکزیمم خروجی برای سیستم ، تغییر دهد. </a:t>
            </a:r>
            <a:endParaRPr lang="fa-IR" sz="2200" dirty="0" smtClean="0">
              <a:cs typeface="B Nazanin" pitchFamily="2" charset="-78"/>
            </a:endParaRPr>
          </a:p>
          <a:p>
            <a:pPr algn="just" rtl="1">
              <a:buFont typeface="Wingdings" pitchFamily="2" charset="2"/>
              <a:buChar char="q"/>
            </a:pPr>
            <a:r>
              <a:rPr lang="ar-SA" sz="2200" dirty="0" smtClean="0">
                <a:cs typeface="B Nazanin" pitchFamily="2" charset="-78"/>
              </a:rPr>
              <a:t>بطور مشابه ، یک سیستم </a:t>
            </a:r>
            <a:r>
              <a:rPr lang="en-US" sz="2000" dirty="0">
                <a:latin typeface="Times New Roman" panose="02020603050405020304" pitchFamily="18" charset="0"/>
                <a:cs typeface="Times New Roman" panose="02020603050405020304" pitchFamily="18" charset="0"/>
              </a:rPr>
              <a:t>OFDM</a:t>
            </a:r>
            <a:r>
              <a:rPr lang="ar-SA" sz="2200" dirty="0" smtClean="0">
                <a:cs typeface="B Nazanin" pitchFamily="2" charset="-78"/>
              </a:rPr>
              <a:t> می تواند به صورت توافقی فاصله زیرحامل های خود را برای کاهش  </a:t>
            </a:r>
            <a:r>
              <a:rPr lang="en-US" sz="2000" dirty="0">
                <a:latin typeface="Times New Roman" panose="02020603050405020304" pitchFamily="18" charset="0"/>
                <a:cs typeface="Times New Roman" panose="02020603050405020304" pitchFamily="18" charset="0"/>
              </a:rPr>
              <a:t>ICI  (</a:t>
            </a:r>
            <a:r>
              <a:rPr lang="en-US" sz="2000" dirty="0" err="1">
                <a:latin typeface="Times New Roman" panose="02020603050405020304" pitchFamily="18" charset="0"/>
                <a:cs typeface="Times New Roman" panose="02020603050405020304" pitchFamily="18" charset="0"/>
              </a:rPr>
              <a:t>Intercarrier</a:t>
            </a:r>
            <a:r>
              <a:rPr lang="en-US" sz="2000" dirty="0">
                <a:latin typeface="Times New Roman" panose="02020603050405020304" pitchFamily="18" charset="0"/>
                <a:cs typeface="Times New Roman" panose="02020603050405020304" pitchFamily="18" charset="0"/>
              </a:rPr>
              <a:t> Interference)</a:t>
            </a:r>
            <a:r>
              <a:rPr lang="ar-SA" sz="2000" dirty="0">
                <a:latin typeface="Times New Roman" panose="02020603050405020304" pitchFamily="18" charset="0"/>
                <a:cs typeface="Times New Roman" panose="02020603050405020304" pitchFamily="18" charset="0"/>
              </a:rPr>
              <a:t> </a:t>
            </a:r>
            <a:r>
              <a:rPr lang="ar-SA" sz="2200" dirty="0" smtClean="0">
                <a:cs typeface="B Nazanin" pitchFamily="2" charset="-78"/>
              </a:rPr>
              <a:t>یا نسبت توان پیک به توان متوسط   </a:t>
            </a:r>
            <a:r>
              <a:rPr lang="en-US" sz="2000" dirty="0">
                <a:latin typeface="Times New Roman" panose="02020603050405020304" pitchFamily="18" charset="0"/>
                <a:cs typeface="Times New Roman" panose="02020603050405020304" pitchFamily="18" charset="0"/>
              </a:rPr>
              <a:t>PAPR(Peak-to-Average-</a:t>
            </a:r>
            <a:r>
              <a:rPr lang="en-US" sz="2000" dirty="0" err="1">
                <a:latin typeface="Times New Roman" panose="02020603050405020304" pitchFamily="18" charset="0"/>
                <a:cs typeface="Times New Roman" panose="02020603050405020304" pitchFamily="18" charset="0"/>
              </a:rPr>
              <a:t>PowerRatio</a:t>
            </a:r>
            <a:r>
              <a:rPr lang="en-US" sz="2000" dirty="0">
                <a:latin typeface="Times New Roman" panose="02020603050405020304" pitchFamily="18" charset="0"/>
                <a:cs typeface="Times New Roman" panose="02020603050405020304" pitchFamily="18" charset="0"/>
              </a:rPr>
              <a:t>)</a:t>
            </a:r>
            <a:r>
              <a:rPr lang="ar-SA" sz="2200" dirty="0" smtClean="0">
                <a:cs typeface="B Nazanin" pitchFamily="2" charset="-78"/>
              </a:rPr>
              <a:t> ،  تغییر دهد</a:t>
            </a:r>
            <a:r>
              <a:rPr lang="fa-IR" sz="2200" dirty="0" smtClean="0">
                <a:cs typeface="B Nazanin" pitchFamily="2" charset="-78"/>
              </a:rPr>
              <a:t>.</a:t>
            </a:r>
          </a:p>
          <a:p>
            <a:pPr algn="just" rtl="1">
              <a:buFont typeface="Wingdings" pitchFamily="2" charset="2"/>
              <a:buChar char="q"/>
            </a:pPr>
            <a:r>
              <a:rPr lang="ar-SA" sz="2200" dirty="0" smtClean="0">
                <a:cs typeface="B Nazanin" pitchFamily="2" charset="-78"/>
              </a:rPr>
              <a:t>تطابق در سیستم های </a:t>
            </a:r>
            <a:r>
              <a:rPr lang="en-US" sz="2200" dirty="0" smtClean="0">
                <a:cs typeface="B Nazanin" pitchFamily="2" charset="-78"/>
              </a:rPr>
              <a:t>OFDM</a:t>
            </a:r>
            <a:r>
              <a:rPr lang="ar-SA" sz="2200" dirty="0" smtClean="0">
                <a:cs typeface="B Nazanin" pitchFamily="2" charset="-78"/>
              </a:rPr>
              <a:t> می تواند در سطح الگوریتم ها یا پارامترها اجرا شود. در کلاس سیستم های بی سیم ، پارامترهای الگوریتم بعنوان نمونه </a:t>
            </a:r>
            <a:r>
              <a:rPr lang="fa-IR" sz="2200" dirty="0" smtClean="0">
                <a:cs typeface="B Nazanin" pitchFamily="2" charset="-78"/>
              </a:rPr>
              <a:t>نرخ</a:t>
            </a:r>
            <a:r>
              <a:rPr lang="ar-SA" sz="2200" dirty="0" smtClean="0">
                <a:cs typeface="B Nazanin" pitchFamily="2" charset="-78"/>
              </a:rPr>
              <a:t> کد</a:t>
            </a:r>
            <a:r>
              <a:rPr lang="fa-IR" sz="2200" dirty="0" smtClean="0">
                <a:cs typeface="B Nazanin" pitchFamily="2" charset="-78"/>
              </a:rPr>
              <a:t>گذاری</a:t>
            </a:r>
            <a:r>
              <a:rPr lang="ar-SA" sz="2200" dirty="0" smtClean="0">
                <a:cs typeface="B Nazanin" pitchFamily="2" charset="-78"/>
              </a:rPr>
              <a:t>، معمولا برای بهینه سازی ارسال تطبیق داده می</a:t>
            </a:r>
            <a:r>
              <a:rPr lang="fa-IR" sz="2200" dirty="0" smtClean="0">
                <a:cs typeface="B Nazanin" pitchFamily="2" charset="-78"/>
              </a:rPr>
              <a:t> شود.</a:t>
            </a:r>
          </a:p>
          <a:p>
            <a:pPr algn="just" rtl="1">
              <a:buFont typeface="Wingdings" pitchFamily="2" charset="2"/>
              <a:buChar char="q"/>
            </a:pPr>
            <a:r>
              <a:rPr lang="ar-SA" sz="2200" dirty="0" smtClean="0">
                <a:cs typeface="B Nazanin" pitchFamily="2" charset="-78"/>
              </a:rPr>
              <a:t>برای  بدست آوردن این چنین تطابقی ، یک پایگاه سخت افزاری دارای توانایی پیکر سازی کامل </a:t>
            </a:r>
            <a:r>
              <a:rPr lang="fa-IR" sz="2200" dirty="0" smtClean="0">
                <a:cs typeface="B Nazanin" pitchFamily="2" charset="-78"/>
              </a:rPr>
              <a:t>،</a:t>
            </a:r>
            <a:r>
              <a:rPr lang="ar-SA" sz="2200" dirty="0" smtClean="0">
                <a:cs typeface="B Nazanin" pitchFamily="2" charset="-78"/>
              </a:rPr>
              <a:t>مورد نیاز است</a:t>
            </a:r>
            <a:endParaRPr lang="en-US" sz="2200" dirty="0">
              <a:cs typeface="B Nazanin"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28600"/>
            <a:ext cx="8480328" cy="990600"/>
          </a:xfrm>
        </p:spPr>
        <p:txBody>
          <a:bodyPr anchor="t">
            <a:normAutofit fontScale="90000"/>
          </a:bodyPr>
          <a:lstStyle/>
          <a:p>
            <a:pPr rtl="1"/>
            <a:r>
              <a:rPr lang="en-US" sz="3600" b="1" dirty="0" smtClean="0">
                <a:latin typeface="Times New Roman" pitchFamily="18" charset="0"/>
                <a:cs typeface="Times New Roman" pitchFamily="18" charset="0"/>
              </a:rPr>
              <a:t>Multiple Accessing And Spectral Allocation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p:txBody>
          <a:bodyPr>
            <a:normAutofit/>
          </a:bodyPr>
          <a:lstStyle/>
          <a:p>
            <a:pPr algn="just" rtl="1"/>
            <a:r>
              <a:rPr lang="ar-SA" sz="2400" dirty="0" smtClean="0">
                <a:cs typeface="B Nazanin" pitchFamily="2" charset="-78"/>
              </a:rPr>
              <a:t>منابع قابل دسترس برای سیستم هوشمند باید در بین کاربرها به اشتراک گذاشته شود. چندین تکنولوژی برای انجام این کار می تواند استفاده شو</a:t>
            </a:r>
            <a:r>
              <a:rPr lang="fa-IR" sz="2400" dirty="0" smtClean="0">
                <a:cs typeface="B Nazanin" pitchFamily="2" charset="-78"/>
              </a:rPr>
              <a:t>د.</a:t>
            </a:r>
          </a:p>
          <a:p>
            <a:pPr algn="just" rtl="1"/>
            <a:r>
              <a:rPr lang="en-US" sz="2000" dirty="0">
                <a:latin typeface="Times New Roman" panose="02020603050405020304" pitchFamily="18" charset="0"/>
                <a:cs typeface="Times New Roman" panose="02020603050405020304" pitchFamily="18" charset="0"/>
              </a:rPr>
              <a:t>OFDM</a:t>
            </a:r>
            <a:r>
              <a:rPr lang="en-US" sz="2400" dirty="0" smtClean="0">
                <a:cs typeface="B Nazanin" pitchFamily="2" charset="-78"/>
              </a:rPr>
              <a:t> </a:t>
            </a:r>
            <a:r>
              <a:rPr lang="fa-IR" sz="2400" dirty="0" smtClean="0">
                <a:cs typeface="B Nazanin" pitchFamily="2" charset="-78"/>
              </a:rPr>
              <a:t> </a:t>
            </a:r>
            <a:r>
              <a:rPr lang="ar-SA" sz="2400" dirty="0" smtClean="0">
                <a:cs typeface="B Nazanin" pitchFamily="2" charset="-78"/>
              </a:rPr>
              <a:t> مشهورترین تکنولوژی های دستیابی چندگانه مانند دستیابی</a:t>
            </a:r>
            <a:r>
              <a:rPr lang="fa-IR" sz="2400" dirty="0" smtClean="0">
                <a:cs typeface="B Nazanin" pitchFamily="2" charset="-78"/>
              </a:rPr>
              <a:t> های</a:t>
            </a:r>
            <a:r>
              <a:rPr lang="ar-SA" sz="2400" dirty="0" smtClean="0">
                <a:cs typeface="B Nazanin" pitchFamily="2" charset="-78"/>
              </a:rPr>
              <a:t> چندگانه </a:t>
            </a:r>
            <a:r>
              <a:rPr lang="fa-IR" sz="2400" dirty="0" smtClean="0">
                <a:cs typeface="B Nazanin" pitchFamily="2" charset="-78"/>
              </a:rPr>
              <a:t>زیر را پشتیبانی می کند:</a:t>
            </a:r>
            <a:endParaRPr lang="en-US" sz="2400" dirty="0" smtClean="0">
              <a:cs typeface="B Nazanin" pitchFamily="2" charset="-78"/>
            </a:endParaRPr>
          </a:p>
          <a:p>
            <a:pPr algn="just" rtl="1">
              <a:buFont typeface="Wingdings" pitchFamily="2" charset="2"/>
              <a:buChar char="v"/>
            </a:pPr>
            <a:r>
              <a:rPr lang="en-US" sz="2000" dirty="0">
                <a:latin typeface="Times New Roman" panose="02020603050405020304" pitchFamily="18" charset="0"/>
                <a:cs typeface="Times New Roman" panose="02020603050405020304" pitchFamily="18" charset="0"/>
              </a:rPr>
              <a:t> frequency-division multiple accessing (FDMA)</a:t>
            </a:r>
            <a:endParaRPr lang="fa-IR" sz="2000" dirty="0">
              <a:latin typeface="Times New Roman" panose="02020603050405020304" pitchFamily="18" charset="0"/>
              <a:cs typeface="Times New Roman" panose="02020603050405020304" pitchFamily="18" charset="0"/>
            </a:endParaRPr>
          </a:p>
          <a:p>
            <a:pPr algn="just" rtl="1">
              <a:buFont typeface="Wingdings" pitchFamily="2" charset="2"/>
              <a:buChar char="v"/>
            </a:pPr>
            <a:r>
              <a:rPr lang="en-US" sz="2000" dirty="0">
                <a:latin typeface="Times New Roman" panose="02020603050405020304" pitchFamily="18" charset="0"/>
                <a:cs typeface="Times New Roman" panose="02020603050405020304" pitchFamily="18" charset="0"/>
              </a:rPr>
              <a:t>time-division multiple access (TDMA)</a:t>
            </a:r>
          </a:p>
          <a:p>
            <a:pPr algn="just" rtl="1">
              <a:buFont typeface="Wingdings" pitchFamily="2" charset="2"/>
              <a:buChar char="v"/>
            </a:pPr>
            <a:r>
              <a:rPr lang="en-US" sz="2000" dirty="0">
                <a:latin typeface="Times New Roman" panose="02020603050405020304" pitchFamily="18" charset="0"/>
                <a:cs typeface="Times New Roman" panose="02020603050405020304" pitchFamily="18" charset="0"/>
              </a:rPr>
              <a:t> carrier-sense multiple  accessing (CSMA)</a:t>
            </a:r>
            <a:r>
              <a:rPr lang="ar-SA" sz="2000" dirty="0">
                <a:latin typeface="Times New Roman" panose="02020603050405020304" pitchFamily="18" charset="0"/>
                <a:cs typeface="Times New Roman" panose="02020603050405020304" pitchFamily="18" charset="0"/>
              </a:rPr>
              <a:t>  </a:t>
            </a:r>
            <a:endParaRPr lang="fa-IR" sz="2000" dirty="0">
              <a:latin typeface="Times New Roman" panose="02020603050405020304" pitchFamily="18" charset="0"/>
              <a:cs typeface="Times New Roman" panose="02020603050405020304" pitchFamily="18" charset="0"/>
            </a:endParaRPr>
          </a:p>
          <a:p>
            <a:pPr algn="just" rtl="1"/>
            <a:r>
              <a:rPr lang="ar-SA" sz="2400" dirty="0" smtClean="0"/>
              <a:t>علاوه بر این </a:t>
            </a:r>
            <a:r>
              <a:rPr lang="en-US" sz="2000" dirty="0">
                <a:latin typeface="Times New Roman" panose="02020603050405020304" pitchFamily="18" charset="0"/>
                <a:cs typeface="Times New Roman" panose="02020603050405020304" pitchFamily="18" charset="0"/>
              </a:rPr>
              <a:t>code division multiple access</a:t>
            </a:r>
            <a:r>
              <a:rPr lang="ar-SA"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en-US" sz="2400" dirty="0" smtClean="0"/>
              <a:t>(</a:t>
            </a:r>
            <a:r>
              <a:rPr lang="en-US" sz="2000" dirty="0">
                <a:latin typeface="Times New Roman" panose="02020603050405020304" pitchFamily="18" charset="0"/>
                <a:cs typeface="Times New Roman" panose="02020603050405020304" pitchFamily="18" charset="0"/>
              </a:rPr>
              <a:t>CDMA)</a:t>
            </a:r>
            <a:r>
              <a:rPr lang="ar-SA" sz="2400" dirty="0" smtClean="0"/>
              <a:t>می تواند به همراه </a:t>
            </a:r>
            <a:r>
              <a:rPr lang="en-US" sz="2000" dirty="0">
                <a:latin typeface="Times New Roman" panose="02020603050405020304" pitchFamily="18" charset="0"/>
                <a:cs typeface="Times New Roman" panose="02020603050405020304" pitchFamily="18" charset="0"/>
              </a:rPr>
              <a:t>OFDM</a:t>
            </a:r>
            <a:r>
              <a:rPr lang="ar-SA" sz="2400" dirty="0" smtClean="0"/>
              <a:t> به کار برده شود</a:t>
            </a:r>
            <a:r>
              <a:rPr lang="fa-IR" sz="2400" dirty="0" smtClean="0"/>
              <a:t>.</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28600"/>
            <a:ext cx="8480328" cy="990600"/>
          </a:xfrm>
        </p:spPr>
        <p:txBody>
          <a:bodyPr anchor="t">
            <a:normAutofit/>
          </a:bodyPr>
          <a:lstStyle/>
          <a:p>
            <a:pPr rtl="1"/>
            <a:r>
              <a:rPr lang="en-US" sz="3200" b="1" dirty="0" smtClean="0">
                <a:latin typeface="Times New Roman" pitchFamily="18" charset="0"/>
                <a:cs typeface="Times New Roman" pitchFamily="18" charset="0"/>
              </a:rPr>
              <a:t>Multiple Accessing And Spectral Allocation</a:t>
            </a:r>
            <a:endParaRPr lang="en-US" sz="3200" dirty="0"/>
          </a:p>
        </p:txBody>
      </p:sp>
      <p:sp>
        <p:nvSpPr>
          <p:cNvPr id="3" name="Content Placeholder 2"/>
          <p:cNvSpPr>
            <a:spLocks noGrp="1"/>
          </p:cNvSpPr>
          <p:nvPr>
            <p:ph sz="quarter" idx="1"/>
          </p:nvPr>
        </p:nvSpPr>
        <p:spPr/>
        <p:txBody>
          <a:bodyPr>
            <a:normAutofit lnSpcReduction="10000"/>
          </a:bodyPr>
          <a:lstStyle/>
          <a:p>
            <a:pPr algn="just" rtl="1">
              <a:buFont typeface="Wingdings" pitchFamily="2" charset="2"/>
              <a:buChar char="q"/>
            </a:pPr>
            <a:r>
              <a:rPr lang="en-US" sz="2000" dirty="0">
                <a:latin typeface="Times New Roman" panose="02020603050405020304" pitchFamily="18" charset="0"/>
                <a:cs typeface="Times New Roman" panose="02020603050405020304" pitchFamily="18" charset="0"/>
              </a:rPr>
              <a:t>Orthogonal Frequency-Division Multiple Access </a:t>
            </a:r>
            <a:r>
              <a:rPr lang="ar-SA" sz="2000" dirty="0">
                <a:latin typeface="Times New Roman" panose="02020603050405020304" pitchFamily="18" charset="0"/>
                <a:cs typeface="Times New Roman" panose="02020603050405020304" pitchFamily="18" charset="0"/>
              </a:rPr>
              <a:t>  </a:t>
            </a:r>
            <a:r>
              <a:rPr lang="ar-SA" sz="2400" dirty="0" smtClean="0">
                <a:cs typeface="B Nazanin" pitchFamily="2" charset="-78"/>
              </a:rPr>
              <a:t>یا </a:t>
            </a:r>
            <a:r>
              <a:rPr lang="en-US" sz="2000" dirty="0">
                <a:latin typeface="Times New Roman" panose="02020603050405020304" pitchFamily="18" charset="0"/>
                <a:cs typeface="Times New Roman" panose="02020603050405020304" pitchFamily="18" charset="0"/>
              </a:rPr>
              <a:t>OFDMA</a:t>
            </a:r>
            <a:r>
              <a:rPr lang="en-US" sz="2400" dirty="0" smtClean="0">
                <a:cs typeface="B Nazanin" pitchFamily="2" charset="-78"/>
              </a:rPr>
              <a:t> </a:t>
            </a:r>
            <a:r>
              <a:rPr lang="ar-SA" sz="2400" dirty="0" smtClean="0">
                <a:cs typeface="B Nazanin" pitchFamily="2" charset="-78"/>
              </a:rPr>
              <a:t>یک نمونه ویژه از </a:t>
            </a:r>
            <a:r>
              <a:rPr lang="en-US" sz="2000" dirty="0">
                <a:latin typeface="Times New Roman" panose="02020603050405020304" pitchFamily="18" charset="0"/>
                <a:cs typeface="Times New Roman" panose="02020603050405020304" pitchFamily="18" charset="0"/>
              </a:rPr>
              <a:t>FDMA</a:t>
            </a:r>
            <a:r>
              <a:rPr lang="en-US" sz="2400" dirty="0" smtClean="0">
                <a:cs typeface="B Nazanin" pitchFamily="2" charset="-78"/>
              </a:rPr>
              <a:t> </a:t>
            </a:r>
            <a:r>
              <a:rPr lang="ar-SA" sz="2400" dirty="0" smtClean="0">
                <a:cs typeface="B Nazanin" pitchFamily="2" charset="-78"/>
              </a:rPr>
              <a:t> می باشد که به تازگی مورد توجه قرار گرفته است</a:t>
            </a:r>
            <a:r>
              <a:rPr lang="fa-IR" sz="2400" dirty="0" smtClean="0">
                <a:cs typeface="B Nazanin" pitchFamily="2" charset="-78"/>
              </a:rPr>
              <a:t>.</a:t>
            </a:r>
          </a:p>
          <a:p>
            <a:pPr algn="just" rtl="1">
              <a:buFont typeface="Wingdings" pitchFamily="2" charset="2"/>
              <a:buChar char="q"/>
            </a:pPr>
            <a:r>
              <a:rPr lang="ar-SA" sz="2400" dirty="0" smtClean="0">
                <a:cs typeface="B Nazanin" pitchFamily="2" charset="-78"/>
              </a:rPr>
              <a:t>در </a:t>
            </a:r>
            <a:r>
              <a:rPr lang="en-US" sz="2000" dirty="0">
                <a:latin typeface="Times New Roman" panose="02020603050405020304" pitchFamily="18" charset="0"/>
                <a:cs typeface="Times New Roman" panose="02020603050405020304" pitchFamily="18" charset="0"/>
              </a:rPr>
              <a:t>OFDMA</a:t>
            </a:r>
            <a:r>
              <a:rPr lang="ar-SA" sz="2400" dirty="0" smtClean="0">
                <a:cs typeface="B Nazanin" pitchFamily="2" charset="-78"/>
              </a:rPr>
              <a:t> زیر حامل ها در دسته هایی گروه بندی شده اند که هر کدام به کاربرهای مختلفی واگذار شده است. زیر حاملها بصورت تصادفی یا به صورت چندتایی در کنار  یکدیگر می توانند استفاده شوند.</a:t>
            </a:r>
            <a:endParaRPr lang="fa-IR" sz="2400" dirty="0" smtClean="0">
              <a:cs typeface="B Nazanin" pitchFamily="2" charset="-78"/>
            </a:endParaRPr>
          </a:p>
          <a:p>
            <a:pPr algn="just" rtl="1">
              <a:buFont typeface="Wingdings" pitchFamily="2" charset="2"/>
              <a:buChar char="q"/>
            </a:pPr>
            <a:r>
              <a:rPr lang="ar-SA" sz="2400" dirty="0" smtClean="0">
                <a:cs typeface="B Nazanin" pitchFamily="2" charset="-78"/>
              </a:rPr>
              <a:t>از اینرو </a:t>
            </a:r>
            <a:r>
              <a:rPr lang="en-US" sz="2000" dirty="0">
                <a:latin typeface="Times New Roman" panose="02020603050405020304" pitchFamily="18" charset="0"/>
                <a:cs typeface="Times New Roman" panose="02020603050405020304" pitchFamily="18" charset="0"/>
              </a:rPr>
              <a:t>OFDMA</a:t>
            </a:r>
            <a:r>
              <a:rPr lang="ar-SA" sz="2400" dirty="0" smtClean="0">
                <a:cs typeface="B Nazanin" pitchFamily="2" charset="-78"/>
              </a:rPr>
              <a:t> بدون افزودن سخت افزاز پیچیده ای  دستیابی چندگانه بسیارمنعطف</a:t>
            </a:r>
            <a:r>
              <a:rPr lang="fa-IR" sz="2400" dirty="0" smtClean="0">
                <a:cs typeface="B Nazanin" pitchFamily="2" charset="-78"/>
              </a:rPr>
              <a:t> است</a:t>
            </a:r>
            <a:r>
              <a:rPr lang="ar-SA" sz="2400" dirty="0" smtClean="0">
                <a:cs typeface="B Nazanin" pitchFamily="2" charset="-78"/>
              </a:rPr>
              <a:t> و قابلیت اختصاص طیف برای رادیو هوشمندی را پیشنهاد و فراهم می کند.</a:t>
            </a:r>
            <a:endParaRPr lang="fa-IR" sz="2400" dirty="0" smtClean="0">
              <a:cs typeface="B Nazanin" pitchFamily="2" charset="-78"/>
            </a:endParaRPr>
          </a:p>
          <a:p>
            <a:pPr algn="just" rtl="1">
              <a:buFont typeface="Wingdings" pitchFamily="2" charset="2"/>
              <a:buChar char="q"/>
            </a:pPr>
            <a:r>
              <a:rPr lang="ar-SA" sz="2400" dirty="0" smtClean="0">
                <a:cs typeface="B Nazanin" pitchFamily="2" charset="-78"/>
              </a:rPr>
              <a:t>تخصیص زیر حامل ها می تواند برطبق طیف قابل دسترس تنظیم شده باشد.انعطاف پذیری و پشتیبانی از سیستم های  </a:t>
            </a:r>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برای تکنیک های دستیابی چندگانه متفاوت ، قابلیت همکاری قسمتهای مختلف و همچنین تسریع در پذیرش رادیو هوشمند در سیستم های بی سیم آینده را فراهم می نماید</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pPr algn="ctr"/>
            <a:r>
              <a:rPr lang="en-US" b="1" dirty="0" smtClean="0">
                <a:latin typeface="Times New Roman" pitchFamily="18" charset="0"/>
                <a:cs typeface="Times New Roman" pitchFamily="18" charset="0"/>
              </a:rPr>
              <a:t>Interoperability</a:t>
            </a:r>
            <a:r>
              <a:rPr lang="fa-IR" b="1" dirty="0" smtClean="0">
                <a:latin typeface="Times New Roman" pitchFamily="18" charset="0"/>
                <a:cs typeface="Times New Roman" pitchFamily="18" charset="0"/>
              </a:rPr>
              <a:t/>
            </a:r>
            <a:br>
              <a:rPr lang="fa-IR" b="1"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p:txBody>
          <a:bodyPr>
            <a:normAutofit/>
          </a:bodyPr>
          <a:lstStyle/>
          <a:p>
            <a:pPr algn="r" rtl="1">
              <a:buFont typeface="Wingdings" pitchFamily="2" charset="2"/>
              <a:buChar char="q"/>
            </a:pPr>
            <a:r>
              <a:rPr lang="ar-SA" sz="2400" dirty="0" smtClean="0">
                <a:cs typeface="B Nazanin" pitchFamily="2" charset="-78"/>
              </a:rPr>
              <a:t>قابلیت همکاری </a:t>
            </a:r>
            <a:r>
              <a:rPr lang="ar-SA" sz="2400" dirty="0" smtClean="0">
                <a:cs typeface="B Nazanin" pitchFamily="2" charset="-78"/>
              </a:rPr>
              <a:t>قسمت</a:t>
            </a:r>
            <a:r>
              <a:rPr lang="prs-AF" sz="2400" dirty="0" smtClean="0">
                <a:cs typeface="B Nazanin" pitchFamily="2" charset="-78"/>
              </a:rPr>
              <a:t> </a:t>
            </a:r>
            <a:r>
              <a:rPr lang="ar-SA" sz="2400" dirty="0" smtClean="0">
                <a:cs typeface="B Nazanin" pitchFamily="2" charset="-78"/>
              </a:rPr>
              <a:t>های </a:t>
            </a:r>
            <a:r>
              <a:rPr lang="ar-SA" sz="2400" dirty="0" smtClean="0">
                <a:cs typeface="B Nazanin" pitchFamily="2" charset="-78"/>
              </a:rPr>
              <a:t>مختلف ، توانایی دو یا چند سیستم یا اجزا برای انتقال و مبادله اطلاعات با یکدیگر و استفاده از اطلاعات انتقال داده شده است</a:t>
            </a:r>
            <a:endParaRPr lang="fa-IR" sz="2400" dirty="0" smtClean="0">
              <a:cs typeface="B Nazanin" pitchFamily="2" charset="-78"/>
            </a:endParaRPr>
          </a:p>
          <a:p>
            <a:pPr algn="r" rtl="1">
              <a:buFont typeface="Wingdings" pitchFamily="2" charset="2"/>
              <a:buChar char="q"/>
            </a:pPr>
            <a:r>
              <a:rPr lang="ar-SA" sz="2400" dirty="0" smtClean="0">
                <a:cs typeface="B Nazanin" pitchFamily="2" charset="-78"/>
              </a:rPr>
              <a:t>برای بدست آوردن قابلیت های همکاری بین دستگاه ها، </a:t>
            </a:r>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یکی از بهترین کاندیداهای سیگنالینگ است.سیگنالینگ </a:t>
            </a:r>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با موفقیت کامل در تکنولوژی های متفاوت شامل </a:t>
            </a:r>
            <a:r>
              <a:rPr lang="fa-IR" sz="2400" dirty="0" smtClean="0">
                <a:cs typeface="B Nazanin" pitchFamily="2" charset="-78"/>
              </a:rPr>
              <a:t>موارد زیر استفاده شده است.</a:t>
            </a:r>
          </a:p>
          <a:p>
            <a:pPr algn="l">
              <a:buFont typeface="Wingdings" pitchFamily="2" charset="2"/>
              <a:buChar char="v"/>
            </a:pPr>
            <a:r>
              <a:rPr lang="en-US" sz="2000" dirty="0">
                <a:latin typeface="Times New Roman" panose="02020603050405020304" pitchFamily="18" charset="0"/>
                <a:cs typeface="Times New Roman" panose="02020603050405020304" pitchFamily="18" charset="0"/>
              </a:rPr>
              <a:t>IEEE 802.11a and IEEE 802.11g</a:t>
            </a:r>
            <a:r>
              <a:rPr lang="fa-I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wireless local area network (LAN) standards</a:t>
            </a:r>
            <a:endParaRPr lang="fa-IR" sz="2000" dirty="0">
              <a:latin typeface="Times New Roman" panose="02020603050405020304" pitchFamily="18" charset="0"/>
              <a:cs typeface="Times New Roman" panose="02020603050405020304" pitchFamily="18" charset="0"/>
            </a:endParaRPr>
          </a:p>
          <a:p>
            <a:pPr algn="l">
              <a:buFont typeface="Wingdings" pitchFamily="2" charset="2"/>
              <a:buChar char="v"/>
            </a:pPr>
            <a:r>
              <a:rPr lang="en-US" sz="2000" dirty="0">
                <a:latin typeface="Times New Roman" panose="02020603050405020304" pitchFamily="18" charset="0"/>
                <a:cs typeface="Times New Roman" panose="02020603050405020304" pitchFamily="18" charset="0"/>
              </a:rPr>
              <a:t>digital video broadcasting (DVB)</a:t>
            </a:r>
          </a:p>
          <a:p>
            <a:pPr algn="l">
              <a:buFont typeface="Wingdings" pitchFamily="2" charset="2"/>
              <a:buChar char="v"/>
            </a:pPr>
            <a:r>
              <a:rPr lang="en-US" sz="2000" dirty="0">
                <a:latin typeface="Times New Roman" panose="02020603050405020304" pitchFamily="18" charset="0"/>
                <a:cs typeface="Times New Roman" panose="02020603050405020304" pitchFamily="18" charset="0"/>
              </a:rPr>
              <a:t>digital audio broadcasting (DAB)</a:t>
            </a:r>
            <a:endParaRPr lang="fa-IR" sz="2000" dirty="0">
              <a:latin typeface="Times New Roman" panose="02020603050405020304" pitchFamily="18" charset="0"/>
              <a:cs typeface="Times New Roman" panose="02020603050405020304" pitchFamily="18" charset="0"/>
            </a:endParaRPr>
          </a:p>
          <a:p>
            <a:pPr algn="l">
              <a:buFont typeface="Wingdings" pitchFamily="2" charset="2"/>
              <a:buChar char="v"/>
            </a:pPr>
            <a:r>
              <a:rPr lang="en-US" sz="2000" dirty="0" err="1">
                <a:latin typeface="Times New Roman" panose="02020603050405020304" pitchFamily="18" charset="0"/>
                <a:cs typeface="Times New Roman" panose="02020603050405020304" pitchFamily="18" charset="0"/>
              </a:rPr>
              <a:t>WiMAX</a:t>
            </a:r>
            <a:endParaRPr lang="fa-IR" sz="2000" dirty="0">
              <a:latin typeface="Times New Roman" panose="02020603050405020304" pitchFamily="18" charset="0"/>
              <a:cs typeface="Times New Roman" panose="02020603050405020304" pitchFamily="18" charset="0"/>
            </a:endParaRPr>
          </a:p>
          <a:p>
            <a:pPr algn="r" rtl="1">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pPr algn="ctr"/>
            <a:r>
              <a:rPr lang="en-US" sz="4000" b="1" dirty="0" smtClean="0">
                <a:latin typeface="Times New Roman" pitchFamily="18" charset="0"/>
                <a:cs typeface="Times New Roman" pitchFamily="18" charset="0"/>
              </a:rPr>
              <a:t>Interoperability</a:t>
            </a:r>
            <a:endParaRPr lang="en-US" sz="4000" dirty="0"/>
          </a:p>
        </p:txBody>
      </p:sp>
      <p:sp>
        <p:nvSpPr>
          <p:cNvPr id="3" name="Content Placeholder 2"/>
          <p:cNvSpPr>
            <a:spLocks noGrp="1"/>
          </p:cNvSpPr>
          <p:nvPr>
            <p:ph sz="quarter" idx="1"/>
          </p:nvPr>
        </p:nvSpPr>
        <p:spPr/>
        <p:txBody>
          <a:bodyPr>
            <a:normAutofit/>
          </a:bodyPr>
          <a:lstStyle/>
          <a:p>
            <a:pPr algn="just" rtl="1"/>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در سیستم ارتباطات رنج کوتاه و رنج بلند به کار برده شده است.از اینرو سیستم رادیو هوشمند که از </a:t>
            </a:r>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بهره می برد ، می تواند با دیگر سیستم های مبتنی با </a:t>
            </a:r>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به سهولت ارتباط برقرار کند. </a:t>
            </a:r>
            <a:endParaRPr lang="fa-IR" sz="2400" dirty="0" smtClean="0">
              <a:cs typeface="B Nazanin" pitchFamily="2" charset="-78"/>
            </a:endParaRPr>
          </a:p>
          <a:p>
            <a:pPr algn="just" rtl="1"/>
            <a:r>
              <a:rPr lang="ar-SA" sz="2400" dirty="0" smtClean="0">
                <a:cs typeface="B Nazanin" pitchFamily="2" charset="-78"/>
              </a:rPr>
              <a:t>اگرچه برای اینکه این کار موفقیت داشته باشد،سیستم باید همه استانداردها ،نیازهای مربوط به رمزگشایی سیگنال برای زیرحامل های فرکانسی ، ساختار فریم و نوع کد </a:t>
            </a:r>
            <a:r>
              <a:rPr lang="fa-IR" sz="2400" dirty="0" smtClean="0">
                <a:cs typeface="B Nazanin" pitchFamily="2" charset="-78"/>
              </a:rPr>
              <a:t>گذاری </a:t>
            </a:r>
            <a:r>
              <a:rPr lang="ar-SA" sz="2400" dirty="0" smtClean="0">
                <a:cs typeface="B Nazanin" pitchFamily="2" charset="-78"/>
              </a:rPr>
              <a:t>و ن</a:t>
            </a:r>
            <a:r>
              <a:rPr lang="fa-IR" sz="2400" dirty="0" smtClean="0">
                <a:cs typeface="B Nazanin" pitchFamily="2" charset="-78"/>
              </a:rPr>
              <a:t>رخ</a:t>
            </a:r>
            <a:r>
              <a:rPr lang="ar-SA" sz="2400" dirty="0" smtClean="0">
                <a:cs typeface="B Nazanin" pitchFamily="2" charset="-78"/>
              </a:rPr>
              <a:t> را بشناسد. </a:t>
            </a:r>
            <a:endParaRPr lang="fa-IR" sz="2400" dirty="0" smtClean="0">
              <a:cs typeface="B Nazanin" pitchFamily="2" charset="-78"/>
            </a:endParaRPr>
          </a:p>
          <a:p>
            <a:pPr algn="just" rtl="1"/>
            <a:r>
              <a:rPr lang="ar-SA" sz="2400" dirty="0" smtClean="0">
                <a:cs typeface="B Nazanin" pitchFamily="2" charset="-78"/>
              </a:rPr>
              <a:t>در درجه بسیار مهمتر ، مداربندی </a:t>
            </a:r>
            <a:r>
              <a:rPr lang="en-US" sz="2000" dirty="0">
                <a:latin typeface="Times New Roman" panose="02020603050405020304" pitchFamily="18" charset="0"/>
                <a:cs typeface="Times New Roman" panose="02020603050405020304" pitchFamily="18" charset="0"/>
              </a:rPr>
              <a:t>RF</a:t>
            </a:r>
            <a:r>
              <a:rPr lang="ar-SA" sz="2400" dirty="0" smtClean="0">
                <a:cs typeface="B Nazanin" pitchFamily="2" charset="-78"/>
              </a:rPr>
              <a:t> سیستم رادیو هوشمند باید انعطاف پذیری کافی برای تطبیق دادن باندهای سیگنال و فرکانس میانی مختلف را داشته باشد. </a:t>
            </a:r>
            <a:endParaRPr lang="en-US" sz="2400" dirty="0" smtClean="0">
              <a:cs typeface="B Nazanin" pitchFamily="2" charset="-78"/>
            </a:endParaRPr>
          </a:p>
          <a:p>
            <a:pPr algn="just" rtl="1"/>
            <a:r>
              <a:rPr lang="ar-SA" sz="2400" dirty="0" smtClean="0">
                <a:cs typeface="B Nazanin" pitchFamily="2" charset="-78"/>
              </a:rPr>
              <a:t>در نتیجه رادیو هوشمند باید پیرامون ساختار و معماری </a:t>
            </a:r>
            <a:r>
              <a:rPr lang="en-US" sz="2000" dirty="0" smtClean="0">
                <a:latin typeface="Times New Roman" panose="02020603050405020304" pitchFamily="18" charset="0"/>
                <a:cs typeface="Times New Roman" panose="02020603050405020304" pitchFamily="18" charset="0"/>
              </a:rPr>
              <a:t>SDR</a:t>
            </a:r>
            <a:r>
              <a:rPr lang="en-US" sz="2400" dirty="0" smtClean="0">
                <a:cs typeface="B Nazanin" pitchFamily="2" charset="-78"/>
              </a:rPr>
              <a:t> </a:t>
            </a:r>
            <a:r>
              <a:rPr lang="ar-SA" sz="2400" dirty="0" smtClean="0">
                <a:cs typeface="B Nazanin" pitchFamily="2" charset="-78"/>
              </a:rPr>
              <a:t>  ساخته بشود تا نیازهایی با قابلیت انعطاف پذیری بالای سیستم را فراهم کند</a:t>
            </a:r>
            <a:r>
              <a:rPr lang="fa-IR"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5852" y="1785926"/>
            <a:ext cx="7481910" cy="2652714"/>
          </a:xfrm>
        </p:spPr>
        <p:txBody>
          <a:bodyPr>
            <a:normAutofit/>
          </a:bodyPr>
          <a:lstStyle/>
          <a:p>
            <a:pPr algn="ctr" rtl="1"/>
            <a:r>
              <a:rPr lang="en-US" b="1" dirty="0" smtClean="0"/>
              <a:t/>
            </a:r>
            <a:br>
              <a:rPr lang="en-US" b="1" dirty="0" smtClean="0"/>
            </a:br>
            <a:endParaRPr lang="en-US" dirty="0"/>
          </a:p>
        </p:txBody>
      </p:sp>
      <p:sp>
        <p:nvSpPr>
          <p:cNvPr id="3" name="Subtitle 2"/>
          <p:cNvSpPr>
            <a:spLocks noGrp="1"/>
          </p:cNvSpPr>
          <p:nvPr>
            <p:ph type="subTitle" idx="1"/>
          </p:nvPr>
        </p:nvSpPr>
        <p:spPr/>
        <p:style>
          <a:lnRef idx="1">
            <a:schemeClr val="accent1"/>
          </a:lnRef>
          <a:fillRef idx="2">
            <a:schemeClr val="accent1"/>
          </a:fillRef>
          <a:effectRef idx="1">
            <a:schemeClr val="accent1"/>
          </a:effectRef>
          <a:fontRef idx="minor">
            <a:schemeClr val="dk1"/>
          </a:fontRef>
        </p:style>
        <p:txBody>
          <a:bodyPr/>
          <a:lstStyle/>
          <a:p>
            <a:pPr algn="ctr" rtl="1"/>
            <a:r>
              <a:rPr lang="fa-IR" dirty="0" smtClean="0">
                <a:solidFill>
                  <a:schemeClr val="bg1"/>
                </a:solidFill>
                <a:cs typeface="B Homa" pitchFamily="2" charset="-78"/>
              </a:rPr>
              <a:t>تهیه کننده : بهرام حقیقت شناس </a:t>
            </a:r>
            <a:endParaRPr lang="en-US" dirty="0">
              <a:solidFill>
                <a:schemeClr val="bg1"/>
              </a:solidFill>
              <a:cs typeface="B Homa" pitchFamily="2" charset="-78"/>
            </a:endParaRPr>
          </a:p>
        </p:txBody>
      </p:sp>
      <p:sp>
        <p:nvSpPr>
          <p:cNvPr id="7" name="Rounded Rectangle 6"/>
          <p:cNvSpPr/>
          <p:nvPr/>
        </p:nvSpPr>
        <p:spPr>
          <a:xfrm>
            <a:off x="642910" y="1268760"/>
            <a:ext cx="7673506" cy="266030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fa-IR" sz="3200" dirty="0">
                <a:latin typeface="Times New Roman" pitchFamily="18" charset="0"/>
                <a:cs typeface="EntezareZohoor D3" panose="00000700000000000000" pitchFamily="2" charset="-78"/>
              </a:rPr>
              <a:t>مزایا و مشکلات استفاده از </a:t>
            </a:r>
            <a:r>
              <a:rPr lang="ar-SA" sz="3200" dirty="0" smtClean="0">
                <a:latin typeface="Times New Roman" pitchFamily="18" charset="0"/>
                <a:cs typeface="EntezareZohoor D3" panose="00000700000000000000" pitchFamily="2" charset="-78"/>
              </a:rPr>
              <a:t>تکنیک</a:t>
            </a:r>
            <a:r>
              <a:rPr lang="fa-IR" sz="3200" dirty="0" smtClean="0">
                <a:latin typeface="Times New Roman" pitchFamily="18" charset="0"/>
                <a:cs typeface="EntezareZohoor D3" panose="00000700000000000000" pitchFamily="2" charset="-78"/>
              </a:rPr>
              <a:t> </a:t>
            </a:r>
            <a:r>
              <a:rPr lang="en-US" sz="3200" dirty="0" smtClean="0">
                <a:latin typeface="Times New Roman" pitchFamily="18" charset="0"/>
                <a:cs typeface="EntezareZohoor D3" panose="00000700000000000000" pitchFamily="2" charset="-78"/>
              </a:rPr>
              <a:t> </a:t>
            </a:r>
            <a:r>
              <a:rPr lang="en-US" sz="2800" b="1" dirty="0">
                <a:solidFill>
                  <a:schemeClr val="bg1"/>
                </a:solidFill>
                <a:latin typeface="Times New Roman" panose="02020603050405020304" pitchFamily="18" charset="0"/>
                <a:cs typeface="EntezareZohoor D3" panose="00000700000000000000" pitchFamily="2" charset="-78"/>
              </a:rPr>
              <a:t>OFDM</a:t>
            </a:r>
            <a:r>
              <a:rPr lang="ar-SA" sz="3200" dirty="0">
                <a:latin typeface="Times New Roman" pitchFamily="18" charset="0"/>
                <a:cs typeface="Times New Roman" pitchFamily="18" charset="0"/>
              </a:rPr>
              <a:t> </a:t>
            </a:r>
            <a:endParaRPr lang="fa-IR" sz="3200" dirty="0" smtClean="0">
              <a:latin typeface="Times New Roman" pitchFamily="18" charset="0"/>
              <a:cs typeface="Times New Roman" pitchFamily="18" charset="0"/>
            </a:endParaRPr>
          </a:p>
          <a:p>
            <a:pPr algn="ctr" rtl="1"/>
            <a:r>
              <a:rPr lang="ar-SA" sz="3200" dirty="0" smtClean="0">
                <a:latin typeface="Times New Roman" pitchFamily="18" charset="0"/>
                <a:cs typeface="EntezareZohoor D3" panose="00000700000000000000" pitchFamily="2" charset="-78"/>
              </a:rPr>
              <a:t>در</a:t>
            </a:r>
            <a:r>
              <a:rPr lang="fa-IR" sz="3200" dirty="0" smtClean="0">
                <a:latin typeface="Times New Roman" pitchFamily="18" charset="0"/>
                <a:cs typeface="EntezareZohoor D3" panose="00000700000000000000" pitchFamily="2" charset="-78"/>
              </a:rPr>
              <a:t>سیستم</a:t>
            </a:r>
            <a:r>
              <a:rPr lang="ar-SA" sz="3200" dirty="0" smtClean="0">
                <a:latin typeface="Times New Roman" pitchFamily="18" charset="0"/>
                <a:cs typeface="EntezareZohoor D3" panose="00000700000000000000" pitchFamily="2" charset="-78"/>
              </a:rPr>
              <a:t> </a:t>
            </a:r>
            <a:r>
              <a:rPr lang="ar-SA" sz="3200" dirty="0">
                <a:latin typeface="Times New Roman" pitchFamily="18" charset="0"/>
                <a:cs typeface="EntezareZohoor D3" panose="00000700000000000000" pitchFamily="2" charset="-78"/>
              </a:rPr>
              <a:t>رادیو </a:t>
            </a:r>
            <a:r>
              <a:rPr lang="ar-SA" sz="3200" dirty="0" smtClean="0">
                <a:latin typeface="Times New Roman" pitchFamily="18" charset="0"/>
                <a:cs typeface="EntezareZohoor D3" panose="00000700000000000000" pitchFamily="2" charset="-78"/>
              </a:rPr>
              <a:t>هوشمند</a:t>
            </a:r>
            <a:r>
              <a:rPr lang="fa-IR" sz="3200" dirty="0" smtClean="0">
                <a:latin typeface="Times New Roman" pitchFamily="18" charset="0"/>
                <a:cs typeface="EntezareZohoor D3" panose="00000700000000000000" pitchFamily="2" charset="-78"/>
              </a:rPr>
              <a:t> </a:t>
            </a:r>
            <a:r>
              <a:rPr lang="ar-SA" sz="3200" dirty="0" smtClean="0">
                <a:latin typeface="Times New Roman" pitchFamily="18" charset="0"/>
                <a:cs typeface="Times New Roman" pitchFamily="18" charset="0"/>
              </a:rPr>
              <a:t>(</a:t>
            </a:r>
            <a:r>
              <a:rPr lang="en-US" sz="2400" b="1" dirty="0">
                <a:solidFill>
                  <a:schemeClr val="bg1"/>
                </a:solidFill>
                <a:latin typeface="Times New Roman" panose="02020603050405020304" pitchFamily="18" charset="0"/>
                <a:cs typeface="Times New Roman" panose="02020603050405020304" pitchFamily="18" charset="0"/>
              </a:rPr>
              <a:t>COGNITIVE</a:t>
            </a:r>
            <a:r>
              <a:rPr lang="en-US" sz="2000" dirty="0">
                <a:solidFill>
                  <a:schemeClr val="bg1"/>
                </a:solidFill>
                <a:latin typeface="Times New Roman" panose="02020603050405020304" pitchFamily="18" charset="0"/>
                <a:cs typeface="Times New Roman" panose="02020603050405020304" pitchFamily="18" charset="0"/>
              </a:rPr>
              <a:t> </a:t>
            </a:r>
            <a:r>
              <a:rPr lang="en-US" sz="2400" b="1" dirty="0">
                <a:solidFill>
                  <a:schemeClr val="bg1"/>
                </a:solidFill>
                <a:latin typeface="Times New Roman" panose="02020603050405020304" pitchFamily="18" charset="0"/>
                <a:cs typeface="Times New Roman" panose="02020603050405020304" pitchFamily="18" charset="0"/>
              </a:rPr>
              <a:t>RADIO</a:t>
            </a:r>
            <a:r>
              <a:rPr lang="ar-SA" sz="3200" dirty="0" smtClean="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p:txBody>
      </p:sp>
      <p:sp>
        <p:nvSpPr>
          <p:cNvPr id="13" name="Rounded Rectangle 12"/>
          <p:cNvSpPr/>
          <p:nvPr/>
        </p:nvSpPr>
        <p:spPr>
          <a:xfrm>
            <a:off x="214282" y="6143644"/>
            <a:ext cx="1857388" cy="50006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400" dirty="0" smtClean="0">
                <a:solidFill>
                  <a:schemeClr val="bg1"/>
                </a:solidFill>
              </a:rPr>
              <a:t>1404</a:t>
            </a:r>
            <a:endParaRPr lang="en-US"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285728"/>
            <a:ext cx="8153400" cy="990600"/>
          </a:xfrm>
        </p:spPr>
        <p:txBody>
          <a:bodyPr/>
          <a:lstStyle/>
          <a:p>
            <a:pPr algn="ctr"/>
            <a:r>
              <a:rPr lang="fa-IR" b="1" dirty="0" smtClean="0">
                <a:cs typeface="B Nazanin" pitchFamily="2" charset="-78"/>
              </a:rPr>
              <a:t>چکیده</a:t>
            </a:r>
            <a:endParaRPr lang="en-US" b="1" dirty="0">
              <a:cs typeface="B Nazanin" pitchFamily="2" charset="-78"/>
            </a:endParaRPr>
          </a:p>
        </p:txBody>
      </p:sp>
      <p:sp>
        <p:nvSpPr>
          <p:cNvPr id="5" name="Content Placeholder 4"/>
          <p:cNvSpPr>
            <a:spLocks noGrp="1"/>
          </p:cNvSpPr>
          <p:nvPr>
            <p:ph sz="quarter" idx="1"/>
          </p:nvPr>
        </p:nvSpPr>
        <p:spPr/>
        <p:txBody>
          <a:bodyPr/>
          <a:lstStyle/>
          <a:p>
            <a:pPr algn="r" rtl="1">
              <a:buFont typeface="Wingdings" pitchFamily="2" charset="2"/>
              <a:buChar char="q"/>
            </a:pPr>
            <a:r>
              <a:rPr lang="ar-SA" b="1" dirty="0" smtClean="0">
                <a:cs typeface="B Nazanin" pitchFamily="2" charset="-78"/>
              </a:rPr>
              <a:t>مقدمه</a:t>
            </a:r>
            <a:endParaRPr lang="en-US" b="1" dirty="0" smtClean="0">
              <a:cs typeface="B Nazanin" pitchFamily="2" charset="-78"/>
            </a:endParaRPr>
          </a:p>
          <a:p>
            <a:pPr algn="r" rtl="1">
              <a:buFont typeface="Wingdings" pitchFamily="2" charset="2"/>
              <a:buChar char="q"/>
            </a:pPr>
            <a:r>
              <a:rPr lang="ar-SA" sz="2800" b="1" dirty="0" smtClean="0">
                <a:cs typeface="B Nazanin" pitchFamily="2" charset="-78"/>
              </a:rPr>
              <a:t>چرا </a:t>
            </a:r>
            <a:r>
              <a:rPr lang="en-US" sz="2000" b="1" dirty="0">
                <a:latin typeface="Times New Roman" panose="02020603050405020304" pitchFamily="18" charset="0"/>
                <a:cs typeface="Times New Roman" panose="02020603050405020304" pitchFamily="18" charset="0"/>
              </a:rPr>
              <a:t>OFDM</a:t>
            </a:r>
            <a:r>
              <a:rPr lang="ar-SA" sz="2800" b="1" dirty="0" smtClean="0">
                <a:cs typeface="B Nazanin" pitchFamily="2" charset="-78"/>
              </a:rPr>
              <a:t> برای رادیو هوشمند مورد مناسبی است</a:t>
            </a:r>
            <a:endParaRPr lang="en-US" sz="2800" b="1" dirty="0" smtClean="0">
              <a:cs typeface="B Nazanin" pitchFamily="2" charset="-78"/>
            </a:endParaRPr>
          </a:p>
          <a:p>
            <a:pPr>
              <a:buFont typeface="Wingdings" pitchFamily="2" charset="2"/>
              <a:buChar char="q"/>
            </a:pPr>
            <a:r>
              <a:rPr lang="en-US" sz="2000" dirty="0">
                <a:latin typeface="Times New Roman" panose="02020603050405020304" pitchFamily="18" charset="0"/>
                <a:cs typeface="Times New Roman" panose="02020603050405020304" pitchFamily="18" charset="0"/>
              </a:rPr>
              <a:t>Spectrum Sensing</a:t>
            </a:r>
          </a:p>
          <a:p>
            <a:pPr>
              <a:buFont typeface="Wingdings" pitchFamily="2" charset="2"/>
              <a:buChar char="q"/>
            </a:pPr>
            <a:r>
              <a:rPr lang="en-US" sz="2000" dirty="0">
                <a:latin typeface="Times New Roman" panose="02020603050405020304" pitchFamily="18" charset="0"/>
                <a:cs typeface="Times New Roman" panose="02020603050405020304" pitchFamily="18" charset="0"/>
              </a:rPr>
              <a:t>Spectrum shaping</a:t>
            </a:r>
          </a:p>
          <a:p>
            <a:pPr>
              <a:buFont typeface="Wingdings" pitchFamily="2" charset="2"/>
              <a:buChar char="q"/>
            </a:pPr>
            <a:r>
              <a:rPr lang="en-US" sz="2000" dirty="0">
                <a:latin typeface="Times New Roman" panose="02020603050405020304" pitchFamily="18" charset="0"/>
                <a:cs typeface="Times New Roman" panose="02020603050405020304" pitchFamily="18" charset="0"/>
              </a:rPr>
              <a:t>Adapting to the Environment</a:t>
            </a:r>
            <a:endParaRPr lang="fa-IR" sz="2000" dirty="0">
              <a:latin typeface="Times New Roman" panose="02020603050405020304" pitchFamily="18" charset="0"/>
              <a:cs typeface="Times New Roman" panose="02020603050405020304" pitchFamily="18" charset="0"/>
            </a:endParaRPr>
          </a:p>
          <a:p>
            <a:pPr>
              <a:buFont typeface="Wingdings" pitchFamily="2" charset="2"/>
              <a:buChar char="q"/>
            </a:pPr>
            <a:r>
              <a:rPr lang="en-US" sz="2000" dirty="0">
                <a:latin typeface="Times New Roman" panose="02020603050405020304" pitchFamily="18" charset="0"/>
                <a:cs typeface="Times New Roman" panose="02020603050405020304" pitchFamily="18" charset="0"/>
              </a:rPr>
              <a:t>Multiple Accessing And Spectral Allocation</a:t>
            </a:r>
          </a:p>
          <a:p>
            <a:pPr>
              <a:buFont typeface="Wingdings" pitchFamily="2" charset="2"/>
              <a:buChar char="q"/>
            </a:pPr>
            <a:r>
              <a:rPr lang="en-US" sz="2000" dirty="0">
                <a:latin typeface="Times New Roman" panose="02020603050405020304" pitchFamily="18" charset="0"/>
                <a:cs typeface="Times New Roman" panose="02020603050405020304" pitchFamily="18" charset="0"/>
              </a:rPr>
              <a:t>Interoperability</a:t>
            </a:r>
            <a:endParaRPr lang="fa-IR" sz="2000" dirty="0">
              <a:latin typeface="Times New Roman" panose="02020603050405020304" pitchFamily="18" charset="0"/>
              <a:cs typeface="Times New Roman" panose="02020603050405020304" pitchFamily="18" charset="0"/>
            </a:endParaRPr>
          </a:p>
          <a:p>
            <a:pPr algn="r" rtl="1"/>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dirty="0" smtClean="0">
                <a:cs typeface="B Nazanin" pitchFamily="2" charset="-78"/>
              </a:rPr>
              <a:t>مقدمه</a:t>
            </a:r>
            <a:endParaRPr lang="en-US" dirty="0">
              <a:cs typeface="B Nazanin" pitchFamily="2" charset="-78"/>
            </a:endParaRPr>
          </a:p>
        </p:txBody>
      </p:sp>
      <p:sp>
        <p:nvSpPr>
          <p:cNvPr id="3" name="Content Placeholder 2"/>
          <p:cNvSpPr>
            <a:spLocks noGrp="1"/>
          </p:cNvSpPr>
          <p:nvPr>
            <p:ph sz="quarter" idx="1"/>
          </p:nvPr>
        </p:nvSpPr>
        <p:spPr>
          <a:xfrm>
            <a:off x="612648" y="1600200"/>
            <a:ext cx="8153400" cy="4900634"/>
          </a:xfrm>
        </p:spPr>
        <p:txBody>
          <a:bodyPr>
            <a:normAutofit/>
          </a:bodyPr>
          <a:lstStyle/>
          <a:p>
            <a:pPr algn="just" rtl="1"/>
            <a:r>
              <a:rPr lang="ar-SA" sz="2400" b="1" dirty="0" smtClean="0">
                <a:cs typeface="B Nazanin" pitchFamily="2" charset="-78"/>
              </a:rPr>
              <a:t>مالتي پلكس </a:t>
            </a:r>
            <a:endParaRPr lang="fa-IR" sz="2400" b="1" dirty="0" smtClean="0">
              <a:cs typeface="B Nazanin" pitchFamily="2" charset="-78"/>
            </a:endParaRPr>
          </a:p>
          <a:p>
            <a:pPr algn="just" rtl="1">
              <a:buFont typeface="Wingdings" pitchFamily="2" charset="2"/>
              <a:buChar char="v"/>
            </a:pPr>
            <a:r>
              <a:rPr lang="ar-SA" sz="2000" dirty="0" smtClean="0">
                <a:cs typeface="B Nazanin" pitchFamily="2" charset="-78"/>
              </a:rPr>
              <a:t>ارسال همزمان چند سيگنال پيام روي يك كانال واحد را مالتي پلكس گويند مالتي پلكس به  دو روش كلي صورت می گیرد </a:t>
            </a:r>
            <a:r>
              <a:rPr lang="en-US" sz="2000" dirty="0" smtClean="0">
                <a:cs typeface="B Nazanin" pitchFamily="2" charset="-78"/>
              </a:rPr>
              <a:t> :</a:t>
            </a:r>
          </a:p>
          <a:p>
            <a:pPr lvl="0" algn="just" rtl="1">
              <a:buFont typeface="Wingdings" pitchFamily="2" charset="2"/>
              <a:buChar char="§"/>
            </a:pPr>
            <a:r>
              <a:rPr lang="en-US" sz="2000" dirty="0">
                <a:latin typeface="Times New Roman" panose="02020603050405020304" pitchFamily="18" charset="0"/>
                <a:cs typeface="Times New Roman" panose="02020603050405020304" pitchFamily="18" charset="0"/>
              </a:rPr>
              <a:t>FDM</a:t>
            </a:r>
            <a:r>
              <a:rPr lang="ar-SA" sz="2000" dirty="0" smtClean="0">
                <a:cs typeface="B Nazanin" pitchFamily="2" charset="-78"/>
              </a:rPr>
              <a:t> : مالتي پلكس با تقسيم فركانس</a:t>
            </a:r>
            <a:r>
              <a:rPr lang="en-US" sz="2000" dirty="0" smtClean="0">
                <a:cs typeface="B Nazanin" pitchFamily="2" charset="-78"/>
              </a:rPr>
              <a:t>  </a:t>
            </a:r>
          </a:p>
          <a:p>
            <a:pPr lvl="0" algn="just" rtl="1">
              <a:buFont typeface="Wingdings" pitchFamily="2" charset="2"/>
              <a:buChar char="§"/>
            </a:pPr>
            <a:r>
              <a:rPr lang="en-US" sz="2000" dirty="0">
                <a:latin typeface="Times New Roman" panose="02020603050405020304" pitchFamily="18" charset="0"/>
                <a:cs typeface="Times New Roman" panose="02020603050405020304" pitchFamily="18" charset="0"/>
              </a:rPr>
              <a:t>TDM</a:t>
            </a:r>
            <a:r>
              <a:rPr lang="ar-SA" sz="2000" dirty="0" smtClean="0">
                <a:cs typeface="B Nazanin" pitchFamily="2" charset="-78"/>
              </a:rPr>
              <a:t> : مالتي پلكس با تقسيم زمان </a:t>
            </a:r>
            <a:endParaRPr lang="en-US" sz="2000" dirty="0" smtClean="0">
              <a:cs typeface="B Nazanin" pitchFamily="2" charset="-78"/>
            </a:endParaRPr>
          </a:p>
          <a:p>
            <a:pPr algn="r" rtl="1">
              <a:buFont typeface="Wingdings" pitchFamily="2" charset="2"/>
              <a:buChar char="q"/>
            </a:pPr>
            <a:r>
              <a:rPr lang="ar-SA" sz="2400" b="1" dirty="0" smtClean="0">
                <a:cs typeface="B Nazanin" pitchFamily="2" charset="-78"/>
              </a:rPr>
              <a:t>مدولاسيون </a:t>
            </a:r>
            <a:r>
              <a:rPr lang="en-US" sz="2000" dirty="0">
                <a:latin typeface="Times New Roman" panose="02020603050405020304" pitchFamily="18" charset="0"/>
                <a:cs typeface="Times New Roman" panose="02020603050405020304" pitchFamily="18" charset="0"/>
              </a:rPr>
              <a:t>Multi</a:t>
            </a:r>
            <a:r>
              <a:rPr lang="en-US" sz="2400" b="1" dirty="0" smtClean="0">
                <a:cs typeface="B Nazanin" pitchFamily="2" charset="-78"/>
              </a:rPr>
              <a:t> </a:t>
            </a:r>
            <a:r>
              <a:rPr lang="en-US" sz="2000" dirty="0">
                <a:latin typeface="Times New Roman" panose="02020603050405020304" pitchFamily="18" charset="0"/>
                <a:cs typeface="Times New Roman" panose="02020603050405020304" pitchFamily="18" charset="0"/>
              </a:rPr>
              <a:t>Tone</a:t>
            </a:r>
            <a:endParaRPr lang="fa-IR" sz="2000" dirty="0">
              <a:latin typeface="Times New Roman" panose="02020603050405020304" pitchFamily="18" charset="0"/>
              <a:cs typeface="Times New Roman" panose="02020603050405020304" pitchFamily="18" charset="0"/>
            </a:endParaRPr>
          </a:p>
          <a:p>
            <a:pPr algn="r" rtl="1">
              <a:buNone/>
            </a:pPr>
            <a:r>
              <a:rPr lang="ar-SA" sz="2000" dirty="0" smtClean="0">
                <a:cs typeface="B Nazanin" pitchFamily="2" charset="-78"/>
              </a:rPr>
              <a:t>در گذشته در صنايع نظامي از نوعي مدولاسيون به نام</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Tone</a:t>
            </a:r>
            <a:r>
              <a:rPr lang="en-US" sz="2000" dirty="0" smtClean="0">
                <a:cs typeface="B Nazanin" pitchFamily="2" charset="-78"/>
              </a:rPr>
              <a:t> </a:t>
            </a:r>
            <a:r>
              <a:rPr lang="ar-SA" sz="2000" dirty="0" smtClean="0">
                <a:cs typeface="B Nazanin" pitchFamily="2" charset="-78"/>
              </a:rPr>
              <a:t> </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Multi</a:t>
            </a:r>
            <a:r>
              <a:rPr lang="ar-SA" sz="2000" dirty="0" smtClean="0">
                <a:cs typeface="B Nazanin" pitchFamily="2" charset="-78"/>
              </a:rPr>
              <a:t>استفاده مي شد </a:t>
            </a:r>
            <a:r>
              <a:rPr lang="fa-IR" sz="2000" dirty="0" smtClean="0">
                <a:cs typeface="B Nazanin" pitchFamily="2" charset="-78"/>
              </a:rPr>
              <a:t>که </a:t>
            </a:r>
            <a:r>
              <a:rPr lang="ar-SA" sz="2000" dirty="0" smtClean="0">
                <a:cs typeface="B Nazanin" pitchFamily="2" charset="-78"/>
              </a:rPr>
              <a:t>يك بازه فركانسي را به چندين زير</a:t>
            </a:r>
            <a:r>
              <a:rPr lang="fa-IR" sz="2000" dirty="0" smtClean="0">
                <a:cs typeface="B Nazanin" pitchFamily="2" charset="-78"/>
              </a:rPr>
              <a:t> </a:t>
            </a:r>
            <a:r>
              <a:rPr lang="ar-SA" sz="2000" dirty="0" smtClean="0">
                <a:cs typeface="B Nazanin" pitchFamily="2" charset="-78"/>
              </a:rPr>
              <a:t>حامل</a:t>
            </a:r>
            <a:r>
              <a:rPr lang="en-US" sz="2000" dirty="0">
                <a:latin typeface="Times New Roman" panose="02020603050405020304" pitchFamily="18" charset="0"/>
                <a:cs typeface="Times New Roman" panose="02020603050405020304" pitchFamily="18" charset="0"/>
              </a:rPr>
              <a:t>(Sub</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Carrier</a:t>
            </a:r>
            <a:r>
              <a:rPr lang="en-US" sz="2000" dirty="0" smtClean="0">
                <a:cs typeface="B Nazanin" pitchFamily="2" charset="-78"/>
              </a:rPr>
              <a:t>) </a:t>
            </a:r>
            <a:r>
              <a:rPr lang="ar-SA" sz="2000" dirty="0" smtClean="0">
                <a:cs typeface="B Nazanin" pitchFamily="2" charset="-78"/>
              </a:rPr>
              <a:t>تقسيم مي ك</a:t>
            </a:r>
            <a:r>
              <a:rPr lang="fa-IR" sz="2000" dirty="0" smtClean="0">
                <a:cs typeface="B Nazanin" pitchFamily="2" charset="-78"/>
              </a:rPr>
              <a:t>ن</a:t>
            </a:r>
            <a:r>
              <a:rPr lang="ar-SA" sz="2000" dirty="0" smtClean="0">
                <a:cs typeface="B Nazanin" pitchFamily="2" charset="-78"/>
              </a:rPr>
              <a:t>ند</a:t>
            </a:r>
            <a:r>
              <a:rPr lang="en-US" sz="2000" dirty="0" smtClean="0">
                <a:cs typeface="B Nazanin" pitchFamily="2" charset="-78"/>
              </a:rPr>
              <a:t>. </a:t>
            </a:r>
            <a:r>
              <a:rPr lang="ar-SA" sz="2000" dirty="0" smtClean="0">
                <a:cs typeface="B Nazanin" pitchFamily="2" charset="-78"/>
              </a:rPr>
              <a:t>مزيت</a:t>
            </a:r>
            <a:r>
              <a:rPr lang="en-US" sz="2000" dirty="0" smtClean="0">
                <a:cs typeface="B Nazanin" pitchFamily="2" charset="-78"/>
              </a:rPr>
              <a:t> </a:t>
            </a:r>
            <a:r>
              <a:rPr lang="fa-IR" sz="2000" dirty="0" smtClean="0">
                <a:cs typeface="B Nazanin" pitchFamily="2" charset="-78"/>
              </a:rPr>
              <a:t> های این عمل عبارتند از:</a:t>
            </a:r>
          </a:p>
          <a:p>
            <a:pPr algn="r" rtl="1">
              <a:buFont typeface="Wingdings" pitchFamily="2" charset="2"/>
              <a:buChar char="v"/>
            </a:pPr>
            <a:r>
              <a:rPr lang="fa-IR" sz="2000" dirty="0" smtClean="0">
                <a:cs typeface="B Nazanin" pitchFamily="2" charset="-78"/>
              </a:rPr>
              <a:t>ارسال </a:t>
            </a:r>
            <a:r>
              <a:rPr lang="ar-SA" sz="2000" dirty="0" smtClean="0">
                <a:cs typeface="B Nazanin" pitchFamily="2" charset="-78"/>
              </a:rPr>
              <a:t>موازي اطلاعات</a:t>
            </a:r>
            <a:r>
              <a:rPr lang="fa-IR" sz="2000" dirty="0" smtClean="0">
                <a:cs typeface="B Nazanin" pitchFamily="2" charset="-78"/>
              </a:rPr>
              <a:t> و در نتیجه </a:t>
            </a:r>
            <a:r>
              <a:rPr lang="ar-SA" sz="2000" dirty="0" smtClean="0">
                <a:cs typeface="B Nazanin" pitchFamily="2" charset="-78"/>
              </a:rPr>
              <a:t>انتقال  سريعتر اطلاعات </a:t>
            </a:r>
            <a:endParaRPr lang="fa-IR" sz="2000" dirty="0" smtClean="0">
              <a:cs typeface="B Nazanin" pitchFamily="2" charset="-78"/>
            </a:endParaRPr>
          </a:p>
          <a:p>
            <a:pPr algn="r" rtl="1">
              <a:buFont typeface="Wingdings" pitchFamily="2" charset="2"/>
              <a:buChar char="v"/>
            </a:pPr>
            <a:r>
              <a:rPr lang="ar-SA" sz="2000" dirty="0" smtClean="0">
                <a:cs typeface="B Nazanin" pitchFamily="2" charset="-78"/>
              </a:rPr>
              <a:t>غلبه بر محو شدگي فركانس انتخابي، </a:t>
            </a:r>
            <a:r>
              <a:rPr lang="fa-IR" sz="2000" dirty="0" smtClean="0">
                <a:cs typeface="B Nazanin" pitchFamily="2" charset="-78"/>
              </a:rPr>
              <a:t>یعنی </a:t>
            </a:r>
            <a:r>
              <a:rPr lang="ar-SA" sz="2000" dirty="0" smtClean="0">
                <a:cs typeface="B Nazanin" pitchFamily="2" charset="-78"/>
              </a:rPr>
              <a:t>با از دست رفتن يك يا چند زير حامل، تمام اطلاعات از بين نمي رود و مي توان براي تصحيح اين زير حامل ها از كد گذاري تصحيح خطا استفاده كرد</a:t>
            </a:r>
            <a:endParaRPr lang="fa-IR" sz="2000" dirty="0" smtClean="0">
              <a:cs typeface="B Nazanin"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pPr algn="ctr"/>
            <a:r>
              <a:rPr lang="ar-SA" b="1" dirty="0" smtClean="0">
                <a:cs typeface="B Nazanin" pitchFamily="2" charset="-78"/>
              </a:rPr>
              <a:t>مقدمه</a:t>
            </a:r>
            <a:endParaRPr lang="en-US" dirty="0">
              <a:cs typeface="B Nazanin" pitchFamily="2" charset="-78"/>
            </a:endParaRPr>
          </a:p>
        </p:txBody>
      </p:sp>
      <p:sp>
        <p:nvSpPr>
          <p:cNvPr id="11" name="Content Placeholder 2"/>
          <p:cNvSpPr>
            <a:spLocks noGrp="1"/>
          </p:cNvSpPr>
          <p:nvPr>
            <p:ph sz="quarter" idx="1"/>
          </p:nvPr>
        </p:nvSpPr>
        <p:spPr/>
        <p:txBody>
          <a:bodyPr>
            <a:normAutofit/>
          </a:bodyPr>
          <a:lstStyle/>
          <a:p>
            <a:pPr algn="just" rtl="1"/>
            <a:r>
              <a:rPr lang="ar-SA" sz="2400" b="1" dirty="0" smtClean="0">
                <a:cs typeface="B Nazanin" pitchFamily="2" charset="-78"/>
              </a:rPr>
              <a:t>مدولاسیون تقسیم فرکانسی متعامد </a:t>
            </a:r>
            <a:r>
              <a:rPr lang="en-US" sz="2400" b="1" dirty="0" smtClean="0">
                <a:cs typeface="B Nazanin" pitchFamily="2" charset="-78"/>
              </a:rPr>
              <a:t>(</a:t>
            </a:r>
            <a:r>
              <a:rPr lang="en-US" sz="2000" dirty="0">
                <a:latin typeface="Times New Roman" panose="02020603050405020304" pitchFamily="18" charset="0"/>
                <a:cs typeface="Times New Roman" panose="02020603050405020304" pitchFamily="18" charset="0"/>
              </a:rPr>
              <a:t>OFDM</a:t>
            </a:r>
            <a:r>
              <a:rPr lang="en-US" sz="2400" b="1" dirty="0" smtClean="0">
                <a:cs typeface="B Nazanin" pitchFamily="2" charset="-78"/>
              </a:rPr>
              <a:t>)</a:t>
            </a:r>
            <a:endParaRPr lang="en-US" sz="2400" dirty="0" smtClean="0">
              <a:cs typeface="B Nazanin" pitchFamily="2" charset="-78"/>
            </a:endParaRPr>
          </a:p>
          <a:p>
            <a:pPr algn="just" rtl="1">
              <a:buNone/>
            </a:pPr>
            <a:r>
              <a:rPr lang="ar-SA" sz="1800" dirty="0" smtClean="0"/>
              <a:t> </a:t>
            </a:r>
            <a:r>
              <a:rPr lang="en-US" sz="2000" dirty="0">
                <a:latin typeface="Times New Roman" panose="02020603050405020304" pitchFamily="18" charset="0"/>
                <a:cs typeface="Times New Roman" panose="02020603050405020304" pitchFamily="18" charset="0"/>
              </a:rPr>
              <a:t>multiplexing)</a:t>
            </a:r>
            <a:r>
              <a:rPr lang="ar-SA"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(Orthogonal frequency division</a:t>
            </a:r>
          </a:p>
          <a:p>
            <a:pPr algn="just" rtl="1">
              <a:buFont typeface="Wingdings" pitchFamily="2" charset="2"/>
              <a:buChar char="v"/>
            </a:pPr>
            <a:r>
              <a:rPr lang="ar-SA" sz="2000" dirty="0" smtClean="0">
                <a:cs typeface="B Nazanin" pitchFamily="2" charset="-78"/>
              </a:rPr>
              <a:t>در واقع  </a:t>
            </a:r>
            <a:r>
              <a:rPr lang="en-US" sz="2000" dirty="0">
                <a:latin typeface="Times New Roman" panose="02020603050405020304" pitchFamily="18" charset="0"/>
                <a:cs typeface="Times New Roman" panose="02020603050405020304" pitchFamily="18" charset="0"/>
              </a:rPr>
              <a:t>OFDM</a:t>
            </a:r>
            <a:r>
              <a:rPr lang="en-US" sz="2000" dirty="0" smtClean="0">
                <a:cs typeface="B Nazanin" pitchFamily="2" charset="-78"/>
              </a:rPr>
              <a:t>  </a:t>
            </a:r>
            <a:r>
              <a:rPr lang="fa-IR" sz="2000" dirty="0" smtClean="0">
                <a:cs typeface="B Nazanin" pitchFamily="2" charset="-78"/>
              </a:rPr>
              <a:t> </a:t>
            </a:r>
            <a:r>
              <a:rPr lang="ar-SA" sz="2000" dirty="0" smtClean="0">
                <a:cs typeface="B Nazanin" pitchFamily="2" charset="-78"/>
              </a:rPr>
              <a:t>مدل تصحيح شده مدولاسيون</a:t>
            </a:r>
            <a:r>
              <a:rPr lang="fa-IR"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Multi</a:t>
            </a:r>
            <a:r>
              <a:rPr lang="en-US" sz="2000" dirty="0" smtClean="0">
                <a:cs typeface="B Nazanin" pitchFamily="2" charset="-78"/>
              </a:rPr>
              <a:t> </a:t>
            </a:r>
            <a:r>
              <a:rPr lang="en-US" sz="2000" dirty="0">
                <a:latin typeface="Times New Roman" panose="02020603050405020304" pitchFamily="18" charset="0"/>
                <a:cs typeface="Times New Roman" panose="02020603050405020304" pitchFamily="18" charset="0"/>
              </a:rPr>
              <a:t>Tone</a:t>
            </a:r>
            <a:r>
              <a:rPr lang="fa-IR" sz="2000" dirty="0" smtClean="0">
                <a:cs typeface="B Nazanin" pitchFamily="2" charset="-78"/>
              </a:rPr>
              <a:t> </a:t>
            </a:r>
            <a:r>
              <a:rPr lang="ar-SA" sz="2000" dirty="0" smtClean="0">
                <a:cs typeface="B Nazanin" pitchFamily="2" charset="-78"/>
              </a:rPr>
              <a:t> مي باشد و مزيت آن بحث تعامد در آن مي باشد</a:t>
            </a:r>
            <a:r>
              <a:rPr lang="fa-IR" sz="2000" dirty="0" smtClean="0">
                <a:cs typeface="B Nazanin" pitchFamily="2" charset="-78"/>
              </a:rPr>
              <a:t>،</a:t>
            </a:r>
            <a:r>
              <a:rPr lang="en-US" sz="2000" dirty="0" smtClean="0">
                <a:cs typeface="B Nazanin" pitchFamily="2" charset="-78"/>
              </a:rPr>
              <a:t> </a:t>
            </a:r>
            <a:r>
              <a:rPr lang="ar-SA" sz="2000" dirty="0" smtClean="0">
                <a:cs typeface="B Nazanin" pitchFamily="2" charset="-78"/>
              </a:rPr>
              <a:t>بدين صورت كه زير  حامل ها دو به دو با يكديگر متعامد هستند</a:t>
            </a:r>
            <a:r>
              <a:rPr lang="en-US" sz="2000" dirty="0" smtClean="0">
                <a:cs typeface="B Nazanin" pitchFamily="2" charset="-78"/>
              </a:rPr>
              <a:t>.</a:t>
            </a:r>
          </a:p>
          <a:p>
            <a:pPr algn="just" rtl="1">
              <a:buFont typeface="Wingdings" pitchFamily="2" charset="2"/>
              <a:buChar char="v"/>
            </a:pPr>
            <a:r>
              <a:rPr lang="ar-SA" sz="2000" dirty="0" smtClean="0">
                <a:cs typeface="B Nazanin" pitchFamily="2" charset="-78"/>
              </a:rPr>
              <a:t>اين مدولاسيون عمليات مالتي پلكسينگ را ب</a:t>
            </a:r>
            <a:r>
              <a:rPr lang="fa-IR" sz="2000" dirty="0" smtClean="0">
                <a:cs typeface="B Nazanin" pitchFamily="2" charset="-78"/>
              </a:rPr>
              <a:t>ه</a:t>
            </a:r>
            <a:r>
              <a:rPr lang="ar-SA" sz="2000" dirty="0" smtClean="0">
                <a:cs typeface="B Nazanin" pitchFamily="2" charset="-78"/>
              </a:rPr>
              <a:t> صورت متعامد انجام مي دهد</a:t>
            </a:r>
            <a:r>
              <a:rPr lang="fa-IR" sz="2000" dirty="0" smtClean="0">
                <a:cs typeface="B Nazanin" pitchFamily="2" charset="-78"/>
              </a:rPr>
              <a:t>.</a:t>
            </a:r>
            <a:endParaRPr lang="en-US" sz="2000" dirty="0" smtClean="0">
              <a:cs typeface="B Nazanin" pitchFamily="2" charset="-78"/>
            </a:endParaRPr>
          </a:p>
          <a:p>
            <a:pPr algn="r" rtl="1">
              <a:buFont typeface="Wingdings" pitchFamily="2" charset="2"/>
              <a:buChar char="v"/>
            </a:pPr>
            <a:r>
              <a:rPr lang="ar-SA" sz="2000" dirty="0" smtClean="0">
                <a:cs typeface="B Nazanin" pitchFamily="2" charset="-78"/>
              </a:rPr>
              <a:t>همانطور که درشكل </a:t>
            </a:r>
            <a:r>
              <a:rPr lang="fa-IR" sz="2000" dirty="0" smtClean="0">
                <a:cs typeface="B Nazanin" pitchFamily="2" charset="-78"/>
              </a:rPr>
              <a:t>روبرو</a:t>
            </a:r>
          </a:p>
          <a:p>
            <a:pPr algn="r" rtl="1">
              <a:buNone/>
            </a:pPr>
            <a:r>
              <a:rPr lang="ar-SA" sz="2000" dirty="0" smtClean="0">
                <a:cs typeface="B Nazanin" pitchFamily="2" charset="-78"/>
              </a:rPr>
              <a:t>مشاهده می شود در </a:t>
            </a:r>
            <a:r>
              <a:rPr lang="en-US" sz="2000" dirty="0">
                <a:latin typeface="Times New Roman" panose="02020603050405020304" pitchFamily="18" charset="0"/>
                <a:cs typeface="Times New Roman" panose="02020603050405020304" pitchFamily="18" charset="0"/>
              </a:rPr>
              <a:t>OFDM</a:t>
            </a:r>
            <a:endParaRPr lang="fa-IR" sz="2000" dirty="0">
              <a:latin typeface="Times New Roman" panose="02020603050405020304" pitchFamily="18" charset="0"/>
              <a:cs typeface="Times New Roman" panose="02020603050405020304" pitchFamily="18" charset="0"/>
            </a:endParaRPr>
          </a:p>
          <a:p>
            <a:pPr algn="r" rtl="1">
              <a:buNone/>
            </a:pPr>
            <a:r>
              <a:rPr lang="fa-IR" sz="2000" dirty="0" smtClean="0">
                <a:cs typeface="B Nazanin" pitchFamily="2" charset="-78"/>
              </a:rPr>
              <a:t>50</a:t>
            </a:r>
            <a:r>
              <a:rPr lang="ar-SA" sz="2000" dirty="0" smtClean="0">
                <a:cs typeface="B Nazanin" pitchFamily="2" charset="-78"/>
              </a:rPr>
              <a:t> درصد در پهنای باند </a:t>
            </a:r>
            <a:endParaRPr lang="fa-IR" sz="2000" dirty="0" smtClean="0">
              <a:cs typeface="B Nazanin" pitchFamily="2" charset="-78"/>
            </a:endParaRPr>
          </a:p>
          <a:p>
            <a:pPr algn="r" rtl="1">
              <a:buNone/>
            </a:pPr>
            <a:r>
              <a:rPr lang="ar-SA" sz="2000" dirty="0" smtClean="0">
                <a:cs typeface="B Nazanin" pitchFamily="2" charset="-78"/>
              </a:rPr>
              <a:t>صرفه جویی شده است. </a:t>
            </a:r>
            <a:endParaRPr lang="en-US" sz="2000" dirty="0" smtClean="0">
              <a:cs typeface="B Nazanin" pitchFamily="2" charset="-78"/>
            </a:endParaRPr>
          </a:p>
          <a:p>
            <a:pPr algn="r" rtl="1">
              <a:buFont typeface="Wingdings" pitchFamily="2" charset="2"/>
              <a:buChar char="q"/>
            </a:pPr>
            <a:endParaRPr lang="en-US" dirty="0"/>
          </a:p>
        </p:txBody>
      </p:sp>
      <p:pic>
        <p:nvPicPr>
          <p:cNvPr id="5" name="Picture 4"/>
          <p:cNvPicPr/>
          <p:nvPr/>
        </p:nvPicPr>
        <p:blipFill>
          <a:blip r:embed="rId3"/>
          <a:srcRect/>
          <a:stretch>
            <a:fillRect/>
          </a:stretch>
        </p:blipFill>
        <p:spPr bwMode="auto">
          <a:xfrm>
            <a:off x="714348" y="3571876"/>
            <a:ext cx="5072098" cy="264320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b="1" dirty="0" smtClean="0">
                <a:cs typeface="B Nazanin" pitchFamily="2" charset="-78"/>
              </a:rPr>
              <a:t>مقدمه</a:t>
            </a:r>
            <a:endParaRPr lang="en-US" dirty="0">
              <a:cs typeface="B Nazanin" pitchFamily="2" charset="-78"/>
            </a:endParaRPr>
          </a:p>
        </p:txBody>
      </p:sp>
      <p:sp>
        <p:nvSpPr>
          <p:cNvPr id="3" name="Content Placeholder 2"/>
          <p:cNvSpPr>
            <a:spLocks noGrp="1"/>
          </p:cNvSpPr>
          <p:nvPr>
            <p:ph sz="quarter" idx="1"/>
          </p:nvPr>
        </p:nvSpPr>
        <p:spPr/>
        <p:txBody>
          <a:bodyPr>
            <a:noAutofit/>
          </a:bodyPr>
          <a:lstStyle/>
          <a:p>
            <a:pPr algn="just" rtl="1">
              <a:buFont typeface="Wingdings" pitchFamily="2" charset="2"/>
              <a:buChar char="q"/>
            </a:pPr>
            <a:r>
              <a:rPr lang="fa-IR" sz="2400" dirty="0" smtClean="0">
                <a:cs typeface="B Nazanin" pitchFamily="2" charset="-78"/>
              </a:rPr>
              <a:t>در سیستم رادیو هوشمند،</a:t>
            </a:r>
            <a:r>
              <a:rPr lang="ar-SA" sz="2400" dirty="0" smtClean="0">
                <a:cs typeface="B Nazanin" pitchFamily="2" charset="-78"/>
              </a:rPr>
              <a:t> استفاده از پهناي باند به صورت فرصت طلبانه مي باشد. </a:t>
            </a:r>
            <a:r>
              <a:rPr lang="fa-IR" sz="2400" dirty="0" smtClean="0">
                <a:cs typeface="B Nazanin" pitchFamily="2" charset="-78"/>
              </a:rPr>
              <a:t>این سیستم ،</a:t>
            </a:r>
            <a:r>
              <a:rPr lang="ar-SA" sz="2400" dirty="0" smtClean="0">
                <a:cs typeface="B Nazanin" pitchFamily="2" charset="-78"/>
              </a:rPr>
              <a:t> استفاده کننده را قادر مي سازد که</a:t>
            </a:r>
            <a:r>
              <a:rPr lang="fa-IR" sz="2400" dirty="0" smtClean="0">
                <a:cs typeface="B Nazanin" pitchFamily="2" charset="-78"/>
              </a:rPr>
              <a:t>:</a:t>
            </a:r>
            <a:endParaRPr lang="en-US" sz="2400" dirty="0" smtClean="0">
              <a:cs typeface="B Nazanin" pitchFamily="2" charset="-78"/>
            </a:endParaRPr>
          </a:p>
          <a:p>
            <a:pPr lvl="0" algn="just" rtl="1">
              <a:buFont typeface="Wingdings" pitchFamily="2" charset="2"/>
              <a:buChar char="v"/>
            </a:pPr>
            <a:r>
              <a:rPr lang="ar-SA" sz="2400" dirty="0" smtClean="0">
                <a:cs typeface="B Nazanin" pitchFamily="2" charset="-78"/>
              </a:rPr>
              <a:t>مشخص کند که چه بخشي از پهناي باند آزاد است و در بخش هايي از فرکانس که متعلق به استفاده کنندگان مجاز مي باشد، فعاليت مي کند </a:t>
            </a:r>
            <a:r>
              <a:rPr lang="fa-IR" sz="2400" dirty="0" smtClean="0">
                <a:cs typeface="B Nazanin" pitchFamily="2" charset="-78"/>
              </a:rPr>
              <a:t>تا </a:t>
            </a:r>
            <a:r>
              <a:rPr lang="ar-SA" sz="2400" dirty="0" smtClean="0">
                <a:cs typeface="B Nazanin" pitchFamily="2" charset="-78"/>
              </a:rPr>
              <a:t>بتواند حضور استفاده کنندگان مجاز را تشخيص دهد</a:t>
            </a:r>
            <a:r>
              <a:rPr lang="en-US" sz="2000" dirty="0">
                <a:latin typeface="Times New Roman" panose="02020603050405020304" pitchFamily="18" charset="0"/>
                <a:cs typeface="Times New Roman" panose="02020603050405020304" pitchFamily="18" charset="0"/>
              </a:rPr>
              <a:t>. (Spectrum sensing) </a:t>
            </a:r>
          </a:p>
          <a:p>
            <a:pPr lvl="0" algn="just" rtl="1">
              <a:buFont typeface="Wingdings" pitchFamily="2" charset="2"/>
              <a:buChar char="v"/>
            </a:pPr>
            <a:r>
              <a:rPr lang="ar-SA" sz="2400" dirty="0" smtClean="0">
                <a:cs typeface="B Nazanin" pitchFamily="2" charset="-78"/>
              </a:rPr>
              <a:t>توانايي انتخاب بهترين کانال موجود </a:t>
            </a:r>
            <a:r>
              <a:rPr lang="fa-IR" sz="2400" dirty="0" smtClean="0">
                <a:cs typeface="B Nazanin" pitchFamily="2" charset="-78"/>
              </a:rPr>
              <a:t> </a:t>
            </a:r>
            <a:r>
              <a:rPr lang="en-US" sz="2000" dirty="0">
                <a:latin typeface="Times New Roman" panose="02020603050405020304" pitchFamily="18" charset="0"/>
                <a:cs typeface="Times New Roman" panose="02020603050405020304" pitchFamily="18" charset="0"/>
              </a:rPr>
              <a:t>(spectrum management)</a:t>
            </a:r>
            <a:r>
              <a:rPr lang="ar-SA"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lvl="0" algn="just" rtl="1">
              <a:buFont typeface="Wingdings" pitchFamily="2" charset="2"/>
              <a:buChar char="v"/>
            </a:pPr>
            <a:r>
              <a:rPr lang="ar-SA" sz="2400" dirty="0" smtClean="0">
                <a:cs typeface="B Nazanin" pitchFamily="2" charset="-78"/>
              </a:rPr>
              <a:t>هماهنگ کردن دسترسي به اين کانال با ساير استفاده کنندگان </a:t>
            </a:r>
            <a:r>
              <a:rPr lang="en-US" sz="2400" dirty="0" smtClean="0">
                <a:cs typeface="B Nazanin" pitchFamily="2" charset="-78"/>
              </a:rPr>
              <a:t>(</a:t>
            </a:r>
            <a:r>
              <a:rPr lang="en-US" sz="2000" dirty="0">
                <a:latin typeface="Times New Roman" panose="02020603050405020304" pitchFamily="18" charset="0"/>
                <a:cs typeface="Times New Roman" panose="02020603050405020304" pitchFamily="18" charset="0"/>
              </a:rPr>
              <a:t>spectrum sharing)</a:t>
            </a:r>
            <a:r>
              <a:rPr lang="ar-SA"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algn="just" rtl="1">
              <a:buFont typeface="Wingdings" pitchFamily="2" charset="2"/>
              <a:buChar char="v"/>
            </a:pPr>
            <a:r>
              <a:rPr lang="ar-SA" sz="2400" dirty="0" smtClean="0">
                <a:cs typeface="B Nazanin" pitchFamily="2" charset="-78"/>
              </a:rPr>
              <a:t>تخليه کردن کانال در صورت ورود استفاده کنندگان مجاز </a:t>
            </a:r>
            <a:r>
              <a:rPr lang="en-US" sz="2400" dirty="0" smtClean="0">
                <a:cs typeface="B Nazanin" pitchFamily="2" charset="-78"/>
              </a:rPr>
              <a:t>(</a:t>
            </a:r>
            <a:r>
              <a:rPr lang="en-US" sz="2000" dirty="0">
                <a:latin typeface="Times New Roman" panose="02020603050405020304" pitchFamily="18" charset="0"/>
                <a:cs typeface="Times New Roman" panose="02020603050405020304" pitchFamily="18" charset="0"/>
              </a:rPr>
              <a:t>spectrum</a:t>
            </a:r>
            <a:r>
              <a:rPr lang="en-US" sz="2400" dirty="0" smtClean="0">
                <a:cs typeface="B Nazanin" pitchFamily="2" charset="-78"/>
              </a:rPr>
              <a:t> </a:t>
            </a:r>
            <a:r>
              <a:rPr lang="en-US" sz="2000" dirty="0">
                <a:latin typeface="Times New Roman" panose="02020603050405020304" pitchFamily="18" charset="0"/>
                <a:cs typeface="Times New Roman" panose="02020603050405020304" pitchFamily="18" charset="0"/>
              </a:rPr>
              <a:t>mobility</a:t>
            </a:r>
            <a:r>
              <a:rPr lang="en-US" sz="2400" dirty="0" smtClean="0">
                <a:cs typeface="B Nazanin" pitchFamily="2" charset="-78"/>
              </a:rPr>
              <a:t>)</a:t>
            </a:r>
            <a:r>
              <a:rPr lang="ar-SA" sz="2400" dirty="0" smtClean="0">
                <a:cs typeface="B Nazanin" pitchFamily="2" charset="-78"/>
              </a:rPr>
              <a:t>.</a:t>
            </a:r>
            <a:endParaRPr lang="fa-IR" sz="2400" dirty="0" smtClean="0">
              <a:cs typeface="B Nazanin" pitchFamily="2" charset="-78"/>
            </a:endParaRPr>
          </a:p>
          <a:p>
            <a:pPr algn="just" rtl="1">
              <a:buFont typeface="Wingdings" pitchFamily="2" charset="2"/>
              <a:buChar char="q"/>
            </a:pPr>
            <a:r>
              <a:rPr lang="ar-SA" sz="2400" dirty="0" smtClean="0">
                <a:cs typeface="B Nazanin" pitchFamily="2" charset="-78"/>
              </a:rPr>
              <a:t>در اين سيستم ها براي عملکرد بهتر لازم است که تا حدي از معماري لايه اي عدول کرده و لايه هايي مختلف ارتباط هاي بيشتري با همديگر داشته باشند</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b="1" dirty="0" smtClean="0">
                <a:cs typeface="B Nazanin" pitchFamily="2" charset="-78"/>
              </a:rPr>
              <a:t>مقدمه</a:t>
            </a:r>
            <a:r>
              <a:rPr lang="fa-IR" b="1" dirty="0" smtClean="0"/>
              <a:t> </a:t>
            </a:r>
            <a:endParaRPr lang="en-US" dirty="0"/>
          </a:p>
        </p:txBody>
      </p:sp>
      <p:sp>
        <p:nvSpPr>
          <p:cNvPr id="3" name="Content Placeholder 2"/>
          <p:cNvSpPr>
            <a:spLocks noGrp="1"/>
          </p:cNvSpPr>
          <p:nvPr>
            <p:ph sz="quarter" idx="1"/>
          </p:nvPr>
        </p:nvSpPr>
        <p:spPr/>
        <p:txBody>
          <a:bodyPr>
            <a:normAutofit lnSpcReduction="10000"/>
          </a:bodyPr>
          <a:lstStyle/>
          <a:p>
            <a:pPr algn="just" rtl="1">
              <a:buFont typeface="Wingdings" pitchFamily="2" charset="2"/>
              <a:buChar char="q"/>
            </a:pPr>
            <a:r>
              <a:rPr lang="en-US" sz="2000" dirty="0">
                <a:latin typeface="Times New Roman" panose="02020603050405020304" pitchFamily="18" charset="0"/>
                <a:cs typeface="Times New Roman" panose="02020603050405020304" pitchFamily="18" charset="0"/>
              </a:rPr>
              <a:t>Cognitive radio </a:t>
            </a:r>
            <a:r>
              <a:rPr lang="ar-SA" sz="2000" dirty="0">
                <a:latin typeface="Times New Roman" panose="02020603050405020304" pitchFamily="18" charset="0"/>
                <a:cs typeface="Times New Roman" panose="02020603050405020304" pitchFamily="18" charset="0"/>
              </a:rPr>
              <a:t> </a:t>
            </a:r>
            <a:r>
              <a:rPr lang="fa-IR" sz="2200" dirty="0" smtClean="0">
                <a:cs typeface="B Nazanin" pitchFamily="2" charset="-78"/>
              </a:rPr>
              <a:t>را میتوان به عنوان </a:t>
            </a:r>
            <a:r>
              <a:rPr lang="ar-SA" sz="2200" dirty="0" smtClean="0">
                <a:cs typeface="B Nazanin" pitchFamily="2" charset="-78"/>
              </a:rPr>
              <a:t>نمونه اي از مخابرات بي سيم که در آن يک شبکه يا يک نود بي سيم پارامترهاي ارسال يا دريافت خود را تغيير مي دهد تا از تداخل با استفاده کنندگان مجاز يا غير مجاز جلوگيري شود</a:t>
            </a:r>
            <a:r>
              <a:rPr lang="fa-IR" sz="2200" dirty="0" smtClean="0">
                <a:cs typeface="B Nazanin" pitchFamily="2" charset="-78"/>
              </a:rPr>
              <a:t>، تعریف کرد. </a:t>
            </a:r>
            <a:r>
              <a:rPr lang="ar-SA" sz="2200" dirty="0" smtClean="0">
                <a:cs typeface="B Nazanin" pitchFamily="2" charset="-78"/>
              </a:rPr>
              <a:t>براساس </a:t>
            </a:r>
            <a:r>
              <a:rPr lang="fa-IR" sz="2200" dirty="0" smtClean="0">
                <a:cs typeface="B Nazanin" pitchFamily="2" charset="-78"/>
              </a:rPr>
              <a:t>این </a:t>
            </a:r>
            <a:r>
              <a:rPr lang="ar-SA" sz="2200" dirty="0" smtClean="0">
                <a:cs typeface="B Nazanin" pitchFamily="2" charset="-78"/>
              </a:rPr>
              <a:t>تعريف دو ويژگي اساسي براي اين راديو مي توان در نظر گرفت</a:t>
            </a:r>
            <a:r>
              <a:rPr lang="fa-IR" sz="2000" dirty="0" smtClean="0">
                <a:cs typeface="B Nazanin" pitchFamily="2" charset="-78"/>
              </a:rPr>
              <a:t>:</a:t>
            </a:r>
          </a:p>
          <a:p>
            <a:pPr algn="just" rtl="1">
              <a:buFont typeface="Wingdings" pitchFamily="2" charset="2"/>
              <a:buChar char="v"/>
            </a:pPr>
            <a:r>
              <a:rPr lang="ar-SA" sz="2000" dirty="0" smtClean="0">
                <a:cs typeface="B Nazanin" pitchFamily="2" charset="-78"/>
              </a:rPr>
              <a:t>ويژگي ناظر بر توانايي راديو در بدست آوردن اطلاعات از محيط پيرامون خود مي باشد</a:t>
            </a:r>
            <a:r>
              <a:rPr lang="fa-IR" sz="2000" dirty="0" smtClean="0">
                <a:cs typeface="B Nazanin" pitchFamily="2" charset="-78"/>
              </a:rPr>
              <a:t> که </a:t>
            </a:r>
            <a:r>
              <a:rPr lang="ar-SA" sz="2000" dirty="0" smtClean="0">
                <a:cs typeface="B Nazanin" pitchFamily="2" charset="-78"/>
              </a:rPr>
              <a:t>با استفاده از اين ويژگي مي توان</a:t>
            </a:r>
            <a:r>
              <a:rPr lang="fa-IR" sz="2000" dirty="0" smtClean="0">
                <a:cs typeface="B Nazanin" pitchFamily="2" charset="-78"/>
              </a:rPr>
              <a:t>د</a:t>
            </a:r>
            <a:r>
              <a:rPr lang="ar-SA" sz="2000" dirty="0" smtClean="0">
                <a:cs typeface="B Nazanin" pitchFamily="2" charset="-78"/>
              </a:rPr>
              <a:t> بخش هايي از باند فرکانسي را که در زمان ها و مکان هاي مشخص به صورت استفاده نکرده وجود دارند را شناسايي کرد</a:t>
            </a:r>
            <a:r>
              <a:rPr lang="fa-IR" sz="2000" dirty="0" smtClean="0">
                <a:cs typeface="B Nazanin" pitchFamily="2" charset="-78"/>
              </a:rPr>
              <a:t>ه</a:t>
            </a:r>
            <a:r>
              <a:rPr lang="ar-SA" sz="2000" dirty="0" smtClean="0">
                <a:cs typeface="B Nazanin" pitchFamily="2" charset="-78"/>
              </a:rPr>
              <a:t> و به دنبال آن بهترين پهناي باند و پارامتر هاي متناظر را مشخص ک</a:t>
            </a:r>
            <a:r>
              <a:rPr lang="fa-IR" sz="2000" dirty="0" smtClean="0">
                <a:cs typeface="B Nazanin" pitchFamily="2" charset="-78"/>
              </a:rPr>
              <a:t>ن</a:t>
            </a:r>
            <a:r>
              <a:rPr lang="ar-SA" sz="2000" dirty="0" smtClean="0">
                <a:cs typeface="B Nazanin" pitchFamily="2" charset="-78"/>
              </a:rPr>
              <a:t>د.</a:t>
            </a:r>
            <a:endParaRPr lang="fa-IR" sz="2000" dirty="0" smtClean="0">
              <a:cs typeface="B Nazanin" pitchFamily="2" charset="-78"/>
            </a:endParaRPr>
          </a:p>
          <a:p>
            <a:pPr algn="just" rtl="1">
              <a:buFont typeface="Wingdings" pitchFamily="2" charset="2"/>
              <a:buChar char="v"/>
            </a:pPr>
            <a:r>
              <a:rPr lang="ar-SA" sz="2000" dirty="0" smtClean="0">
                <a:cs typeface="B Nazanin" pitchFamily="2" charset="-78"/>
              </a:rPr>
              <a:t>ويژگي </a:t>
            </a:r>
            <a:r>
              <a:rPr lang="fa-IR" sz="2000" dirty="0" smtClean="0">
                <a:cs typeface="B Nazanin" pitchFamily="2" charset="-78"/>
              </a:rPr>
              <a:t>دیگر این</a:t>
            </a:r>
            <a:r>
              <a:rPr lang="ar-SA" sz="2000" dirty="0" smtClean="0">
                <a:cs typeface="B Nazanin" pitchFamily="2" charset="-78"/>
              </a:rPr>
              <a:t> توانايي را به راديو مي دهد که به صورت ديناميکي متناسب با تغييرات محيط اطراف برنامه ريزي شود و پارامتر هاي خود را تغيير دهد.  به عبارت ديگر راديو داراي توانايي برنامه ريزي شدن براي ارسال و دريافت در فرکانس هاي مختلف مي باشد.</a:t>
            </a:r>
            <a:endParaRPr lang="fa-IR" sz="2000" dirty="0" smtClean="0">
              <a:cs typeface="B Nazanin" pitchFamily="2" charset="-78"/>
            </a:endParaRPr>
          </a:p>
          <a:p>
            <a:pPr algn="just" rtl="1">
              <a:buFont typeface="Wingdings" pitchFamily="2" charset="2"/>
              <a:buChar char="q"/>
            </a:pPr>
            <a:r>
              <a:rPr lang="ar-SA" sz="2200" dirty="0" smtClean="0">
                <a:cs typeface="B Nazanin" pitchFamily="2" charset="-78"/>
              </a:rPr>
              <a:t>دو ويژگي </a:t>
            </a:r>
            <a:r>
              <a:rPr lang="fa-IR" sz="2200" dirty="0" smtClean="0">
                <a:cs typeface="B Nazanin" pitchFamily="2" charset="-78"/>
              </a:rPr>
              <a:t> فوق </a:t>
            </a:r>
            <a:r>
              <a:rPr lang="ar-SA" sz="2200" dirty="0" smtClean="0">
                <a:cs typeface="B Nazanin" pitchFamily="2" charset="-78"/>
              </a:rPr>
              <a:t>راديو را قادر مي سازد که با توجه به تخصيص وسيع پهناي باند به استفاده کنندگان مختلف به صورت ثابت، از اين باندهاي فرکانسي به صورت مشترک با استفاده کنندگان مجاز استفاده کنند </a:t>
            </a:r>
            <a:endParaRPr lang="en-US" sz="2200" dirty="0" smtClean="0">
              <a:cs typeface="B Nazanin" pitchFamily="2" charset="-78"/>
            </a:endParaRPr>
          </a:p>
          <a:p>
            <a:pPr algn="r" rtl="1">
              <a:buNone/>
            </a:pPr>
            <a:endParaRPr lang="en-US" sz="2000" dirty="0">
              <a:cs typeface="B Nazanin"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pPr rtl="1"/>
            <a:r>
              <a:rPr lang="ar-SA" sz="3200" b="1" dirty="0" smtClean="0">
                <a:cs typeface="B Nazanin" pitchFamily="2" charset="-78"/>
              </a:rPr>
              <a:t>چرا </a:t>
            </a:r>
            <a:r>
              <a:rPr lang="en-US" sz="3200" b="1" dirty="0" smtClean="0">
                <a:cs typeface="B Nazanin" pitchFamily="2" charset="-78"/>
              </a:rPr>
              <a:t>OFDM</a:t>
            </a:r>
            <a:r>
              <a:rPr lang="ar-SA" sz="3200" b="1" dirty="0" smtClean="0">
                <a:cs typeface="B Nazanin" pitchFamily="2" charset="-78"/>
              </a:rPr>
              <a:t> برای رادیو هوشمند مورد مناسبی است</a:t>
            </a:r>
            <a:endParaRPr lang="en-US" sz="3200" dirty="0">
              <a:cs typeface="B Nazanin" pitchFamily="2" charset="-78"/>
            </a:endParaRPr>
          </a:p>
        </p:txBody>
      </p:sp>
      <p:sp>
        <p:nvSpPr>
          <p:cNvPr id="3" name="Content Placeholder 2"/>
          <p:cNvSpPr>
            <a:spLocks noGrp="1"/>
          </p:cNvSpPr>
          <p:nvPr>
            <p:ph sz="quarter" idx="1"/>
          </p:nvPr>
        </p:nvSpPr>
        <p:spPr/>
        <p:txBody>
          <a:bodyPr/>
          <a:lstStyle/>
          <a:p>
            <a:pPr algn="just" rtl="1">
              <a:buFont typeface="Wingdings" pitchFamily="2" charset="2"/>
              <a:buChar char="q"/>
            </a:pPr>
            <a:r>
              <a:rPr lang="ar-SA" sz="2000" dirty="0" smtClean="0">
                <a:cs typeface="B Nazanin" pitchFamily="2" charset="-78"/>
              </a:rPr>
              <a:t>اصول دریافت کردن و امکانات شکل دهی طیف در </a:t>
            </a:r>
            <a:r>
              <a:rPr lang="en-US" sz="2000" dirty="0">
                <a:latin typeface="Times New Roman" panose="02020603050405020304" pitchFamily="18" charset="0"/>
                <a:cs typeface="Times New Roman" panose="02020603050405020304" pitchFamily="18" charset="0"/>
              </a:rPr>
              <a:t>OFDM</a:t>
            </a:r>
            <a:r>
              <a:rPr lang="ar-SA" sz="2000" dirty="0" smtClean="0">
                <a:cs typeface="B Nazanin" pitchFamily="2" charset="-78"/>
              </a:rPr>
              <a:t> ،</a:t>
            </a:r>
            <a:r>
              <a:rPr lang="fa-IR" sz="2000" dirty="0" smtClean="0">
                <a:cs typeface="B Nazanin" pitchFamily="2" charset="-78"/>
              </a:rPr>
              <a:t> </a:t>
            </a:r>
            <a:r>
              <a:rPr lang="ar-SA" sz="2000" dirty="0" smtClean="0">
                <a:cs typeface="B Nazanin" pitchFamily="2" charset="-78"/>
              </a:rPr>
              <a:t>بعلاوه انعطاف پذیری و قابلیت تطابق، ِِِِِِِِِِِِِِ شاید  </a:t>
            </a:r>
            <a:r>
              <a:rPr lang="en-US" sz="2000" dirty="0">
                <a:latin typeface="Times New Roman" panose="02020603050405020304" pitchFamily="18" charset="0"/>
                <a:cs typeface="Times New Roman" panose="02020603050405020304" pitchFamily="18" charset="0"/>
              </a:rPr>
              <a:t>OFDM</a:t>
            </a:r>
            <a:r>
              <a:rPr lang="ar-SA" sz="2000" dirty="0" smtClean="0">
                <a:cs typeface="B Nazanin" pitchFamily="2" charset="-78"/>
              </a:rPr>
              <a:t>   را به عنوان بهترین تکنولوژی ارسال پیام برای سیستم های رادیو هوشمند </a:t>
            </a:r>
            <a:r>
              <a:rPr lang="fa-IR" sz="2000" dirty="0" smtClean="0">
                <a:cs typeface="B Nazanin" pitchFamily="2" charset="-78"/>
              </a:rPr>
              <a:t>معرفی کرده</a:t>
            </a:r>
            <a:r>
              <a:rPr lang="ar-SA" sz="2000" dirty="0" smtClean="0">
                <a:cs typeface="B Nazanin" pitchFamily="2" charset="-78"/>
              </a:rPr>
              <a:t> است.</a:t>
            </a:r>
            <a:endParaRPr lang="en-US" sz="2000" dirty="0" smtClean="0">
              <a:cs typeface="B Nazanin" pitchFamily="2" charset="-78"/>
            </a:endParaRPr>
          </a:p>
          <a:p>
            <a:pPr algn="r" rtl="1">
              <a:buFont typeface="Wingdings" pitchFamily="2" charset="2"/>
              <a:buChar char="q"/>
            </a:pPr>
            <a:r>
              <a:rPr lang="ar-SA" sz="2000" dirty="0" smtClean="0">
                <a:cs typeface="B Nazanin" pitchFamily="2" charset="-78"/>
              </a:rPr>
              <a:t>در ادامه تعدادی از نیازمندیهای رادیو هوشمند را ارائه </a:t>
            </a:r>
            <a:r>
              <a:rPr lang="fa-IR" sz="2000" dirty="0" smtClean="0">
                <a:cs typeface="B Nazanin" pitchFamily="2" charset="-78"/>
              </a:rPr>
              <a:t>کرده </a:t>
            </a:r>
            <a:r>
              <a:rPr lang="ar-SA" sz="2000" dirty="0" smtClean="0">
                <a:cs typeface="B Nazanin" pitchFamily="2" charset="-78"/>
              </a:rPr>
              <a:t>و توضیح میدهیم که </a:t>
            </a:r>
            <a:r>
              <a:rPr lang="en-US" sz="2000" dirty="0">
                <a:latin typeface="Times New Roman" panose="02020603050405020304" pitchFamily="18" charset="0"/>
                <a:cs typeface="Times New Roman" panose="02020603050405020304" pitchFamily="18" charset="0"/>
              </a:rPr>
              <a:t>OFDM</a:t>
            </a:r>
            <a:r>
              <a:rPr lang="ar-SA" sz="2000" dirty="0" smtClean="0">
                <a:cs typeface="B Nazanin" pitchFamily="2" charset="-78"/>
              </a:rPr>
              <a:t>  چگونه میتواند این نیازمندیها را برآورده کندِ</a:t>
            </a:r>
            <a:r>
              <a:rPr lang="fa-IR" sz="2000" dirty="0" smtClean="0">
                <a:cs typeface="B Nazanin" pitchFamily="2" charset="-78"/>
              </a:rPr>
              <a:t>. این </a:t>
            </a:r>
            <a:r>
              <a:rPr lang="ar-SA" sz="2000" dirty="0" smtClean="0">
                <a:cs typeface="B Nazanin" pitchFamily="2" charset="-78"/>
              </a:rPr>
              <a:t>نیازمندیها</a:t>
            </a:r>
            <a:r>
              <a:rPr lang="fa-IR" sz="2000" dirty="0" smtClean="0">
                <a:cs typeface="B Nazanin" pitchFamily="2" charset="-78"/>
              </a:rPr>
              <a:t> عبارتند از:</a:t>
            </a:r>
          </a:p>
          <a:p>
            <a:pPr algn="l">
              <a:buFont typeface="Wingdings" pitchFamily="2" charset="2"/>
              <a:buChar char="v"/>
            </a:pPr>
            <a:r>
              <a:rPr lang="en-US" sz="2000" dirty="0">
                <a:latin typeface="Times New Roman" panose="02020603050405020304" pitchFamily="18" charset="0"/>
                <a:cs typeface="Times New Roman" panose="02020603050405020304" pitchFamily="18" charset="0"/>
              </a:rPr>
              <a:t>Spectrum Sensing</a:t>
            </a:r>
          </a:p>
          <a:p>
            <a:pPr algn="l">
              <a:buFont typeface="Wingdings" pitchFamily="2" charset="2"/>
              <a:buChar char="v"/>
            </a:pPr>
            <a:r>
              <a:rPr lang="en-US" sz="2000" dirty="0">
                <a:latin typeface="Times New Roman" panose="02020603050405020304" pitchFamily="18" charset="0"/>
                <a:cs typeface="Times New Roman" panose="02020603050405020304" pitchFamily="18" charset="0"/>
              </a:rPr>
              <a:t>Spectrum shaping</a:t>
            </a:r>
          </a:p>
          <a:p>
            <a:pPr algn="l">
              <a:buFont typeface="Wingdings" pitchFamily="2" charset="2"/>
              <a:buChar char="v"/>
            </a:pPr>
            <a:r>
              <a:rPr lang="en-US" sz="2000" dirty="0">
                <a:latin typeface="Times New Roman" panose="02020603050405020304" pitchFamily="18" charset="0"/>
                <a:cs typeface="Times New Roman" panose="02020603050405020304" pitchFamily="18" charset="0"/>
              </a:rPr>
              <a:t>Adapting to the Environment</a:t>
            </a:r>
            <a:endParaRPr lang="fa-IR" sz="2000" dirty="0">
              <a:latin typeface="Times New Roman" panose="02020603050405020304" pitchFamily="18" charset="0"/>
              <a:cs typeface="Times New Roman" panose="02020603050405020304" pitchFamily="18" charset="0"/>
            </a:endParaRPr>
          </a:p>
          <a:p>
            <a:pPr algn="l">
              <a:buFont typeface="Wingdings" pitchFamily="2" charset="2"/>
              <a:buChar char="v"/>
            </a:pPr>
            <a:r>
              <a:rPr lang="en-US" sz="2000" dirty="0">
                <a:latin typeface="Times New Roman" panose="02020603050405020304" pitchFamily="18" charset="0"/>
                <a:cs typeface="Times New Roman" panose="02020603050405020304" pitchFamily="18" charset="0"/>
              </a:rPr>
              <a:t>Multiple Accessing And Spectral Allocation</a:t>
            </a:r>
          </a:p>
          <a:p>
            <a:pPr algn="l">
              <a:buFont typeface="Wingdings" pitchFamily="2" charset="2"/>
              <a:buChar char="v"/>
            </a:pPr>
            <a:r>
              <a:rPr lang="en-US" sz="2000" dirty="0">
                <a:latin typeface="Times New Roman" panose="02020603050405020304" pitchFamily="18" charset="0"/>
                <a:cs typeface="Times New Roman" panose="02020603050405020304" pitchFamily="18" charset="0"/>
              </a:rPr>
              <a:t>Interoperability</a:t>
            </a:r>
            <a:endParaRPr lang="fa-IR" sz="2000" dirty="0">
              <a:latin typeface="Times New Roman" panose="02020603050405020304" pitchFamily="18" charset="0"/>
              <a:cs typeface="Times New Roman" panose="02020603050405020304" pitchFamily="18" charset="0"/>
            </a:endParaRPr>
          </a:p>
          <a:p>
            <a:pPr algn="r" rtl="1">
              <a:buNone/>
            </a:pPr>
            <a:endParaRPr lang="en-US" sz="2000" dirty="0">
              <a:cs typeface="B Nazanin"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numCol="1" anchor="t">
            <a:normAutofit fontScale="90000"/>
          </a:bodyPr>
          <a:lstStyle/>
          <a:p>
            <a:pPr algn="ctr"/>
            <a:r>
              <a:rPr lang="en-US" b="1" dirty="0" smtClean="0">
                <a:latin typeface="Times New Roman" pitchFamily="18" charset="0"/>
                <a:cs typeface="Times New Roman" pitchFamily="18" charset="0"/>
              </a:rPr>
              <a:t>Spectrum sensing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p>
        </p:txBody>
      </p:sp>
      <p:sp>
        <p:nvSpPr>
          <p:cNvPr id="3" name="Content Placeholder 2"/>
          <p:cNvSpPr>
            <a:spLocks noGrp="1"/>
          </p:cNvSpPr>
          <p:nvPr>
            <p:ph sz="quarter" idx="1"/>
          </p:nvPr>
        </p:nvSpPr>
        <p:spPr>
          <a:xfrm>
            <a:off x="612648" y="1600200"/>
            <a:ext cx="8153400" cy="4543444"/>
          </a:xfrm>
        </p:spPr>
        <p:txBody>
          <a:bodyPr>
            <a:noAutofit/>
          </a:bodyPr>
          <a:lstStyle/>
          <a:p>
            <a:pPr algn="justLow" rtl="1">
              <a:buFont typeface="Wingdings" pitchFamily="2" charset="2"/>
              <a:buChar char="q"/>
            </a:pPr>
            <a:r>
              <a:rPr lang="ar-SA" sz="2400" dirty="0" smtClean="0">
                <a:cs typeface="B Nazanin" pitchFamily="2" charset="-78"/>
              </a:rPr>
              <a:t>یکی از مهمترین عناصر در مفهوم رادیو هوشمند توانایی </a:t>
            </a:r>
            <a:r>
              <a:rPr lang="fa-IR" sz="2400" dirty="0" smtClean="0">
                <a:cs typeface="B Nazanin" pitchFamily="2" charset="-78"/>
              </a:rPr>
              <a:t>آ</a:t>
            </a:r>
            <a:r>
              <a:rPr lang="ar-SA" sz="2400" dirty="0" smtClean="0">
                <a:cs typeface="B Nazanin" pitchFamily="2" charset="-78"/>
              </a:rPr>
              <a:t>ن برای اندازه گیری و حس کردن و آگاهی یافتن از شرایط مهم عملیاتی است </a:t>
            </a:r>
            <a:endParaRPr lang="fa-IR" sz="2400" dirty="0" smtClean="0">
              <a:cs typeface="B Nazanin" pitchFamily="2" charset="-78"/>
            </a:endParaRPr>
          </a:p>
          <a:p>
            <a:pPr algn="justLow" rtl="1">
              <a:buFont typeface="Wingdings" pitchFamily="2" charset="2"/>
              <a:buChar char="q"/>
            </a:pPr>
            <a:r>
              <a:rPr lang="ar-SA" sz="2400" dirty="0" smtClean="0">
                <a:cs typeface="B Nazanin" pitchFamily="2" charset="-78"/>
              </a:rPr>
              <a:t>سیستم باید آگاهی از نیازهای ما </a:t>
            </a:r>
            <a:r>
              <a:rPr lang="fa-IR" sz="2400" dirty="0" smtClean="0">
                <a:cs typeface="B Nazanin" pitchFamily="2" charset="-78"/>
              </a:rPr>
              <a:t>،</a:t>
            </a:r>
            <a:r>
              <a:rPr lang="ar-SA" sz="2400" dirty="0" smtClean="0">
                <a:cs typeface="B Nazanin" pitchFamily="2" charset="-78"/>
              </a:rPr>
              <a:t> کاربران </a:t>
            </a:r>
            <a:r>
              <a:rPr lang="fa-IR" sz="2400" dirty="0" smtClean="0">
                <a:cs typeface="B Nazanin" pitchFamily="2" charset="-78"/>
              </a:rPr>
              <a:t>،</a:t>
            </a:r>
            <a:r>
              <a:rPr lang="ar-SA" sz="2400" dirty="0" smtClean="0">
                <a:cs typeface="B Nazanin" pitchFamily="2" charset="-78"/>
              </a:rPr>
              <a:t> گره ها و تاسیسات ثابت شبکه </a:t>
            </a:r>
            <a:r>
              <a:rPr lang="fa-IR" sz="2400" dirty="0" smtClean="0">
                <a:cs typeface="B Nazanin" pitchFamily="2" charset="-78"/>
              </a:rPr>
              <a:t>،</a:t>
            </a:r>
            <a:r>
              <a:rPr lang="ar-SA" sz="2400" dirty="0" smtClean="0">
                <a:cs typeface="B Nazanin" pitchFamily="2" charset="-78"/>
              </a:rPr>
              <a:t>سیاست های محلی و دیگر محدودیت های عملیاتی داشته باشد.</a:t>
            </a:r>
            <a:endParaRPr lang="fa-IR" sz="2400" dirty="0" smtClean="0">
              <a:cs typeface="B Nazanin" pitchFamily="2" charset="-78"/>
            </a:endParaRPr>
          </a:p>
          <a:p>
            <a:pPr algn="justLow" rtl="1">
              <a:buFont typeface="Wingdings" pitchFamily="2" charset="2"/>
              <a:buChar char="q"/>
            </a:pPr>
            <a:r>
              <a:rPr lang="ar-SA" sz="2400" dirty="0" smtClean="0">
                <a:cs typeface="B Nazanin" pitchFamily="2" charset="-78"/>
              </a:rPr>
              <a:t>در سیستمهای  </a:t>
            </a:r>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تبدیل از حوزه زمان به حوزه فرکانس با استفاده از  </a:t>
            </a:r>
            <a:r>
              <a:rPr lang="en-US" sz="2000" dirty="0">
                <a:latin typeface="Times New Roman" panose="02020603050405020304" pitchFamily="18" charset="0"/>
                <a:cs typeface="Times New Roman" panose="02020603050405020304" pitchFamily="18" charset="0"/>
              </a:rPr>
              <a:t>FFT</a:t>
            </a:r>
            <a:r>
              <a:rPr lang="ar-SA" sz="2400" dirty="0" smtClean="0">
                <a:cs typeface="B Nazanin" pitchFamily="2" charset="-78"/>
              </a:rPr>
              <a:t>  </a:t>
            </a:r>
            <a:r>
              <a:rPr lang="en-US" sz="2400" dirty="0" smtClean="0">
                <a:cs typeface="B Nazanin" pitchFamily="2" charset="-78"/>
              </a:rPr>
              <a:t>)</a:t>
            </a:r>
            <a:r>
              <a:rPr lang="ar-SA" sz="2400" dirty="0" smtClean="0">
                <a:cs typeface="B Nazanin" pitchFamily="2" charset="-78"/>
              </a:rPr>
              <a:t>  تبدیل فوریه سریع</a:t>
            </a:r>
            <a:r>
              <a:rPr lang="en-US" sz="2400" dirty="0" smtClean="0">
                <a:cs typeface="B Nazanin" pitchFamily="2" charset="-78"/>
              </a:rPr>
              <a:t>(</a:t>
            </a:r>
            <a:r>
              <a:rPr lang="ar-SA" sz="2400" dirty="0" smtClean="0">
                <a:cs typeface="B Nazanin" pitchFamily="2" charset="-78"/>
              </a:rPr>
              <a:t> انجام می پذیرد</a:t>
            </a:r>
            <a:r>
              <a:rPr lang="fa-IR" sz="2400" dirty="0" smtClean="0">
                <a:cs typeface="B Nazanin" pitchFamily="2" charset="-78"/>
              </a:rPr>
              <a:t>،</a:t>
            </a:r>
            <a:r>
              <a:rPr lang="ar-SA" sz="2400" dirty="0" smtClean="0">
                <a:cs typeface="B Nazanin" pitchFamily="2" charset="-78"/>
              </a:rPr>
              <a:t> با استفاده از خروجی  </a:t>
            </a:r>
            <a:r>
              <a:rPr lang="en-US" sz="2000" dirty="0">
                <a:latin typeface="Times New Roman" panose="02020603050405020304" pitchFamily="18" charset="0"/>
                <a:cs typeface="Times New Roman" panose="02020603050405020304" pitchFamily="18" charset="0"/>
              </a:rPr>
              <a:t>FFT</a:t>
            </a:r>
            <a:r>
              <a:rPr lang="ar-SA" sz="2400" dirty="0" smtClean="0">
                <a:cs typeface="B Nazanin" pitchFamily="2" charset="-78"/>
              </a:rPr>
              <a:t>  گیرنده می</a:t>
            </a:r>
            <a:r>
              <a:rPr lang="fa-IR" sz="2400" dirty="0" smtClean="0">
                <a:cs typeface="B Nazanin" pitchFamily="2" charset="-78"/>
              </a:rPr>
              <a:t> </a:t>
            </a:r>
            <a:r>
              <a:rPr lang="ar-SA" sz="2400" dirty="0" smtClean="0">
                <a:cs typeface="B Nazanin" pitchFamily="2" charset="-78"/>
              </a:rPr>
              <a:t>کوشد تا وجود کاربر اولیه را در باند تشخیص دهد </a:t>
            </a:r>
            <a:endParaRPr lang="fa-IR" sz="2400" dirty="0" smtClean="0">
              <a:cs typeface="B Nazanin" pitchFamily="2" charset="-78"/>
            </a:endParaRPr>
          </a:p>
          <a:p>
            <a:pPr algn="justLow" rtl="1">
              <a:buFont typeface="Wingdings" pitchFamily="2" charset="2"/>
              <a:buChar char="q"/>
            </a:pPr>
            <a:r>
              <a:rPr lang="ar-SA" sz="2400" dirty="0" smtClean="0">
                <a:cs typeface="B Nazanin" pitchFamily="2" charset="-78"/>
              </a:rPr>
              <a:t>در این الگوریتم حس کردن </a:t>
            </a:r>
            <a:r>
              <a:rPr lang="fa-IR" sz="2400" dirty="0" smtClean="0">
                <a:cs typeface="B Nazanin" pitchFamily="2" charset="-78"/>
              </a:rPr>
              <a:t>،</a:t>
            </a:r>
            <a:r>
              <a:rPr lang="ar-SA" sz="2400" dirty="0" smtClean="0">
                <a:cs typeface="B Nazanin" pitchFamily="2" charset="-78"/>
              </a:rPr>
              <a:t>ق</a:t>
            </a:r>
            <a:r>
              <a:rPr lang="fa-IR" sz="2400" dirty="0" smtClean="0">
                <a:cs typeface="B Nazanin" pitchFamily="2" charset="-78"/>
              </a:rPr>
              <a:t>ا</a:t>
            </a:r>
            <a:r>
              <a:rPr lang="ar-SA" sz="2400" dirty="0" smtClean="0">
                <a:cs typeface="B Nazanin" pitchFamily="2" charset="-78"/>
              </a:rPr>
              <a:t>بلیت مدار بندی</a:t>
            </a:r>
            <a:r>
              <a:rPr lang="en-US" sz="2000" dirty="0">
                <a:latin typeface="Times New Roman" panose="02020603050405020304" pitchFamily="18" charset="0"/>
                <a:cs typeface="Times New Roman" panose="02020603050405020304" pitchFamily="18" charset="0"/>
              </a:rPr>
              <a:t>FFT</a:t>
            </a:r>
            <a:r>
              <a:rPr lang="ar-SA" sz="2400" dirty="0" smtClean="0">
                <a:cs typeface="B Nazanin" pitchFamily="2" charset="-78"/>
              </a:rPr>
              <a:t> در سیستم های  </a:t>
            </a:r>
            <a:r>
              <a:rPr lang="en-US" sz="2000" dirty="0">
                <a:latin typeface="Times New Roman" panose="02020603050405020304" pitchFamily="18" charset="0"/>
                <a:cs typeface="Times New Roman" panose="02020603050405020304" pitchFamily="18" charset="0"/>
              </a:rPr>
              <a:t>OFDM</a:t>
            </a:r>
            <a:r>
              <a:rPr lang="ar-SA" sz="2400" dirty="0" smtClean="0">
                <a:cs typeface="B Nazanin" pitchFamily="2" charset="-78"/>
              </a:rPr>
              <a:t>  باعث آسان شدن شرایط لازم ونیازمندیها در سخت افزار میشود .علاوه بر این نیازمندیهای محاسباتی در الگوریتم های حس کردن طیف کاهش می یابد زیرا گیرنده قبلا برای تبدیل کردن سیگنال دریافت شده به حوزه فرکانس برای </a:t>
            </a:r>
            <a:r>
              <a:rPr lang="fa-IR" sz="2400" dirty="0" smtClean="0">
                <a:cs typeface="B Nazanin" pitchFamily="2" charset="-78"/>
              </a:rPr>
              <a:t>آ</a:t>
            </a:r>
            <a:r>
              <a:rPr lang="ar-SA" sz="2400" dirty="0" smtClean="0">
                <a:cs typeface="B Nazanin" pitchFamily="2" charset="-78"/>
              </a:rPr>
              <a:t>شکار سازی داده از  </a:t>
            </a:r>
            <a:r>
              <a:rPr lang="en-US" sz="2000" dirty="0">
                <a:latin typeface="Times New Roman" panose="02020603050405020304" pitchFamily="18" charset="0"/>
                <a:cs typeface="Times New Roman" panose="02020603050405020304" pitchFamily="18" charset="0"/>
              </a:rPr>
              <a:t>FFT</a:t>
            </a:r>
            <a:r>
              <a:rPr lang="ar-SA" sz="2400" dirty="0" smtClean="0">
                <a:cs typeface="B Nazanin" pitchFamily="2" charset="-78"/>
              </a:rPr>
              <a:t> استفاده کرده است.</a:t>
            </a:r>
            <a:endParaRPr lang="en-US" sz="2400" dirty="0" smtClean="0">
              <a:cs typeface="B Nazanin" pitchFamily="2" charset="-78"/>
            </a:endParaRPr>
          </a:p>
          <a:p>
            <a:endParaRPr lang="en-US" sz="2000" dirty="0">
              <a:cs typeface="B Nazanin"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366</TotalTime>
  <Words>1841</Words>
  <Application>Microsoft Office PowerPoint</Application>
  <PresentationFormat>On-screen Show (4:3)</PresentationFormat>
  <Paragraphs>100</Paragraphs>
  <Slides>18</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B Homa</vt:lpstr>
      <vt:lpstr>B Nazanin</vt:lpstr>
      <vt:lpstr>Calibri</vt:lpstr>
      <vt:lpstr>EntezareZohoor D3</vt:lpstr>
      <vt:lpstr>Times New Roman</vt:lpstr>
      <vt:lpstr>Tw Cen MT</vt:lpstr>
      <vt:lpstr>Wingdings</vt:lpstr>
      <vt:lpstr>Wingdings 2</vt:lpstr>
      <vt:lpstr>Median</vt:lpstr>
      <vt:lpstr>PowerPoint Presentation</vt:lpstr>
      <vt:lpstr> </vt:lpstr>
      <vt:lpstr>چکیده</vt:lpstr>
      <vt:lpstr>مقدمه</vt:lpstr>
      <vt:lpstr>مقدمه</vt:lpstr>
      <vt:lpstr>مقدمه</vt:lpstr>
      <vt:lpstr>مقدمه </vt:lpstr>
      <vt:lpstr>چرا OFDM برای رادیو هوشمند مورد مناسبی است</vt:lpstr>
      <vt:lpstr>Spectrum sensing  </vt:lpstr>
      <vt:lpstr>Spectrum shaping </vt:lpstr>
      <vt:lpstr>Spectrum shaping</vt:lpstr>
      <vt:lpstr>Adapting to the Environment</vt:lpstr>
      <vt:lpstr>Adapting to the Environment</vt:lpstr>
      <vt:lpstr>Adapting to the Environment</vt:lpstr>
      <vt:lpstr>Multiple Accessing And Spectral Allocation </vt:lpstr>
      <vt:lpstr>Multiple Accessing And Spectral Allocation</vt:lpstr>
      <vt:lpstr>Interoperability </vt:lpstr>
      <vt:lpstr>Interoperability</vt:lpstr>
    </vt:vector>
  </TitlesOfParts>
  <Company>nosouhi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8804194</dc:creator>
  <cp:lastModifiedBy>Negar Eskandari</cp:lastModifiedBy>
  <cp:revision>90</cp:revision>
  <dcterms:created xsi:type="dcterms:W3CDTF">2010-07-14T19:00:42Z</dcterms:created>
  <dcterms:modified xsi:type="dcterms:W3CDTF">2025-12-21T07:28:59Z</dcterms:modified>
</cp:coreProperties>
</file>